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6"/>
  </p:notesMasterIdLst>
  <p:sldIdLst>
    <p:sldId id="272" r:id="rId3"/>
    <p:sldId id="262" r:id="rId4"/>
    <p:sldId id="257" r:id="rId5"/>
    <p:sldId id="265" r:id="rId6"/>
    <p:sldId id="266" r:id="rId7"/>
    <p:sldId id="258" r:id="rId8"/>
    <p:sldId id="267" r:id="rId9"/>
    <p:sldId id="268" r:id="rId10"/>
    <p:sldId id="269" r:id="rId11"/>
    <p:sldId id="275" r:id="rId12"/>
    <p:sldId id="274" r:id="rId13"/>
    <p:sldId id="270"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20" d="100"/>
          <a:sy n="120" d="100"/>
        </p:scale>
        <p:origin x="114" y="3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3EA57-5DE1-475C-8F71-626078C3F661}" type="datetimeFigureOut">
              <a:rPr lang="en-US" smtClean="0"/>
              <a:t>7/24/2019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8B2A72-AB12-4D16-BDBF-B2AD70A80E07}" type="slidenum">
              <a:rPr lang="en-US" smtClean="0"/>
              <a:t>‹#›</a:t>
            </a:fld>
            <a:endParaRPr lang="en-US"/>
          </a:p>
        </p:txBody>
      </p:sp>
    </p:spTree>
    <p:extLst>
      <p:ext uri="{BB962C8B-B14F-4D97-AF65-F5344CB8AC3E}">
        <p14:creationId xmlns:p14="http://schemas.microsoft.com/office/powerpoint/2010/main" val="3286144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bwMode="auto">
          <a:xfrm>
            <a:off x="1030288" y="1046163"/>
            <a:ext cx="4943475" cy="2781300"/>
          </a:xfrm>
          <a:prstGeom prst="rect">
            <a:avLst/>
          </a:prstGeom>
          <a:solidFill>
            <a:srgbClr val="FFFFFF"/>
          </a:solidFill>
          <a:ln>
            <a:solidFill>
              <a:srgbClr val="000000"/>
            </a:solidFill>
            <a:miter lim="800000"/>
            <a:headEnd/>
            <a:tailEnd/>
          </a:ln>
        </p:spPr>
      </p:sp>
      <p:sp>
        <p:nvSpPr>
          <p:cNvPr id="289795" name="Rectangle 3"/>
          <p:cNvSpPr>
            <a:spLocks noGrp="1" noChangeArrowheads="1"/>
          </p:cNvSpPr>
          <p:nvPr>
            <p:ph type="body" idx="1"/>
          </p:nvPr>
        </p:nvSpPr>
        <p:spPr bwMode="auto">
          <a:xfrm>
            <a:off x="931759" y="4409129"/>
            <a:ext cx="5134182" cy="4174835"/>
          </a:xfrm>
          <a:prstGeom prst="rect">
            <a:avLst/>
          </a:prstGeom>
          <a:solidFill>
            <a:srgbClr val="FFFFFF"/>
          </a:solidFill>
          <a:ln>
            <a:solidFill>
              <a:srgbClr val="000000"/>
            </a:solidFill>
            <a:miter lim="800000"/>
            <a:headEnd/>
            <a:tailEnd/>
          </a:ln>
        </p:spPr>
        <p:txBody>
          <a:bodyPr lIns="92360" tIns="46179" rIns="92360" bIns="46179"/>
          <a:lstStyle/>
          <a:p>
            <a:endParaRPr lang="en-US" altLang="en-US">
              <a:latin typeface="Arial" pitchFamily="34" charset="0"/>
            </a:endParaRPr>
          </a:p>
        </p:txBody>
      </p:sp>
    </p:spTree>
    <p:extLst>
      <p:ext uri="{BB962C8B-B14F-4D97-AF65-F5344CB8AC3E}">
        <p14:creationId xmlns:p14="http://schemas.microsoft.com/office/powerpoint/2010/main" val="2568244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spect="1" noChangeArrowheads="1" noTextEdit="1"/>
          </p:cNvSpPr>
          <p:nvPr>
            <p:ph type="sldImg"/>
          </p:nvPr>
        </p:nvSpPr>
        <p:spPr bwMode="auto">
          <a:xfrm>
            <a:off x="1030288" y="1046163"/>
            <a:ext cx="4943475" cy="2781300"/>
          </a:xfrm>
          <a:prstGeom prst="rect">
            <a:avLst/>
          </a:prstGeom>
          <a:solidFill>
            <a:srgbClr val="FFFFFF"/>
          </a:solidFill>
          <a:ln>
            <a:solidFill>
              <a:srgbClr val="000000"/>
            </a:solidFill>
            <a:miter lim="800000"/>
            <a:headEnd/>
            <a:tailEnd/>
          </a:ln>
        </p:spPr>
      </p:sp>
      <p:sp>
        <p:nvSpPr>
          <p:cNvPr id="393219" name="Rectangle 3"/>
          <p:cNvSpPr>
            <a:spLocks noGrp="1" noChangeArrowheads="1"/>
          </p:cNvSpPr>
          <p:nvPr>
            <p:ph type="body" idx="1"/>
          </p:nvPr>
        </p:nvSpPr>
        <p:spPr bwMode="auto">
          <a:xfrm>
            <a:off x="931759" y="4409129"/>
            <a:ext cx="5134182" cy="4174835"/>
          </a:xfrm>
          <a:prstGeom prst="rect">
            <a:avLst/>
          </a:prstGeom>
          <a:solidFill>
            <a:srgbClr val="FFFFFF"/>
          </a:solidFill>
          <a:ln>
            <a:solidFill>
              <a:srgbClr val="000000"/>
            </a:solidFill>
            <a:miter lim="800000"/>
            <a:headEnd/>
            <a:tailEnd/>
          </a:ln>
        </p:spPr>
        <p:txBody>
          <a:bodyPr lIns="92360" tIns="46179" rIns="92360" bIns="46179"/>
          <a:lstStyle/>
          <a:p>
            <a:endParaRPr lang="en-US" altLang="en-US">
              <a:latin typeface="Arial" pitchFamily="34" charset="0"/>
            </a:endParaRPr>
          </a:p>
        </p:txBody>
      </p:sp>
    </p:spTree>
    <p:extLst>
      <p:ext uri="{BB962C8B-B14F-4D97-AF65-F5344CB8AC3E}">
        <p14:creationId xmlns:p14="http://schemas.microsoft.com/office/powerpoint/2010/main" val="2566063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9CD0-5CBA-4600-B761-4040A439DA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F1738D-D32F-4A45-BB41-C8CDF0453D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759324-1DE3-4AFD-81CE-2AB33710A065}"/>
              </a:ext>
            </a:extLst>
          </p:cNvPr>
          <p:cNvSpPr>
            <a:spLocks noGrp="1"/>
          </p:cNvSpPr>
          <p:nvPr>
            <p:ph type="dt" sz="half" idx="10"/>
          </p:nvPr>
        </p:nvSpPr>
        <p:spPr/>
        <p:txBody>
          <a:bodyPr/>
          <a:lstStyle/>
          <a:p>
            <a:fld id="{39251498-8106-484E-88F2-5B9AC029C222}" type="datetimeFigureOut">
              <a:rPr lang="en-US" smtClean="0"/>
              <a:t>7/24/2019</a:t>
            </a:fld>
            <a:endParaRPr lang="en-US"/>
          </a:p>
        </p:txBody>
      </p:sp>
      <p:sp>
        <p:nvSpPr>
          <p:cNvPr id="5" name="Footer Placeholder 4">
            <a:extLst>
              <a:ext uri="{FF2B5EF4-FFF2-40B4-BE49-F238E27FC236}">
                <a16:creationId xmlns:a16="http://schemas.microsoft.com/office/drawing/2014/main" id="{9E899E55-A8A1-4562-AC98-FD98D5882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6441C-EA59-4464-8120-88AE7BD99DA7}"/>
              </a:ext>
            </a:extLst>
          </p:cNvPr>
          <p:cNvSpPr>
            <a:spLocks noGrp="1"/>
          </p:cNvSpPr>
          <p:nvPr>
            <p:ph type="sldNum" sz="quarter" idx="12"/>
          </p:nvPr>
        </p:nvSpPr>
        <p:spPr/>
        <p:txBody>
          <a:bodyPr/>
          <a:lstStyle/>
          <a:p>
            <a:fld id="{E24418FD-D541-4FD7-94B6-446C6F73157E}" type="slidenum">
              <a:rPr lang="en-US" smtClean="0"/>
              <a:t>‹#›</a:t>
            </a:fld>
            <a:endParaRPr lang="en-US"/>
          </a:p>
        </p:txBody>
      </p:sp>
    </p:spTree>
    <p:extLst>
      <p:ext uri="{BB962C8B-B14F-4D97-AF65-F5344CB8AC3E}">
        <p14:creationId xmlns:p14="http://schemas.microsoft.com/office/powerpoint/2010/main" val="2825253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BFC7-DD8A-4734-939A-ADAFF6C8B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474F2F-2F19-4701-8C1F-726DCFBE70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D04FF-F6AD-460B-AA0B-E7F047D2B107}"/>
              </a:ext>
            </a:extLst>
          </p:cNvPr>
          <p:cNvSpPr>
            <a:spLocks noGrp="1"/>
          </p:cNvSpPr>
          <p:nvPr>
            <p:ph type="dt" sz="half" idx="10"/>
          </p:nvPr>
        </p:nvSpPr>
        <p:spPr/>
        <p:txBody>
          <a:bodyPr/>
          <a:lstStyle/>
          <a:p>
            <a:fld id="{39251498-8106-484E-88F2-5B9AC029C222}" type="datetimeFigureOut">
              <a:rPr lang="en-US" smtClean="0"/>
              <a:t>7/24/2019</a:t>
            </a:fld>
            <a:endParaRPr lang="en-US"/>
          </a:p>
        </p:txBody>
      </p:sp>
      <p:sp>
        <p:nvSpPr>
          <p:cNvPr id="5" name="Footer Placeholder 4">
            <a:extLst>
              <a:ext uri="{FF2B5EF4-FFF2-40B4-BE49-F238E27FC236}">
                <a16:creationId xmlns:a16="http://schemas.microsoft.com/office/drawing/2014/main" id="{8214A022-8D73-40E1-9D17-AE71E8056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2175B-3C16-40FB-9AAB-DBAFCA7322C1}"/>
              </a:ext>
            </a:extLst>
          </p:cNvPr>
          <p:cNvSpPr>
            <a:spLocks noGrp="1"/>
          </p:cNvSpPr>
          <p:nvPr>
            <p:ph type="sldNum" sz="quarter" idx="12"/>
          </p:nvPr>
        </p:nvSpPr>
        <p:spPr/>
        <p:txBody>
          <a:bodyPr/>
          <a:lstStyle/>
          <a:p>
            <a:fld id="{E24418FD-D541-4FD7-94B6-446C6F73157E}" type="slidenum">
              <a:rPr lang="en-US" smtClean="0"/>
              <a:t>‹#›</a:t>
            </a:fld>
            <a:endParaRPr lang="en-US"/>
          </a:p>
        </p:txBody>
      </p:sp>
    </p:spTree>
    <p:extLst>
      <p:ext uri="{BB962C8B-B14F-4D97-AF65-F5344CB8AC3E}">
        <p14:creationId xmlns:p14="http://schemas.microsoft.com/office/powerpoint/2010/main" val="1169864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EA99B6-AC0D-4BE0-8BF2-DC36D9A94F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F739E1-2532-426C-8AF3-54C8B4CD1D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B9195-B9DB-4DBC-A70F-2840BCA655A4}"/>
              </a:ext>
            </a:extLst>
          </p:cNvPr>
          <p:cNvSpPr>
            <a:spLocks noGrp="1"/>
          </p:cNvSpPr>
          <p:nvPr>
            <p:ph type="dt" sz="half" idx="10"/>
          </p:nvPr>
        </p:nvSpPr>
        <p:spPr/>
        <p:txBody>
          <a:bodyPr/>
          <a:lstStyle/>
          <a:p>
            <a:fld id="{39251498-8106-484E-88F2-5B9AC029C222}" type="datetimeFigureOut">
              <a:rPr lang="en-US" smtClean="0"/>
              <a:t>7/24/2019</a:t>
            </a:fld>
            <a:endParaRPr lang="en-US"/>
          </a:p>
        </p:txBody>
      </p:sp>
      <p:sp>
        <p:nvSpPr>
          <p:cNvPr id="5" name="Footer Placeholder 4">
            <a:extLst>
              <a:ext uri="{FF2B5EF4-FFF2-40B4-BE49-F238E27FC236}">
                <a16:creationId xmlns:a16="http://schemas.microsoft.com/office/drawing/2014/main" id="{929284CA-9C07-4BF4-B802-117E44F6B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7607B3-F3D0-4FE0-849D-20A861BDBFF1}"/>
              </a:ext>
            </a:extLst>
          </p:cNvPr>
          <p:cNvSpPr>
            <a:spLocks noGrp="1"/>
          </p:cNvSpPr>
          <p:nvPr>
            <p:ph type="sldNum" sz="quarter" idx="12"/>
          </p:nvPr>
        </p:nvSpPr>
        <p:spPr/>
        <p:txBody>
          <a:bodyPr/>
          <a:lstStyle/>
          <a:p>
            <a:fld id="{E24418FD-D541-4FD7-94B6-446C6F73157E}" type="slidenum">
              <a:rPr lang="en-US" smtClean="0"/>
              <a:t>‹#›</a:t>
            </a:fld>
            <a:endParaRPr lang="en-US"/>
          </a:p>
        </p:txBody>
      </p:sp>
    </p:spTree>
    <p:extLst>
      <p:ext uri="{BB962C8B-B14F-4D97-AF65-F5344CB8AC3E}">
        <p14:creationId xmlns:p14="http://schemas.microsoft.com/office/powerpoint/2010/main" val="233647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1176950"/>
            <a:ext cx="12192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2656325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685531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37" t="32856" r="36" b="18203"/>
          <a:stretch/>
        </p:blipFill>
        <p:spPr bwMode="auto">
          <a:xfrm>
            <a:off x="0" y="2293258"/>
            <a:ext cx="12192000" cy="4601028"/>
          </a:xfrm>
          <a:prstGeom prst="rect">
            <a:avLst/>
          </a:prstGeom>
          <a:noFill/>
          <a:effectLst>
            <a:innerShdw blurRad="1270000" dist="50800" dir="5400000">
              <a:prstClr val="black">
                <a:alpha val="98000"/>
              </a:prstClr>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4"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3317365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052" name="Picture 4" descr="http://www.zastavki.com/pictures/2560x1600/2009/Nature_Forest_The_road_through_the_national_park_017408_.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6167" b="13833"/>
          <a:stretch/>
        </p:blipFill>
        <p:spPr bwMode="auto">
          <a:xfrm>
            <a:off x="0" y="2293258"/>
            <a:ext cx="12192000" cy="4601028"/>
          </a:xfrm>
          <a:prstGeom prst="rect">
            <a:avLst/>
          </a:prstGeom>
          <a:noFill/>
          <a:effectLst>
            <a:innerShdw blurRad="1270000">
              <a:prstClr val="black"/>
            </a:inn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5650" y="6337699"/>
            <a:ext cx="1431208" cy="348387"/>
          </a:xfrm>
          <a:prstGeom prst="rect">
            <a:avLst/>
          </a:prstGeom>
          <a:effectLst>
            <a:outerShdw blurRad="63500" sx="102000" sy="102000" algn="ctr" rotWithShape="0">
              <a:prstClr val="black">
                <a:alpha val="40000"/>
              </a:prstClr>
            </a:outerShdw>
          </a:effectLst>
        </p:spPr>
      </p:pic>
      <p:sp>
        <p:nvSpPr>
          <p:cNvPr id="37" name="Title 1"/>
          <p:cNvSpPr>
            <a:spLocks noGrp="1"/>
          </p:cNvSpPr>
          <p:nvPr>
            <p:ph type="ctrTitle" hasCustomPrompt="1"/>
          </p:nvPr>
        </p:nvSpPr>
        <p:spPr>
          <a:xfrm>
            <a:off x="270628" y="285430"/>
            <a:ext cx="9033029" cy="919232"/>
          </a:xfrm>
        </p:spPr>
        <p:txBody>
          <a:bodyPr anchor="b"/>
          <a:lstStyle>
            <a:lvl1pPr algn="l">
              <a:defRPr sz="6000" b="1">
                <a:solidFill>
                  <a:srgbClr val="373838"/>
                </a:solidFill>
              </a:defRPr>
            </a:lvl1pPr>
          </a:lstStyle>
          <a:p>
            <a:r>
              <a:rPr lang="en-US" dirty="0"/>
              <a:t>Master Cover Title</a:t>
            </a:r>
          </a:p>
        </p:txBody>
      </p:sp>
      <p:sp>
        <p:nvSpPr>
          <p:cNvPr id="38" name="Subtitle 2"/>
          <p:cNvSpPr>
            <a:spLocks noGrp="1"/>
          </p:cNvSpPr>
          <p:nvPr>
            <p:ph type="subTitle" idx="1" hasCustomPrompt="1"/>
          </p:nvPr>
        </p:nvSpPr>
        <p:spPr>
          <a:xfrm>
            <a:off x="270628" y="1208302"/>
            <a:ext cx="9033029" cy="373510"/>
          </a:xfrm>
        </p:spPr>
        <p:txBody>
          <a:bodyPr>
            <a:noAutofit/>
          </a:bodyPr>
          <a:lstStyle>
            <a:lvl1pPr marL="0" indent="0" algn="l">
              <a:buNone/>
              <a:defRPr sz="3200" b="1">
                <a:solidFill>
                  <a:srgbClr val="98C9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14099" y="284249"/>
            <a:ext cx="2307273" cy="917977"/>
          </a:xfrm>
          <a:prstGeom prst="rect">
            <a:avLst/>
          </a:prstGeom>
        </p:spPr>
      </p:pic>
      <p:cxnSp>
        <p:nvCxnSpPr>
          <p:cNvPr id="17" name="Straight Connector 16"/>
          <p:cNvCxnSpPr/>
          <p:nvPr userDrawn="1"/>
        </p:nvCxnSpPr>
        <p:spPr>
          <a:xfrm>
            <a:off x="0" y="2239990"/>
            <a:ext cx="12192000" cy="0"/>
          </a:xfrm>
          <a:prstGeom prst="line">
            <a:avLst/>
          </a:prstGeom>
          <a:ln w="31750">
            <a:solidFill>
              <a:srgbClr val="98C93D"/>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userDrawn="1"/>
        </p:nvSpPr>
        <p:spPr>
          <a:xfrm>
            <a:off x="270628" y="6319729"/>
            <a:ext cx="4869402" cy="4112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0" baseline="0" dirty="0">
                <a:solidFill>
                  <a:schemeClr val="bg1"/>
                </a:solidFill>
                <a:latin typeface="Garamond" panose="02020404030301010803" pitchFamily="18" charset="0"/>
              </a:rPr>
              <a:t>Solutions for Today </a:t>
            </a:r>
            <a:r>
              <a:rPr lang="en-US" sz="1800" b="1" i="0" kern="1200" dirty="0">
                <a:solidFill>
                  <a:schemeClr val="bg1"/>
                </a:solidFill>
                <a:effectLst/>
                <a:latin typeface="Garamond" panose="02020404030301010803" pitchFamily="18" charset="0"/>
                <a:ea typeface="+mn-ea"/>
                <a:cs typeface="+mn-cs"/>
              </a:rPr>
              <a:t>| </a:t>
            </a:r>
            <a:r>
              <a:rPr lang="en-US" sz="1800" b="1" i="0" baseline="0" dirty="0">
                <a:solidFill>
                  <a:schemeClr val="bg1"/>
                </a:solidFill>
                <a:latin typeface="Garamond" panose="02020404030301010803" pitchFamily="18" charset="0"/>
              </a:rPr>
              <a:t>Options for Tomorrow</a:t>
            </a:r>
          </a:p>
        </p:txBody>
      </p:sp>
    </p:spTree>
    <p:extLst>
      <p:ext uri="{BB962C8B-B14F-4D97-AF65-F5344CB8AC3E}">
        <p14:creationId xmlns:p14="http://schemas.microsoft.com/office/powerpoint/2010/main" val="3849567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2" descr="http://rtv21.tv/web/wp-content/uploads/2015/04/pylon3.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9527" t="752" r="3726" b="2198"/>
          <a:stretch/>
        </p:blipFill>
        <p:spPr bwMode="auto">
          <a:xfrm flipH="1">
            <a:off x="6030899" y="-1"/>
            <a:ext cx="6161101" cy="6858001"/>
          </a:xfrm>
          <a:prstGeom prst="rect">
            <a:avLst/>
          </a:prstGeom>
          <a:noFill/>
          <a:effectLst>
            <a:innerShdw blurRad="1270000">
              <a:prstClr val="black">
                <a:alpha val="65000"/>
              </a:prstClr>
            </a:innerShdw>
          </a:effectLst>
          <a:extLst>
            <a:ext uri="{909E8E84-426E-40DD-AFC4-6F175D3DCCD1}">
              <a14:hiddenFill xmlns:a14="http://schemas.microsoft.com/office/drawing/2010/main">
                <a:solidFill>
                  <a:srgbClr val="FFFFFF"/>
                </a:solidFill>
              </a14:hiddenFill>
            </a:ext>
          </a:extLst>
        </p:spPr>
      </p:pic>
      <p:sp>
        <p:nvSpPr>
          <p:cNvPr id="20" name="Title 1"/>
          <p:cNvSpPr>
            <a:spLocks noGrp="1"/>
          </p:cNvSpPr>
          <p:nvPr>
            <p:ph type="ctrTitle" hasCustomPrompt="1"/>
          </p:nvPr>
        </p:nvSpPr>
        <p:spPr>
          <a:xfrm>
            <a:off x="221942" y="1202262"/>
            <a:ext cx="5557422" cy="2387600"/>
          </a:xfrm>
        </p:spPr>
        <p:txBody>
          <a:bodyPr anchor="b"/>
          <a:lstStyle>
            <a:lvl1pPr algn="ctr">
              <a:defRPr sz="6000" b="1">
                <a:solidFill>
                  <a:srgbClr val="373838"/>
                </a:solidFill>
              </a:defRPr>
            </a:lvl1pPr>
          </a:lstStyle>
          <a:p>
            <a:r>
              <a:rPr lang="en-US" dirty="0"/>
              <a:t>Master Cover Long Title</a:t>
            </a:r>
          </a:p>
        </p:txBody>
      </p:sp>
      <p:sp>
        <p:nvSpPr>
          <p:cNvPr id="21" name="Subtitle 2"/>
          <p:cNvSpPr>
            <a:spLocks noGrp="1"/>
          </p:cNvSpPr>
          <p:nvPr>
            <p:ph type="subTitle" idx="1" hasCustomPrompt="1"/>
          </p:nvPr>
        </p:nvSpPr>
        <p:spPr>
          <a:xfrm>
            <a:off x="221942" y="3681937"/>
            <a:ext cx="5557422" cy="1655762"/>
          </a:xfrm>
        </p:spPr>
        <p:txBody>
          <a:bodyPr/>
          <a:lstStyle>
            <a:lvl1pPr marL="0" indent="0" algn="ctr">
              <a:buNone/>
              <a:defRPr sz="2400" b="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Subtitle</a:t>
            </a:r>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016" y="5521633"/>
            <a:ext cx="2307273" cy="917977"/>
          </a:xfrm>
          <a:prstGeom prst="rect">
            <a:avLst/>
          </a:prstGeom>
        </p:spPr>
      </p:pic>
      <p:sp>
        <p:nvSpPr>
          <p:cNvPr id="27" name="Rectangle 26"/>
          <p:cNvSpPr/>
          <p:nvPr userDrawn="1"/>
        </p:nvSpPr>
        <p:spPr>
          <a:xfrm flipH="1">
            <a:off x="53265" y="-9526"/>
            <a:ext cx="70560" cy="6858001"/>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rot="5400000">
            <a:off x="8554376" y="3220379"/>
            <a:ext cx="1114146" cy="6161100"/>
          </a:xfrm>
          <a:prstGeom prst="rect">
            <a:avLst/>
          </a:prstGeom>
          <a:gradFill flip="none" rotWithShape="1">
            <a:gsLst>
              <a:gs pos="0">
                <a:srgbClr val="373838">
                  <a:alpha val="0"/>
                </a:srgbClr>
              </a:gs>
              <a:gs pos="100000">
                <a:srgbClr val="000000">
                  <a:alpha val="37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6139" y="6338656"/>
            <a:ext cx="1824890" cy="444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73674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alpha val="82000"/>
          </a:schemeClr>
        </a:solidFill>
        <a:effectLst/>
      </p:bgPr>
    </p:bg>
    <p:spTree>
      <p:nvGrpSpPr>
        <p:cNvPr id="1" name=""/>
        <p:cNvGrpSpPr/>
        <p:nvPr/>
      </p:nvGrpSpPr>
      <p:grpSpPr>
        <a:xfrm>
          <a:off x="0" y="0"/>
          <a:ext cx="0" cy="0"/>
          <a:chOff x="0" y="0"/>
          <a:chExt cx="0" cy="0"/>
        </a:xfrm>
      </p:grpSpPr>
      <p:pic>
        <p:nvPicPr>
          <p:cNvPr id="2050" name="Picture 2" descr="http://africabriefing.org/wp-content/uploads/2015/06/powerline.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7703" r="36" b="18098"/>
          <a:stretch/>
        </p:blipFill>
        <p:spPr bwMode="auto">
          <a:xfrm>
            <a:off x="0" y="-1"/>
            <a:ext cx="12192000" cy="6958633"/>
          </a:xfrm>
          <a:prstGeom prst="rect">
            <a:avLst/>
          </a:prstGeom>
          <a:noFill/>
          <a:effectLst>
            <a:innerShdw blurRad="127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5" name="Round Single Corner Rectangle 14"/>
          <p:cNvSpPr/>
          <p:nvPr userDrawn="1"/>
        </p:nvSpPr>
        <p:spPr>
          <a:xfrm>
            <a:off x="127251" y="595084"/>
            <a:ext cx="8606971" cy="375920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p:cNvSpPr>
            <a:spLocks noGrp="1"/>
          </p:cNvSpPr>
          <p:nvPr>
            <p:ph type="ctrTitle" hasCustomPrompt="1"/>
          </p:nvPr>
        </p:nvSpPr>
        <p:spPr>
          <a:xfrm>
            <a:off x="647060" y="946589"/>
            <a:ext cx="7567352" cy="1697057"/>
          </a:xfrm>
        </p:spPr>
        <p:txBody>
          <a:bodyPr anchor="b"/>
          <a:lstStyle>
            <a:lvl1pPr algn="ctr">
              <a:defRPr sz="6000" b="1">
                <a:solidFill>
                  <a:srgbClr val="373838"/>
                </a:solidFill>
              </a:defRPr>
            </a:lvl1pPr>
          </a:lstStyle>
          <a:p>
            <a:r>
              <a:rPr lang="en-US" dirty="0"/>
              <a:t>Master Cover Longer Title</a:t>
            </a:r>
          </a:p>
        </p:txBody>
      </p:sp>
      <p:sp>
        <p:nvSpPr>
          <p:cNvPr id="25" name="Subtitle 2"/>
          <p:cNvSpPr>
            <a:spLocks noGrp="1"/>
          </p:cNvSpPr>
          <p:nvPr>
            <p:ph type="subTitle" idx="1" hasCustomPrompt="1"/>
          </p:nvPr>
        </p:nvSpPr>
        <p:spPr>
          <a:xfrm>
            <a:off x="647060" y="2745244"/>
            <a:ext cx="7567352" cy="954616"/>
          </a:xfrm>
        </p:spPr>
        <p:txBody>
          <a:bodyPr>
            <a:noAutofit/>
          </a:bodyPr>
          <a:lstStyle>
            <a:lvl1pPr marL="0" indent="0" algn="ctr">
              <a:buNone/>
              <a:defRPr sz="3200" b="0" baseline="0">
                <a:solidFill>
                  <a:srgbClr val="3738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Cover Super-Long Subtitle with Names, Places, and Technologies</a:t>
            </a:r>
          </a:p>
        </p:txBody>
      </p:sp>
      <p:pic>
        <p:nvPicPr>
          <p:cNvPr id="34" name="Picture 3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2660" y="6329778"/>
            <a:ext cx="1861362" cy="453095"/>
          </a:xfrm>
          <a:prstGeom prst="rect">
            <a:avLst/>
          </a:prstGeom>
          <a:effectLst>
            <a:outerShdw blurRad="63500" sx="102000" sy="102000" algn="ctr" rotWithShape="0">
              <a:prstClr val="black">
                <a:alpha val="40000"/>
              </a:prstClr>
            </a:outerShdw>
          </a:effectLst>
        </p:spPr>
      </p:pic>
      <p:sp>
        <p:nvSpPr>
          <p:cNvPr id="8" name="Round Single Corner Rectangle 7"/>
          <p:cNvSpPr/>
          <p:nvPr userDrawn="1"/>
        </p:nvSpPr>
        <p:spPr>
          <a:xfrm flipH="1">
            <a:off x="8672076" y="4804229"/>
            <a:ext cx="3389706" cy="1525550"/>
          </a:xfrm>
          <a:prstGeom prst="round1Rect">
            <a:avLst/>
          </a:prstGeom>
          <a:solidFill>
            <a:schemeClr val="bg1">
              <a:alpha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71912" y="5004515"/>
            <a:ext cx="2865598" cy="1140114"/>
          </a:xfrm>
          <a:prstGeom prst="rect">
            <a:avLst/>
          </a:prstGeom>
        </p:spPr>
      </p:pic>
      <p:sp>
        <p:nvSpPr>
          <p:cNvPr id="14" name="Rectangle 13"/>
          <p:cNvSpPr/>
          <p:nvPr userDrawn="1"/>
        </p:nvSpPr>
        <p:spPr>
          <a:xfrm flipH="1">
            <a:off x="12126896" y="4804228"/>
            <a:ext cx="65101" cy="152555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flipH="1">
            <a:off x="-1" y="595084"/>
            <a:ext cx="65106" cy="3759200"/>
          </a:xfrm>
          <a:prstGeom prst="rect">
            <a:avLst/>
          </a:prstGeom>
          <a:gradFill flip="none" rotWithShape="1">
            <a:gsLst>
              <a:gs pos="0">
                <a:srgbClr val="98C93D"/>
              </a:gs>
              <a:gs pos="100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1041651" y="2729605"/>
            <a:ext cx="6778171" cy="15639"/>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062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ctrTitle" hasCustomPrompt="1"/>
          </p:nvPr>
        </p:nvSpPr>
        <p:spPr>
          <a:xfrm>
            <a:off x="270628" y="260268"/>
            <a:ext cx="11580921" cy="600980"/>
          </a:xfrm>
        </p:spPr>
        <p:txBody>
          <a:bodyPr anchor="b">
            <a:normAutofit/>
          </a:bodyPr>
          <a:lstStyle>
            <a:lvl1pPr algn="l">
              <a:defRPr sz="4000" b="1">
                <a:solidFill>
                  <a:srgbClr val="373838"/>
                </a:solidFill>
              </a:defRPr>
            </a:lvl1pPr>
          </a:lstStyle>
          <a:p>
            <a:r>
              <a:rPr lang="en-US" dirty="0"/>
              <a:t>Master Page Title 1</a:t>
            </a:r>
          </a:p>
        </p:txBody>
      </p:sp>
      <p:sp>
        <p:nvSpPr>
          <p:cNvPr id="9" name="Subtitle 2"/>
          <p:cNvSpPr>
            <a:spLocks noGrp="1"/>
          </p:cNvSpPr>
          <p:nvPr>
            <p:ph type="subTitle" idx="13" hasCustomPrompt="1"/>
          </p:nvPr>
        </p:nvSpPr>
        <p:spPr>
          <a:xfrm>
            <a:off x="270628" y="778081"/>
            <a:ext cx="11580921" cy="373510"/>
          </a:xfrm>
        </p:spPr>
        <p:txBody>
          <a:bodyPr>
            <a:noAutofit/>
          </a:bodyPr>
          <a:lstStyle>
            <a:lvl1pPr marL="0" indent="0" algn="l">
              <a:buNone/>
              <a:defRPr sz="1800" b="0">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1412494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43" name="Straight Connector 42"/>
          <p:cNvCxnSpPr/>
          <p:nvPr userDrawn="1"/>
        </p:nvCxnSpPr>
        <p:spPr>
          <a:xfrm>
            <a:off x="0" y="1176950"/>
            <a:ext cx="12192000"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7"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7"/>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userDrawn="1"/>
        </p:nvSpPr>
        <p:spPr>
          <a:xfrm rot="5400000" flipH="1">
            <a:off x="6073142"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userDrawn="1"/>
        </p:nvSpPr>
        <p:spPr>
          <a:xfrm>
            <a:off x="11448581" y="6350000"/>
            <a:ext cx="434734" cy="36933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b="1" smtClean="0">
                <a:solidFill>
                  <a:schemeClr val="bg1"/>
                </a:solidFill>
                <a:latin typeface="Century Gothic" panose="020B0502020202020204" pitchFamily="34" charset="0"/>
              </a:rPr>
              <a:pPr/>
              <a:t>‹#›</a:t>
            </a:fld>
            <a:endParaRPr lang="en-US" dirty="0">
              <a:solidFill>
                <a:schemeClr val="bg1"/>
              </a:solidFill>
            </a:endParaRPr>
          </a:p>
        </p:txBody>
      </p:sp>
      <p:pic>
        <p:nvPicPr>
          <p:cNvPr id="54" name="Picture 53"/>
          <p:cNvPicPr>
            <a:picLocks noChangeAspect="1"/>
          </p:cNvPicPr>
          <p:nvPr userDrawn="1"/>
        </p:nvPicPr>
        <p:blipFill rotWithShape="1">
          <a:blip r:embed="rId3" cstate="print">
            <a:extLst>
              <a:ext uri="{28A0092B-C50C-407E-A947-70E740481C1C}">
                <a14:useLocalDpi xmlns:a14="http://schemas.microsoft.com/office/drawing/2010/main" val="0"/>
              </a:ext>
            </a:extLst>
          </a:blip>
          <a:srcRect r="54783" b="-5834"/>
          <a:stretch/>
        </p:blipFill>
        <p:spPr>
          <a:xfrm>
            <a:off x="270627" y="6323378"/>
            <a:ext cx="1703316" cy="425765"/>
          </a:xfrm>
          <a:prstGeom prst="rect">
            <a:avLst/>
          </a:prstGeom>
          <a:effectLst>
            <a:outerShdw blurRad="63500" sx="102000" sy="102000" algn="ctr" rotWithShape="0">
              <a:prstClr val="black">
                <a:alpha val="28000"/>
              </a:prstClr>
            </a:outerShdw>
          </a:effectLst>
        </p:spPr>
      </p:pic>
      <p:sp>
        <p:nvSpPr>
          <p:cNvPr id="11" name="Title 1"/>
          <p:cNvSpPr>
            <a:spLocks noGrp="1"/>
          </p:cNvSpPr>
          <p:nvPr>
            <p:ph type="ctrTitle" hasCustomPrompt="1"/>
          </p:nvPr>
        </p:nvSpPr>
        <p:spPr>
          <a:xfrm>
            <a:off x="270628" y="146034"/>
            <a:ext cx="8810273" cy="1134678"/>
          </a:xfrm>
        </p:spPr>
        <p:txBody>
          <a:bodyPr anchor="b">
            <a:normAutofit/>
          </a:bodyPr>
          <a:lstStyle>
            <a:lvl1pPr algn="l">
              <a:defRPr sz="3600" b="1">
                <a:solidFill>
                  <a:srgbClr val="373838"/>
                </a:solidFill>
              </a:defRPr>
            </a:lvl1pPr>
          </a:lstStyle>
          <a:p>
            <a:r>
              <a:rPr lang="en-US" dirty="0"/>
              <a:t>Master Page Title 1</a:t>
            </a:r>
            <a:br>
              <a:rPr lang="en-US" dirty="0"/>
            </a:br>
            <a:r>
              <a:rPr lang="en-US" dirty="0"/>
              <a:t>Two Lines</a:t>
            </a:r>
          </a:p>
        </p:txBody>
      </p:sp>
    </p:spTree>
    <p:extLst>
      <p:ext uri="{BB962C8B-B14F-4D97-AF65-F5344CB8AC3E}">
        <p14:creationId xmlns:p14="http://schemas.microsoft.com/office/powerpoint/2010/main" val="1177642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E7925-7D43-47C4-AA5D-8B3443398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3FD4FC-183F-4752-8F88-62B5BA648B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CE133-47BA-4E91-BA37-D7A048B63548}"/>
              </a:ext>
            </a:extLst>
          </p:cNvPr>
          <p:cNvSpPr>
            <a:spLocks noGrp="1"/>
          </p:cNvSpPr>
          <p:nvPr>
            <p:ph type="dt" sz="half" idx="10"/>
          </p:nvPr>
        </p:nvSpPr>
        <p:spPr/>
        <p:txBody>
          <a:bodyPr/>
          <a:lstStyle/>
          <a:p>
            <a:fld id="{39251498-8106-484E-88F2-5B9AC029C222}" type="datetimeFigureOut">
              <a:rPr lang="en-US" smtClean="0"/>
              <a:t>7/24/2019</a:t>
            </a:fld>
            <a:endParaRPr lang="en-US"/>
          </a:p>
        </p:txBody>
      </p:sp>
      <p:sp>
        <p:nvSpPr>
          <p:cNvPr id="5" name="Footer Placeholder 4">
            <a:extLst>
              <a:ext uri="{FF2B5EF4-FFF2-40B4-BE49-F238E27FC236}">
                <a16:creationId xmlns:a16="http://schemas.microsoft.com/office/drawing/2014/main" id="{350C0705-E66F-41FF-9D9A-3CE538A59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C93AB3-76E9-46CB-A630-B48B8BBFFB77}"/>
              </a:ext>
            </a:extLst>
          </p:cNvPr>
          <p:cNvSpPr>
            <a:spLocks noGrp="1"/>
          </p:cNvSpPr>
          <p:nvPr>
            <p:ph type="sldNum" sz="quarter" idx="12"/>
          </p:nvPr>
        </p:nvSpPr>
        <p:spPr/>
        <p:txBody>
          <a:bodyPr/>
          <a:lstStyle/>
          <a:p>
            <a:fld id="{E24418FD-D541-4FD7-94B6-446C6F73157E}" type="slidenum">
              <a:rPr lang="en-US" smtClean="0"/>
              <a:t>‹#›</a:t>
            </a:fld>
            <a:endParaRPr lang="en-US"/>
          </a:p>
        </p:txBody>
      </p:sp>
    </p:spTree>
    <p:extLst>
      <p:ext uri="{BB962C8B-B14F-4D97-AF65-F5344CB8AC3E}">
        <p14:creationId xmlns:p14="http://schemas.microsoft.com/office/powerpoint/2010/main" val="4239539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2" name="Rectangle 21"/>
          <p:cNvSpPr/>
          <p:nvPr userDrawn="1"/>
        </p:nvSpPr>
        <p:spPr>
          <a:xfrm rot="5400000" flipH="1">
            <a:off x="6073142" y="20837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11448581" y="6407238"/>
            <a:ext cx="434734" cy="369332"/>
          </a:xfrm>
          <a:prstGeom prst="rect">
            <a:avLst/>
          </a:prstGeom>
          <a:effectLst/>
        </p:spPr>
        <p:txBody>
          <a:bodyPr wrap="none">
            <a:spAutoFit/>
          </a:bodyPr>
          <a:lstStyle/>
          <a:p>
            <a:fld id="{BD1BBCF7-C2B2-490C-A676-4763179728A4}" type="slidenum">
              <a:rPr lang="en-US" b="1" smtClean="0">
                <a:solidFill>
                  <a:srgbClr val="373838"/>
                </a:solidFill>
                <a:latin typeface="Century Gothic" panose="020B0502020202020204" pitchFamily="34" charset="0"/>
              </a:rPr>
              <a:pPr/>
              <a:t>‹#›</a:t>
            </a:fld>
            <a:endParaRPr lang="en-US" dirty="0">
              <a:solidFill>
                <a:srgbClr val="373838"/>
              </a:solidFill>
            </a:endParaRPr>
          </a:p>
        </p:txBody>
      </p:sp>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54398" b="-7124"/>
          <a:stretch/>
        </p:blipFill>
        <p:spPr>
          <a:xfrm>
            <a:off x="270625" y="6390753"/>
            <a:ext cx="1717832" cy="430961"/>
          </a:xfrm>
          <a:prstGeom prst="rect">
            <a:avLst/>
          </a:prstGeom>
          <a:solidFill>
            <a:schemeClr val="bg1"/>
          </a:solidFill>
          <a:effectLst/>
        </p:spPr>
      </p:pic>
      <p:sp>
        <p:nvSpPr>
          <p:cNvPr id="28" name="Title 1"/>
          <p:cNvSpPr>
            <a:spLocks noGrp="1"/>
          </p:cNvSpPr>
          <p:nvPr>
            <p:ph type="ctrTitle" hasCustomPrompt="1"/>
          </p:nvPr>
        </p:nvSpPr>
        <p:spPr>
          <a:xfrm>
            <a:off x="270629" y="251390"/>
            <a:ext cx="5317372" cy="600980"/>
          </a:xfrm>
        </p:spPr>
        <p:txBody>
          <a:bodyPr anchor="b">
            <a:normAutofit/>
          </a:bodyPr>
          <a:lstStyle>
            <a:lvl1pPr algn="l">
              <a:defRPr sz="4000" b="1">
                <a:solidFill>
                  <a:srgbClr val="373838"/>
                </a:solidFill>
              </a:defRPr>
            </a:lvl1pPr>
          </a:lstStyle>
          <a:p>
            <a:r>
              <a:rPr lang="en-US" dirty="0"/>
              <a:t>Master Page Title 1</a:t>
            </a:r>
          </a:p>
        </p:txBody>
      </p:sp>
      <p:sp>
        <p:nvSpPr>
          <p:cNvPr id="29" name="Subtitle 2"/>
          <p:cNvSpPr>
            <a:spLocks noGrp="1"/>
          </p:cNvSpPr>
          <p:nvPr>
            <p:ph type="subTitle" idx="13" hasCustomPrompt="1"/>
          </p:nvPr>
        </p:nvSpPr>
        <p:spPr>
          <a:xfrm>
            <a:off x="270629" y="878777"/>
            <a:ext cx="5317372" cy="373510"/>
          </a:xfrm>
        </p:spPr>
        <p:txBody>
          <a:bodyPr>
            <a:noAutofit/>
          </a:bodyPr>
          <a:lstStyle>
            <a:lvl1pPr marL="0" indent="0" algn="l">
              <a:buNone/>
              <a:defRPr sz="1800" b="1">
                <a:solidFill>
                  <a:srgbClr val="373838"/>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Page Subtitle</a:t>
            </a: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l="-2" r="-1955"/>
          <a:stretch/>
        </p:blipFill>
        <p:spPr>
          <a:xfrm>
            <a:off x="9374715" y="251390"/>
            <a:ext cx="2476834" cy="966537"/>
          </a:xfrm>
          <a:prstGeom prst="rect">
            <a:avLst/>
          </a:prstGeom>
        </p:spPr>
      </p:pic>
    </p:spTree>
    <p:extLst>
      <p:ext uri="{BB962C8B-B14F-4D97-AF65-F5344CB8AC3E}">
        <p14:creationId xmlns:p14="http://schemas.microsoft.com/office/powerpoint/2010/main" val="756718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138D-6C3D-47AD-9B41-2788BCE592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99157A-7CD5-4FFA-B08C-238F799E78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8E6DB92-0973-4767-A8B4-6CDC2EA96859}"/>
              </a:ext>
            </a:extLst>
          </p:cNvPr>
          <p:cNvSpPr>
            <a:spLocks noGrp="1"/>
          </p:cNvSpPr>
          <p:nvPr>
            <p:ph type="dt" sz="half" idx="10"/>
          </p:nvPr>
        </p:nvSpPr>
        <p:spPr/>
        <p:txBody>
          <a:bodyPr/>
          <a:lstStyle/>
          <a:p>
            <a:fld id="{39251498-8106-484E-88F2-5B9AC029C222}" type="datetimeFigureOut">
              <a:rPr lang="en-US" smtClean="0"/>
              <a:t>7/24/2019</a:t>
            </a:fld>
            <a:endParaRPr lang="en-US"/>
          </a:p>
        </p:txBody>
      </p:sp>
      <p:sp>
        <p:nvSpPr>
          <p:cNvPr id="5" name="Footer Placeholder 4">
            <a:extLst>
              <a:ext uri="{FF2B5EF4-FFF2-40B4-BE49-F238E27FC236}">
                <a16:creationId xmlns:a16="http://schemas.microsoft.com/office/drawing/2014/main" id="{37D0F261-791C-471A-A2AF-0A2265248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D4F84-AC22-4910-A6DC-1BBF3B242BE0}"/>
              </a:ext>
            </a:extLst>
          </p:cNvPr>
          <p:cNvSpPr>
            <a:spLocks noGrp="1"/>
          </p:cNvSpPr>
          <p:nvPr>
            <p:ph type="sldNum" sz="quarter" idx="12"/>
          </p:nvPr>
        </p:nvSpPr>
        <p:spPr/>
        <p:txBody>
          <a:bodyPr/>
          <a:lstStyle/>
          <a:p>
            <a:fld id="{E24418FD-D541-4FD7-94B6-446C6F73157E}" type="slidenum">
              <a:rPr lang="en-US" smtClean="0"/>
              <a:t>‹#›</a:t>
            </a:fld>
            <a:endParaRPr lang="en-US"/>
          </a:p>
        </p:txBody>
      </p:sp>
    </p:spTree>
    <p:extLst>
      <p:ext uri="{BB962C8B-B14F-4D97-AF65-F5344CB8AC3E}">
        <p14:creationId xmlns:p14="http://schemas.microsoft.com/office/powerpoint/2010/main" val="1748201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4A511-0F72-4018-94EE-113ECA15B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09A69B-41F3-4164-8E1C-1308F9CF7D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D2F761-78A5-4BDD-B6A1-70AB2058945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BC025B-1E80-4DBE-8682-AEEB9F37FA57}"/>
              </a:ext>
            </a:extLst>
          </p:cNvPr>
          <p:cNvSpPr>
            <a:spLocks noGrp="1"/>
          </p:cNvSpPr>
          <p:nvPr>
            <p:ph type="dt" sz="half" idx="10"/>
          </p:nvPr>
        </p:nvSpPr>
        <p:spPr/>
        <p:txBody>
          <a:bodyPr/>
          <a:lstStyle/>
          <a:p>
            <a:fld id="{39251498-8106-484E-88F2-5B9AC029C222}" type="datetimeFigureOut">
              <a:rPr lang="en-US" smtClean="0"/>
              <a:t>7/24/2019</a:t>
            </a:fld>
            <a:endParaRPr lang="en-US"/>
          </a:p>
        </p:txBody>
      </p:sp>
      <p:sp>
        <p:nvSpPr>
          <p:cNvPr id="6" name="Footer Placeholder 5">
            <a:extLst>
              <a:ext uri="{FF2B5EF4-FFF2-40B4-BE49-F238E27FC236}">
                <a16:creationId xmlns:a16="http://schemas.microsoft.com/office/drawing/2014/main" id="{F99F4F58-5F72-435A-B317-063117616C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A8B4D4-7766-448D-8C13-08AAE15F5D43}"/>
              </a:ext>
            </a:extLst>
          </p:cNvPr>
          <p:cNvSpPr>
            <a:spLocks noGrp="1"/>
          </p:cNvSpPr>
          <p:nvPr>
            <p:ph type="sldNum" sz="quarter" idx="12"/>
          </p:nvPr>
        </p:nvSpPr>
        <p:spPr/>
        <p:txBody>
          <a:bodyPr/>
          <a:lstStyle/>
          <a:p>
            <a:fld id="{E24418FD-D541-4FD7-94B6-446C6F73157E}" type="slidenum">
              <a:rPr lang="en-US" smtClean="0"/>
              <a:t>‹#›</a:t>
            </a:fld>
            <a:endParaRPr lang="en-US"/>
          </a:p>
        </p:txBody>
      </p:sp>
    </p:spTree>
    <p:extLst>
      <p:ext uri="{BB962C8B-B14F-4D97-AF65-F5344CB8AC3E}">
        <p14:creationId xmlns:p14="http://schemas.microsoft.com/office/powerpoint/2010/main" val="366774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773C2-4642-49CA-A00D-D66DDF518B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D5D4A1-C342-479E-B863-FAD76796C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ED74C8-0179-45D2-8907-CEFCE4C556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605750-19B7-4952-A156-5B7BE7236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8260061-EEC8-47ED-BC47-1A81BC5E6DC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0D069F-C1F8-45E8-8624-C3197B693618}"/>
              </a:ext>
            </a:extLst>
          </p:cNvPr>
          <p:cNvSpPr>
            <a:spLocks noGrp="1"/>
          </p:cNvSpPr>
          <p:nvPr>
            <p:ph type="dt" sz="half" idx="10"/>
          </p:nvPr>
        </p:nvSpPr>
        <p:spPr/>
        <p:txBody>
          <a:bodyPr/>
          <a:lstStyle/>
          <a:p>
            <a:fld id="{39251498-8106-484E-88F2-5B9AC029C222}" type="datetimeFigureOut">
              <a:rPr lang="en-US" smtClean="0"/>
              <a:t>7/24/2019</a:t>
            </a:fld>
            <a:endParaRPr lang="en-US"/>
          </a:p>
        </p:txBody>
      </p:sp>
      <p:sp>
        <p:nvSpPr>
          <p:cNvPr id="8" name="Footer Placeholder 7">
            <a:extLst>
              <a:ext uri="{FF2B5EF4-FFF2-40B4-BE49-F238E27FC236}">
                <a16:creationId xmlns:a16="http://schemas.microsoft.com/office/drawing/2014/main" id="{237C5D92-351B-4C7C-9224-57105013F0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012ED0-39B2-430F-B29D-34EC64240BE9}"/>
              </a:ext>
            </a:extLst>
          </p:cNvPr>
          <p:cNvSpPr>
            <a:spLocks noGrp="1"/>
          </p:cNvSpPr>
          <p:nvPr>
            <p:ph type="sldNum" sz="quarter" idx="12"/>
          </p:nvPr>
        </p:nvSpPr>
        <p:spPr/>
        <p:txBody>
          <a:bodyPr/>
          <a:lstStyle/>
          <a:p>
            <a:fld id="{E24418FD-D541-4FD7-94B6-446C6F73157E}" type="slidenum">
              <a:rPr lang="en-US" smtClean="0"/>
              <a:t>‹#›</a:t>
            </a:fld>
            <a:endParaRPr lang="en-US"/>
          </a:p>
        </p:txBody>
      </p:sp>
    </p:spTree>
    <p:extLst>
      <p:ext uri="{BB962C8B-B14F-4D97-AF65-F5344CB8AC3E}">
        <p14:creationId xmlns:p14="http://schemas.microsoft.com/office/powerpoint/2010/main" val="3617992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D5E0-6EE4-4F3F-880C-676B3ED62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1BB988-2438-441E-A6D0-27DA40F491FC}"/>
              </a:ext>
            </a:extLst>
          </p:cNvPr>
          <p:cNvSpPr>
            <a:spLocks noGrp="1"/>
          </p:cNvSpPr>
          <p:nvPr>
            <p:ph type="dt" sz="half" idx="10"/>
          </p:nvPr>
        </p:nvSpPr>
        <p:spPr/>
        <p:txBody>
          <a:bodyPr/>
          <a:lstStyle/>
          <a:p>
            <a:fld id="{39251498-8106-484E-88F2-5B9AC029C222}" type="datetimeFigureOut">
              <a:rPr lang="en-US" smtClean="0"/>
              <a:t>7/24/2019</a:t>
            </a:fld>
            <a:endParaRPr lang="en-US"/>
          </a:p>
        </p:txBody>
      </p:sp>
      <p:sp>
        <p:nvSpPr>
          <p:cNvPr id="4" name="Footer Placeholder 3">
            <a:extLst>
              <a:ext uri="{FF2B5EF4-FFF2-40B4-BE49-F238E27FC236}">
                <a16:creationId xmlns:a16="http://schemas.microsoft.com/office/drawing/2014/main" id="{3F6D8A02-50E4-4370-ABAC-777CA3B4F4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68A55B-FBD3-4288-B00C-A67494D3A361}"/>
              </a:ext>
            </a:extLst>
          </p:cNvPr>
          <p:cNvSpPr>
            <a:spLocks noGrp="1"/>
          </p:cNvSpPr>
          <p:nvPr>
            <p:ph type="sldNum" sz="quarter" idx="12"/>
          </p:nvPr>
        </p:nvSpPr>
        <p:spPr/>
        <p:txBody>
          <a:bodyPr/>
          <a:lstStyle/>
          <a:p>
            <a:fld id="{E24418FD-D541-4FD7-94B6-446C6F73157E}" type="slidenum">
              <a:rPr lang="en-US" smtClean="0"/>
              <a:t>‹#›</a:t>
            </a:fld>
            <a:endParaRPr lang="en-US"/>
          </a:p>
        </p:txBody>
      </p:sp>
    </p:spTree>
    <p:extLst>
      <p:ext uri="{BB962C8B-B14F-4D97-AF65-F5344CB8AC3E}">
        <p14:creationId xmlns:p14="http://schemas.microsoft.com/office/powerpoint/2010/main" val="3428711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D53408-7155-4356-8878-BFF6B63EEC44}"/>
              </a:ext>
            </a:extLst>
          </p:cNvPr>
          <p:cNvSpPr>
            <a:spLocks noGrp="1"/>
          </p:cNvSpPr>
          <p:nvPr>
            <p:ph type="dt" sz="half" idx="10"/>
          </p:nvPr>
        </p:nvSpPr>
        <p:spPr/>
        <p:txBody>
          <a:bodyPr/>
          <a:lstStyle/>
          <a:p>
            <a:fld id="{39251498-8106-484E-88F2-5B9AC029C222}" type="datetimeFigureOut">
              <a:rPr lang="en-US" smtClean="0"/>
              <a:t>7/24/2019</a:t>
            </a:fld>
            <a:endParaRPr lang="en-US"/>
          </a:p>
        </p:txBody>
      </p:sp>
      <p:sp>
        <p:nvSpPr>
          <p:cNvPr id="3" name="Footer Placeholder 2">
            <a:extLst>
              <a:ext uri="{FF2B5EF4-FFF2-40B4-BE49-F238E27FC236}">
                <a16:creationId xmlns:a16="http://schemas.microsoft.com/office/drawing/2014/main" id="{07B11033-E0F1-4581-BF42-2466D6DD99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57E660-DD64-4CAC-8807-10845746BEEB}"/>
              </a:ext>
            </a:extLst>
          </p:cNvPr>
          <p:cNvSpPr>
            <a:spLocks noGrp="1"/>
          </p:cNvSpPr>
          <p:nvPr>
            <p:ph type="sldNum" sz="quarter" idx="12"/>
          </p:nvPr>
        </p:nvSpPr>
        <p:spPr/>
        <p:txBody>
          <a:bodyPr/>
          <a:lstStyle/>
          <a:p>
            <a:fld id="{E24418FD-D541-4FD7-94B6-446C6F73157E}" type="slidenum">
              <a:rPr lang="en-US" smtClean="0"/>
              <a:t>‹#›</a:t>
            </a:fld>
            <a:endParaRPr lang="en-US"/>
          </a:p>
        </p:txBody>
      </p:sp>
    </p:spTree>
    <p:extLst>
      <p:ext uri="{BB962C8B-B14F-4D97-AF65-F5344CB8AC3E}">
        <p14:creationId xmlns:p14="http://schemas.microsoft.com/office/powerpoint/2010/main" val="242684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102A6-B3E5-4B64-86DE-03A6884D25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FEFF6-6C64-441F-A018-C2BBC7749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2291F4-89E9-4126-BA07-F9A49C3DC7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613562-F35E-413E-A5CD-A609C6D7349B}"/>
              </a:ext>
            </a:extLst>
          </p:cNvPr>
          <p:cNvSpPr>
            <a:spLocks noGrp="1"/>
          </p:cNvSpPr>
          <p:nvPr>
            <p:ph type="dt" sz="half" idx="10"/>
          </p:nvPr>
        </p:nvSpPr>
        <p:spPr/>
        <p:txBody>
          <a:bodyPr/>
          <a:lstStyle/>
          <a:p>
            <a:fld id="{39251498-8106-484E-88F2-5B9AC029C222}" type="datetimeFigureOut">
              <a:rPr lang="en-US" smtClean="0"/>
              <a:t>7/24/2019</a:t>
            </a:fld>
            <a:endParaRPr lang="en-US"/>
          </a:p>
        </p:txBody>
      </p:sp>
      <p:sp>
        <p:nvSpPr>
          <p:cNvPr id="6" name="Footer Placeholder 5">
            <a:extLst>
              <a:ext uri="{FF2B5EF4-FFF2-40B4-BE49-F238E27FC236}">
                <a16:creationId xmlns:a16="http://schemas.microsoft.com/office/drawing/2014/main" id="{ACA6FB89-B894-47DA-B5D2-5FA686675F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9F71C-3986-4068-8187-D4A34223BB7D}"/>
              </a:ext>
            </a:extLst>
          </p:cNvPr>
          <p:cNvSpPr>
            <a:spLocks noGrp="1"/>
          </p:cNvSpPr>
          <p:nvPr>
            <p:ph type="sldNum" sz="quarter" idx="12"/>
          </p:nvPr>
        </p:nvSpPr>
        <p:spPr/>
        <p:txBody>
          <a:bodyPr/>
          <a:lstStyle/>
          <a:p>
            <a:fld id="{E24418FD-D541-4FD7-94B6-446C6F73157E}" type="slidenum">
              <a:rPr lang="en-US" smtClean="0"/>
              <a:t>‹#›</a:t>
            </a:fld>
            <a:endParaRPr lang="en-US"/>
          </a:p>
        </p:txBody>
      </p:sp>
    </p:spTree>
    <p:extLst>
      <p:ext uri="{BB962C8B-B14F-4D97-AF65-F5344CB8AC3E}">
        <p14:creationId xmlns:p14="http://schemas.microsoft.com/office/powerpoint/2010/main" val="2945928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7BE8F-416A-41F4-AFBC-FB25E1C5B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4C0D3B-9E37-47D6-9C80-D0116E689A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4C8A7D-4FD6-4259-B534-B2BD14D5B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0E111A-F8E3-4A54-B8F4-EBA4B07899E2}"/>
              </a:ext>
            </a:extLst>
          </p:cNvPr>
          <p:cNvSpPr>
            <a:spLocks noGrp="1"/>
          </p:cNvSpPr>
          <p:nvPr>
            <p:ph type="dt" sz="half" idx="10"/>
          </p:nvPr>
        </p:nvSpPr>
        <p:spPr/>
        <p:txBody>
          <a:bodyPr/>
          <a:lstStyle/>
          <a:p>
            <a:fld id="{39251498-8106-484E-88F2-5B9AC029C222}" type="datetimeFigureOut">
              <a:rPr lang="en-US" smtClean="0"/>
              <a:t>7/24/2019</a:t>
            </a:fld>
            <a:endParaRPr lang="en-US"/>
          </a:p>
        </p:txBody>
      </p:sp>
      <p:sp>
        <p:nvSpPr>
          <p:cNvPr id="6" name="Footer Placeholder 5">
            <a:extLst>
              <a:ext uri="{FF2B5EF4-FFF2-40B4-BE49-F238E27FC236}">
                <a16:creationId xmlns:a16="http://schemas.microsoft.com/office/drawing/2014/main" id="{99607937-CB32-4C8C-B324-4B9445AD1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64A65-AA8D-4B95-9C8E-65C9CD8123EE}"/>
              </a:ext>
            </a:extLst>
          </p:cNvPr>
          <p:cNvSpPr>
            <a:spLocks noGrp="1"/>
          </p:cNvSpPr>
          <p:nvPr>
            <p:ph type="sldNum" sz="quarter" idx="12"/>
          </p:nvPr>
        </p:nvSpPr>
        <p:spPr/>
        <p:txBody>
          <a:bodyPr/>
          <a:lstStyle/>
          <a:p>
            <a:fld id="{E24418FD-D541-4FD7-94B6-446C6F73157E}" type="slidenum">
              <a:rPr lang="en-US" smtClean="0"/>
              <a:t>‹#›</a:t>
            </a:fld>
            <a:endParaRPr lang="en-US"/>
          </a:p>
        </p:txBody>
      </p:sp>
    </p:spTree>
    <p:extLst>
      <p:ext uri="{BB962C8B-B14F-4D97-AF65-F5344CB8AC3E}">
        <p14:creationId xmlns:p14="http://schemas.microsoft.com/office/powerpoint/2010/main" val="318540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A473E9-10EC-48A0-8C92-2F685D6899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77080D-2C9F-485B-8DFB-18813DFB79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98622-80D0-4FF0-8979-DAB7343F05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251498-8106-484E-88F2-5B9AC029C222}" type="datetimeFigureOut">
              <a:rPr lang="en-US" smtClean="0"/>
              <a:t>7/24/2019</a:t>
            </a:fld>
            <a:endParaRPr lang="en-US"/>
          </a:p>
        </p:txBody>
      </p:sp>
      <p:sp>
        <p:nvSpPr>
          <p:cNvPr id="5" name="Footer Placeholder 4">
            <a:extLst>
              <a:ext uri="{FF2B5EF4-FFF2-40B4-BE49-F238E27FC236}">
                <a16:creationId xmlns:a16="http://schemas.microsoft.com/office/drawing/2014/main" id="{420E936B-98AB-4271-BF8C-77EFFA810F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9053D8-5A5F-4E4B-8C9F-82E66600D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418FD-D541-4FD7-94B6-446C6F73157E}" type="slidenum">
              <a:rPr lang="en-US" smtClean="0"/>
              <a:t>‹#›</a:t>
            </a:fld>
            <a:endParaRPr lang="en-US"/>
          </a:p>
        </p:txBody>
      </p:sp>
    </p:spTree>
    <p:extLst>
      <p:ext uri="{BB962C8B-B14F-4D97-AF65-F5344CB8AC3E}">
        <p14:creationId xmlns:p14="http://schemas.microsoft.com/office/powerpoint/2010/main" val="380735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2809-195B-4C71-AF45-AF8015062DE4}" type="datetimeFigureOut">
              <a:rPr lang="en-US" smtClean="0"/>
              <a:pPr/>
              <a:t>7/24/2019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BBCF7-C2B2-490C-A676-4763179728A4}" type="slidenum">
              <a:rPr lang="en-US" smtClean="0"/>
              <a:pPr/>
              <a:t>‹#›</a:t>
            </a:fld>
            <a:endParaRPr lang="en-US"/>
          </a:p>
        </p:txBody>
      </p:sp>
    </p:spTree>
    <p:extLst>
      <p:ext uri="{BB962C8B-B14F-4D97-AF65-F5344CB8AC3E}">
        <p14:creationId xmlns:p14="http://schemas.microsoft.com/office/powerpoint/2010/main" val="359415046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xStyles>
    <p:titleStyle>
      <a:lvl1pPr algn="l" defTabSz="914400" rtl="0" eaLnBrk="1" latinLnBrk="0" hangingPunct="1">
        <a:lnSpc>
          <a:spcPct val="90000"/>
        </a:lnSpc>
        <a:spcBef>
          <a:spcPct val="0"/>
        </a:spcBef>
        <a:buNone/>
        <a:defRPr sz="4400" b="0" kern="1200">
          <a:solidFill>
            <a:srgbClr val="373838"/>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373838"/>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73838"/>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73838"/>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73838"/>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image" Target="../media/image18.wmf"/><Relationship Id="rId4" Type="http://schemas.openxmlformats.org/officeDocument/2006/relationships/oleObject" Target="../embeddings/oleObject1.bin"/><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4.emf"/><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138352" y="291310"/>
            <a:ext cx="9297578" cy="568769"/>
          </a:xfrm>
        </p:spPr>
        <p:txBody>
          <a:bodyPr>
            <a:normAutofit fontScale="90000"/>
          </a:bodyPr>
          <a:lstStyle/>
          <a:p>
            <a:pPr lvl="0" algn="ctr">
              <a:spcBef>
                <a:spcPts val="1000"/>
              </a:spcBef>
            </a:pPr>
            <a:r>
              <a:rPr lang="en-US" sz="3600" dirty="0">
                <a:solidFill>
                  <a:srgbClr val="333333"/>
                </a:solidFill>
                <a:latin typeface="Roboto"/>
              </a:rPr>
              <a:t>2019 NETL Multiphase Flow Science Workshop</a:t>
            </a:r>
            <a:endParaRPr lang="en-US" sz="3600" dirty="0">
              <a:solidFill>
                <a:prstClr val="black"/>
              </a:solidFill>
              <a:latin typeface="Garamond" panose="02020404030301010803" pitchFamily="18" charset="0"/>
              <a:ea typeface="+mn-ea"/>
              <a:cs typeface="+mn-cs"/>
            </a:endParaRPr>
          </a:p>
        </p:txBody>
      </p:sp>
      <p:sp>
        <p:nvSpPr>
          <p:cNvPr id="4" name="Subtitle 2"/>
          <p:cNvSpPr txBox="1">
            <a:spLocks/>
          </p:cNvSpPr>
          <p:nvPr/>
        </p:nvSpPr>
        <p:spPr>
          <a:xfrm>
            <a:off x="8215085" y="1960665"/>
            <a:ext cx="3976915" cy="2487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rgbClr val="98C93D"/>
                </a:solidFill>
                <a:latin typeface="Garamond" panose="020204040303010108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73838"/>
                </a:solidFill>
                <a:latin typeface="Garamond" panose="02020404030301010803" pitchFamily="18"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73838"/>
                </a:solidFill>
                <a:latin typeface="Garamond" panose="02020404030301010803" pitchFamily="18"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73838"/>
                </a:solidFill>
                <a:latin typeface="Garamond" panose="02020404030301010803" pitchFamily="18"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373838"/>
                </a:solidFill>
                <a:effectLst/>
                <a:uLnTx/>
                <a:uFillTx/>
                <a:latin typeface="Century Gothic" panose="020B0502020202020204" pitchFamily="34" charset="0"/>
                <a:ea typeface="+mn-ea"/>
                <a:cs typeface="+mn-cs"/>
              </a:rPr>
              <a:t>August 6-8, 2019</a:t>
            </a:r>
          </a:p>
        </p:txBody>
      </p:sp>
      <p:sp>
        <p:nvSpPr>
          <p:cNvPr id="3" name="Subtitle 2">
            <a:extLst>
              <a:ext uri="{FF2B5EF4-FFF2-40B4-BE49-F238E27FC236}">
                <a16:creationId xmlns:a16="http://schemas.microsoft.com/office/drawing/2014/main" id="{E68A5177-D5AE-482F-9D25-E69E80FCA8E3}"/>
              </a:ext>
            </a:extLst>
          </p:cNvPr>
          <p:cNvSpPr>
            <a:spLocks noGrp="1"/>
          </p:cNvSpPr>
          <p:nvPr>
            <p:ph type="subTitle" idx="1"/>
          </p:nvPr>
        </p:nvSpPr>
        <p:spPr>
          <a:xfrm>
            <a:off x="270627" y="1002647"/>
            <a:ext cx="9033029" cy="1082411"/>
          </a:xfrm>
        </p:spPr>
        <p:txBody>
          <a:bodyPr/>
          <a:lstStyle/>
          <a:p>
            <a:pPr algn="ctr"/>
            <a:r>
              <a:rPr lang="en-US" dirty="0"/>
              <a:t>Microwave Doppler Sensing of </a:t>
            </a:r>
          </a:p>
          <a:p>
            <a:pPr algn="ctr"/>
            <a:r>
              <a:rPr lang="en-US" dirty="0"/>
              <a:t>Particulate Flow in a Chemical Looping Reactor</a:t>
            </a:r>
          </a:p>
        </p:txBody>
      </p:sp>
      <p:sp>
        <p:nvSpPr>
          <p:cNvPr id="8" name="Subtitle 2">
            <a:extLst>
              <a:ext uri="{FF2B5EF4-FFF2-40B4-BE49-F238E27FC236}">
                <a16:creationId xmlns:a16="http://schemas.microsoft.com/office/drawing/2014/main" id="{E7946064-CB8A-48EC-B172-598ACFE0932D}"/>
              </a:ext>
            </a:extLst>
          </p:cNvPr>
          <p:cNvSpPr txBox="1">
            <a:spLocks/>
          </p:cNvSpPr>
          <p:nvPr/>
        </p:nvSpPr>
        <p:spPr>
          <a:xfrm>
            <a:off x="385712" y="3594421"/>
            <a:ext cx="10270503" cy="23570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rPr>
              <a:t>M. Spencer</a:t>
            </a:r>
            <a:r>
              <a:rPr lang="en-US" sz="2400" baseline="30000" dirty="0">
                <a:solidFill>
                  <a:schemeClr val="bg1"/>
                </a:solidFill>
              </a:rPr>
              <a:t>1,2</a:t>
            </a:r>
            <a:r>
              <a:rPr lang="en-US" sz="2400" dirty="0">
                <a:solidFill>
                  <a:schemeClr val="bg1"/>
                </a:solidFill>
              </a:rPr>
              <a:t>, J. Charley</a:t>
            </a:r>
            <a:r>
              <a:rPr lang="en-US" sz="2400" baseline="30000" dirty="0">
                <a:solidFill>
                  <a:schemeClr val="bg1"/>
                </a:solidFill>
              </a:rPr>
              <a:t>1,2</a:t>
            </a:r>
            <a:r>
              <a:rPr lang="en-US" sz="2400" dirty="0">
                <a:solidFill>
                  <a:schemeClr val="bg1"/>
                </a:solidFill>
              </a:rPr>
              <a:t>, J. Stoffa</a:t>
            </a:r>
            <a:r>
              <a:rPr lang="en-US" sz="2400" baseline="30000" dirty="0">
                <a:solidFill>
                  <a:schemeClr val="bg1"/>
                </a:solidFill>
              </a:rPr>
              <a:t>1,2</a:t>
            </a:r>
            <a:r>
              <a:rPr lang="en-US" sz="2400" dirty="0">
                <a:solidFill>
                  <a:schemeClr val="bg1"/>
                </a:solidFill>
              </a:rPr>
              <a:t>, S. Bayham</a:t>
            </a:r>
            <a:r>
              <a:rPr lang="en-US" sz="2400" baseline="30000" dirty="0">
                <a:solidFill>
                  <a:schemeClr val="bg1"/>
                </a:solidFill>
              </a:rPr>
              <a:t>1</a:t>
            </a:r>
            <a:r>
              <a:rPr lang="en-US" sz="2400" dirty="0">
                <a:solidFill>
                  <a:schemeClr val="bg1"/>
                </a:solidFill>
              </a:rPr>
              <a:t>, D. Straub</a:t>
            </a:r>
            <a:r>
              <a:rPr lang="en-US" sz="2400" baseline="30000" dirty="0">
                <a:solidFill>
                  <a:schemeClr val="bg1"/>
                </a:solidFill>
              </a:rPr>
              <a:t>1 </a:t>
            </a:r>
            <a:r>
              <a:rPr lang="en-US" sz="2400" dirty="0">
                <a:solidFill>
                  <a:schemeClr val="bg1"/>
                </a:solidFill>
              </a:rPr>
              <a:t>, B. Chorpening</a:t>
            </a:r>
            <a:r>
              <a:rPr lang="en-US" sz="2400" baseline="30000" dirty="0">
                <a:solidFill>
                  <a:schemeClr val="bg1"/>
                </a:solidFill>
              </a:rPr>
              <a:t>1</a:t>
            </a:r>
            <a:endParaRPr lang="en-US" sz="2400" dirty="0">
              <a:solidFill>
                <a:schemeClr val="bg1"/>
              </a:solidFill>
            </a:endParaRPr>
          </a:p>
          <a:p>
            <a:pPr marL="0" indent="0" algn="ctr">
              <a:buNone/>
            </a:pPr>
            <a:r>
              <a:rPr lang="en-US" sz="2400" dirty="0">
                <a:solidFill>
                  <a:schemeClr val="bg1"/>
                </a:solidFill>
              </a:rPr>
              <a:t>August 6-8, 2019, Morgantown</a:t>
            </a:r>
          </a:p>
          <a:p>
            <a:pPr marL="0" indent="0" algn="ctr">
              <a:buNone/>
            </a:pPr>
            <a:endParaRPr lang="en-US" sz="2400" dirty="0">
              <a:solidFill>
                <a:schemeClr val="bg1"/>
              </a:solidFill>
            </a:endParaRPr>
          </a:p>
          <a:p>
            <a:pPr marL="0" lvl="0" indent="0" eaLnBrk="0" fontAlgn="base" hangingPunct="0">
              <a:lnSpc>
                <a:spcPct val="100000"/>
              </a:lnSpc>
              <a:spcBef>
                <a:spcPct val="0"/>
              </a:spcBef>
              <a:spcAft>
                <a:spcPct val="45000"/>
              </a:spcAft>
              <a:buNone/>
              <a:defRPr/>
            </a:pPr>
            <a:r>
              <a:rPr lang="en-US" altLang="en-US" sz="1100" i="1" baseline="50000" dirty="0">
                <a:solidFill>
                  <a:schemeClr val="bg1"/>
                </a:solidFill>
                <a:latin typeface="Arial" panose="020B0604020202020204" pitchFamily="34" charset="0"/>
              </a:rPr>
              <a:t>1</a:t>
            </a:r>
            <a:r>
              <a:rPr lang="en-US" altLang="en-US" sz="1100" i="1" dirty="0">
                <a:solidFill>
                  <a:schemeClr val="bg1"/>
                </a:solidFill>
                <a:latin typeface="Arial" panose="020B0604020202020204" pitchFamily="34" charset="0"/>
              </a:rPr>
              <a:t>National Energy Technology Laboratory, 3610 Collins Ferry Road, Morgantown, WV  26507, USA</a:t>
            </a:r>
          </a:p>
          <a:p>
            <a:pPr marL="0" lvl="0" indent="0" eaLnBrk="0" fontAlgn="base" hangingPunct="0">
              <a:lnSpc>
                <a:spcPct val="100000"/>
              </a:lnSpc>
              <a:spcBef>
                <a:spcPct val="0"/>
              </a:spcBef>
              <a:spcAft>
                <a:spcPct val="45000"/>
              </a:spcAft>
              <a:buNone/>
              <a:defRPr/>
            </a:pPr>
            <a:r>
              <a:rPr lang="en-US" altLang="en-US" sz="1100" i="1" dirty="0">
                <a:solidFill>
                  <a:schemeClr val="bg1"/>
                </a:solidFill>
                <a:latin typeface="Arial" panose="020B0604020202020204" pitchFamily="34" charset="0"/>
              </a:rPr>
              <a:t> </a:t>
            </a:r>
            <a:r>
              <a:rPr lang="en-US" altLang="en-US" sz="1100" i="1" baseline="50000" dirty="0">
                <a:solidFill>
                  <a:schemeClr val="bg1"/>
                </a:solidFill>
                <a:latin typeface="Arial" panose="020B0604020202020204" pitchFamily="34" charset="0"/>
              </a:rPr>
              <a:t>2</a:t>
            </a:r>
            <a:r>
              <a:rPr lang="en-US" altLang="en-US" sz="1100" i="1" dirty="0">
                <a:solidFill>
                  <a:schemeClr val="bg1"/>
                </a:solidFill>
                <a:latin typeface="Arial" panose="020B0604020202020204" pitchFamily="34" charset="0"/>
              </a:rPr>
              <a:t>Leidos Research Support Team, 3610 Collins Ferry Road, Morgantown, WV  26507, USA</a:t>
            </a:r>
          </a:p>
          <a:p>
            <a:pPr marL="0" indent="0" algn="ctr">
              <a:buNone/>
            </a:pPr>
            <a:endParaRPr lang="en-US" sz="2400" dirty="0"/>
          </a:p>
          <a:p>
            <a:pPr marL="0" indent="0" algn="ctr">
              <a:buNone/>
            </a:pPr>
            <a:endParaRPr lang="en-US" sz="2400" dirty="0"/>
          </a:p>
        </p:txBody>
      </p:sp>
    </p:spTree>
    <p:extLst>
      <p:ext uri="{BB962C8B-B14F-4D97-AF65-F5344CB8AC3E}">
        <p14:creationId xmlns:p14="http://schemas.microsoft.com/office/powerpoint/2010/main" val="190444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D1F865-FAC7-4224-8533-C9BB1B261526}"/>
              </a:ext>
            </a:extLst>
          </p:cNvPr>
          <p:cNvSpPr>
            <a:spLocks noGrp="1"/>
          </p:cNvSpPr>
          <p:nvPr>
            <p:ph type="ctrTitle"/>
          </p:nvPr>
        </p:nvSpPr>
        <p:spPr/>
        <p:txBody>
          <a:bodyPr>
            <a:normAutofit fontScale="90000"/>
          </a:bodyPr>
          <a:lstStyle/>
          <a:p>
            <a:r>
              <a:rPr lang="en-US" dirty="0"/>
              <a:t>CLR testing results</a:t>
            </a:r>
          </a:p>
        </p:txBody>
      </p:sp>
      <p:sp>
        <p:nvSpPr>
          <p:cNvPr id="7" name="TextBox 6">
            <a:extLst>
              <a:ext uri="{FF2B5EF4-FFF2-40B4-BE49-F238E27FC236}">
                <a16:creationId xmlns:a16="http://schemas.microsoft.com/office/drawing/2014/main" id="{AD9DBF50-8E76-4C33-B2D0-464DAC66C5AA}"/>
              </a:ext>
            </a:extLst>
          </p:cNvPr>
          <p:cNvSpPr txBox="1"/>
          <p:nvPr/>
        </p:nvSpPr>
        <p:spPr>
          <a:xfrm>
            <a:off x="176360" y="1884718"/>
            <a:ext cx="3943154" cy="1477328"/>
          </a:xfrm>
          <a:prstGeom prst="rect">
            <a:avLst/>
          </a:prstGeom>
          <a:solidFill>
            <a:schemeClr val="bg1"/>
          </a:solidFill>
        </p:spPr>
        <p:txBody>
          <a:bodyPr wrap="square" rtlCol="0">
            <a:spAutoFit/>
          </a:bodyPr>
          <a:lstStyle/>
          <a:p>
            <a:pPr lvl="0"/>
            <a:r>
              <a:rPr lang="en-US" dirty="0"/>
              <a:t>Zoomed in 18 seconds of previous plot.</a:t>
            </a:r>
          </a:p>
          <a:p>
            <a:pPr lvl="0"/>
            <a:endParaRPr lang="en-US" dirty="0"/>
          </a:p>
          <a:p>
            <a:pPr lvl="0"/>
            <a:r>
              <a:rPr lang="en-US" dirty="0"/>
              <a:t>At an angle of 77°, 36.2 Hz = 1 m/s</a:t>
            </a:r>
          </a:p>
          <a:p>
            <a:pPr lvl="0"/>
            <a:endParaRPr lang="en-US" dirty="0"/>
          </a:p>
          <a:p>
            <a:pPr lvl="0"/>
            <a:r>
              <a:rPr lang="en-US" dirty="0"/>
              <a:t>60 Hz = 1.65 m/s</a:t>
            </a:r>
          </a:p>
        </p:txBody>
      </p:sp>
      <p:pic>
        <p:nvPicPr>
          <p:cNvPr id="2" name="Picture 1">
            <a:extLst>
              <a:ext uri="{FF2B5EF4-FFF2-40B4-BE49-F238E27FC236}">
                <a16:creationId xmlns:a16="http://schemas.microsoft.com/office/drawing/2014/main" id="{500F5D5D-6DBF-425A-AC5C-F8D036EEB5D6}"/>
              </a:ext>
            </a:extLst>
          </p:cNvPr>
          <p:cNvPicPr>
            <a:picLocks noChangeAspect="1"/>
          </p:cNvPicPr>
          <p:nvPr/>
        </p:nvPicPr>
        <p:blipFill>
          <a:blip r:embed="rId2"/>
          <a:stretch>
            <a:fillRect/>
          </a:stretch>
        </p:blipFill>
        <p:spPr>
          <a:xfrm>
            <a:off x="4435883" y="1262270"/>
            <a:ext cx="7273210" cy="4731026"/>
          </a:xfrm>
          <a:prstGeom prst="rect">
            <a:avLst/>
          </a:prstGeom>
        </p:spPr>
      </p:pic>
      <p:cxnSp>
        <p:nvCxnSpPr>
          <p:cNvPr id="5" name="Straight Arrow Connector 4">
            <a:extLst>
              <a:ext uri="{FF2B5EF4-FFF2-40B4-BE49-F238E27FC236}">
                <a16:creationId xmlns:a16="http://schemas.microsoft.com/office/drawing/2014/main" id="{2E2ACCF9-36EF-4EC2-B83A-1177B3692D29}"/>
              </a:ext>
            </a:extLst>
          </p:cNvPr>
          <p:cNvCxnSpPr>
            <a:cxnSpLocks/>
          </p:cNvCxnSpPr>
          <p:nvPr/>
        </p:nvCxnSpPr>
        <p:spPr>
          <a:xfrm>
            <a:off x="1902941" y="3237470"/>
            <a:ext cx="5183466" cy="154560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447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D1F865-FAC7-4224-8533-C9BB1B261526}"/>
              </a:ext>
            </a:extLst>
          </p:cNvPr>
          <p:cNvSpPr>
            <a:spLocks noGrp="1"/>
          </p:cNvSpPr>
          <p:nvPr>
            <p:ph type="ctrTitle"/>
          </p:nvPr>
        </p:nvSpPr>
        <p:spPr/>
        <p:txBody>
          <a:bodyPr>
            <a:normAutofit fontScale="90000"/>
          </a:bodyPr>
          <a:lstStyle/>
          <a:p>
            <a:r>
              <a:rPr lang="en-US" dirty="0"/>
              <a:t>CLR testing results</a:t>
            </a:r>
          </a:p>
        </p:txBody>
      </p:sp>
      <p:pic>
        <p:nvPicPr>
          <p:cNvPr id="6" name="Content Placeholder 5">
            <a:extLst>
              <a:ext uri="{FF2B5EF4-FFF2-40B4-BE49-F238E27FC236}">
                <a16:creationId xmlns:a16="http://schemas.microsoft.com/office/drawing/2014/main" id="{C67BB886-9539-4CCA-ACB8-8FBFD32D2381}"/>
              </a:ext>
            </a:extLst>
          </p:cNvPr>
          <p:cNvPicPr>
            <a:picLocks noGrp="1" noChangeAspect="1"/>
          </p:cNvPicPr>
          <p:nvPr>
            <p:ph idx="1"/>
          </p:nvPr>
        </p:nvPicPr>
        <p:blipFill>
          <a:blip r:embed="rId2"/>
          <a:stretch>
            <a:fillRect/>
          </a:stretch>
        </p:blipFill>
        <p:spPr>
          <a:xfrm>
            <a:off x="515047" y="1462228"/>
            <a:ext cx="11161905" cy="4534524"/>
          </a:xfrm>
          <a:prstGeom prst="rect">
            <a:avLst/>
          </a:prstGeom>
        </p:spPr>
      </p:pic>
      <p:sp>
        <p:nvSpPr>
          <p:cNvPr id="8" name="TextBox 7">
            <a:extLst>
              <a:ext uri="{FF2B5EF4-FFF2-40B4-BE49-F238E27FC236}">
                <a16:creationId xmlns:a16="http://schemas.microsoft.com/office/drawing/2014/main" id="{3FE823D9-8B84-4554-9A42-3D15CE4E123C}"/>
              </a:ext>
            </a:extLst>
          </p:cNvPr>
          <p:cNvSpPr txBox="1"/>
          <p:nvPr/>
        </p:nvSpPr>
        <p:spPr>
          <a:xfrm>
            <a:off x="270628" y="861248"/>
            <a:ext cx="4580341" cy="461665"/>
          </a:xfrm>
          <a:prstGeom prst="rect">
            <a:avLst/>
          </a:prstGeom>
          <a:solidFill>
            <a:schemeClr val="bg1"/>
          </a:solidFill>
        </p:spPr>
        <p:txBody>
          <a:bodyPr wrap="square" rtlCol="0">
            <a:spAutoFit/>
          </a:bodyPr>
          <a:lstStyle/>
          <a:p>
            <a:pPr lvl="0"/>
            <a:r>
              <a:rPr lang="en-US" sz="2400" dirty="0"/>
              <a:t>New antenna after the CLR run</a:t>
            </a:r>
            <a:r>
              <a:rPr lang="en-US" dirty="0"/>
              <a:t>  </a:t>
            </a:r>
          </a:p>
        </p:txBody>
      </p:sp>
    </p:spTree>
    <p:extLst>
      <p:ext uri="{BB962C8B-B14F-4D97-AF65-F5344CB8AC3E}">
        <p14:creationId xmlns:p14="http://schemas.microsoft.com/office/powerpoint/2010/main" val="2946509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4AB387-0977-4DF3-9469-4EE499D21B01}"/>
              </a:ext>
            </a:extLst>
          </p:cNvPr>
          <p:cNvSpPr>
            <a:spLocks noGrp="1"/>
          </p:cNvSpPr>
          <p:nvPr>
            <p:ph idx="1"/>
          </p:nvPr>
        </p:nvSpPr>
        <p:spPr/>
        <p:txBody>
          <a:bodyPr/>
          <a:lstStyle/>
          <a:p>
            <a:r>
              <a:rPr lang="en-US" dirty="0"/>
              <a:t>New antenna design survived the run and performed well.</a:t>
            </a:r>
          </a:p>
          <a:p>
            <a:r>
              <a:rPr lang="en-US" dirty="0"/>
              <a:t>Mixer failed part way through run without having been able to calibrate but we did get some qualitative data.</a:t>
            </a:r>
          </a:p>
          <a:p>
            <a:r>
              <a:rPr lang="en-US" dirty="0"/>
              <a:t>Future work includes exploring </a:t>
            </a:r>
            <a:r>
              <a:rPr lang="en-US"/>
              <a:t>more complicated receiver </a:t>
            </a:r>
            <a:r>
              <a:rPr lang="en-US" dirty="0"/>
              <a:t>architectures and mass flow extraction algorithms.</a:t>
            </a:r>
          </a:p>
        </p:txBody>
      </p:sp>
      <p:sp>
        <p:nvSpPr>
          <p:cNvPr id="3" name="Title 2">
            <a:extLst>
              <a:ext uri="{FF2B5EF4-FFF2-40B4-BE49-F238E27FC236}">
                <a16:creationId xmlns:a16="http://schemas.microsoft.com/office/drawing/2014/main" id="{81A082C8-FA7B-4842-BD4A-13E1F0A61E16}"/>
              </a:ext>
            </a:extLst>
          </p:cNvPr>
          <p:cNvSpPr>
            <a:spLocks noGrp="1"/>
          </p:cNvSpPr>
          <p:nvPr>
            <p:ph type="ctrTitle"/>
          </p:nvPr>
        </p:nvSpPr>
        <p:spPr/>
        <p:txBody>
          <a:bodyPr>
            <a:normAutofit fontScale="90000"/>
          </a:bodyPr>
          <a:lstStyle/>
          <a:p>
            <a:r>
              <a:rPr lang="en-US" dirty="0"/>
              <a:t>Conclusions and Future Work</a:t>
            </a:r>
          </a:p>
        </p:txBody>
      </p:sp>
    </p:spTree>
    <p:extLst>
      <p:ext uri="{BB962C8B-B14F-4D97-AF65-F5344CB8AC3E}">
        <p14:creationId xmlns:p14="http://schemas.microsoft.com/office/powerpoint/2010/main" val="3488910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8DF5C3-E7BA-4C68-9294-862F3196A9A5}"/>
              </a:ext>
            </a:extLst>
          </p:cNvPr>
          <p:cNvSpPr>
            <a:spLocks noGrp="1"/>
          </p:cNvSpPr>
          <p:nvPr>
            <p:ph idx="1"/>
          </p:nvPr>
        </p:nvSpPr>
        <p:spPr>
          <a:xfrm>
            <a:off x="270627" y="1021976"/>
            <a:ext cx="11580921" cy="5206702"/>
          </a:xfrm>
        </p:spPr>
        <p:txBody>
          <a:bodyPr>
            <a:normAutofit fontScale="62500" lnSpcReduction="20000"/>
          </a:bodyPr>
          <a:lstStyle/>
          <a:p>
            <a:pPr marL="0" indent="0">
              <a:buNone/>
            </a:pPr>
            <a:endParaRPr lang="en-US" i="1" dirty="0">
              <a:solidFill>
                <a:srgbClr val="7C7E7E"/>
              </a:solidFill>
              <a:latin typeface="Arial" panose="020B0604020202020204" pitchFamily="34" charset="0"/>
              <a:cs typeface="Arial" panose="020B0604020202020204" pitchFamily="34" charset="0"/>
            </a:endParaRPr>
          </a:p>
          <a:p>
            <a:pPr marL="0" indent="0">
              <a:buNone/>
            </a:pPr>
            <a:r>
              <a:rPr lang="en-US" i="1" dirty="0">
                <a:solidFill>
                  <a:srgbClr val="7C7E7E"/>
                </a:solidFill>
                <a:latin typeface="Arial" panose="020B0604020202020204" pitchFamily="34" charset="0"/>
                <a:cs typeface="Arial" panose="020B0604020202020204" pitchFamily="34" charset="0"/>
              </a:rPr>
              <a:t>Acknowledgment</a:t>
            </a:r>
          </a:p>
          <a:p>
            <a:pPr marL="0" indent="0">
              <a:buNone/>
            </a:pPr>
            <a:r>
              <a:rPr lang="en-US" i="1" dirty="0">
                <a:solidFill>
                  <a:srgbClr val="7C7E7E"/>
                </a:solidFill>
                <a:latin typeface="Arial" panose="020B0604020202020204" pitchFamily="34" charset="0"/>
                <a:cs typeface="Arial" panose="020B0604020202020204" pitchFamily="34" charset="0"/>
              </a:rPr>
              <a:t>This work was performed in support of the US Department of Energy’s Fossil Energy Transformative Power Generation Research Program and Advanced Combustion Systems Research Program. The Research was executed through the NETL Research and Innovation Center’s Transformational Technologies for New and Existing Plants FWP.</a:t>
            </a:r>
            <a:r>
              <a:rPr lang="en-US" i="1" dirty="0">
                <a:solidFill>
                  <a:srgbClr val="C00000"/>
                </a:solidFill>
                <a:latin typeface="Arial" panose="020B0604020202020204" pitchFamily="34" charset="0"/>
                <a:cs typeface="Arial" panose="020B0604020202020204" pitchFamily="34" charset="0"/>
              </a:rPr>
              <a:t> </a:t>
            </a:r>
            <a:r>
              <a:rPr lang="en-US" i="1" dirty="0">
                <a:solidFill>
                  <a:srgbClr val="7C7E7E"/>
                </a:solidFill>
                <a:latin typeface="Arial" panose="020B0604020202020204" pitchFamily="34" charset="0"/>
                <a:cs typeface="Arial" panose="020B0604020202020204" pitchFamily="34" charset="0"/>
              </a:rPr>
              <a:t>Research performed by Leidos Research Support Team staff was conducted under the RSS contract 89243318CFE000003.</a:t>
            </a:r>
          </a:p>
          <a:p>
            <a:pPr marL="0" indent="0">
              <a:buNone/>
            </a:pPr>
            <a:endParaRPr lang="en-US" i="1" dirty="0">
              <a:solidFill>
                <a:srgbClr val="7C7E7E"/>
              </a:solidFill>
              <a:latin typeface="Arial" panose="020B0604020202020204" pitchFamily="34" charset="0"/>
              <a:cs typeface="Arial" panose="020B0604020202020204" pitchFamily="34" charset="0"/>
            </a:endParaRPr>
          </a:p>
          <a:p>
            <a:pPr marL="0" indent="0">
              <a:buNone/>
            </a:pPr>
            <a:r>
              <a:rPr lang="en-US" i="1" dirty="0">
                <a:solidFill>
                  <a:srgbClr val="7C7E7E"/>
                </a:solidFill>
                <a:latin typeface="Arial" panose="020B0604020202020204" pitchFamily="34" charset="0"/>
                <a:cs typeface="Arial" panose="020B0604020202020204" pitchFamily="34" charset="0"/>
              </a:rPr>
              <a:t>Disclaimer</a:t>
            </a:r>
          </a:p>
          <a:p>
            <a:pPr marL="0" indent="0">
              <a:buNone/>
            </a:pPr>
            <a:r>
              <a:rPr lang="en-US" i="1" dirty="0">
                <a:solidFill>
                  <a:srgbClr val="7C7E7E"/>
                </a:solidFill>
                <a:latin typeface="Arial" panose="020B0604020202020204" pitchFamily="34" charset="0"/>
                <a:cs typeface="Arial" panose="020B0604020202020204" pitchFamily="34" charset="0"/>
              </a:rPr>
              <a:t>This work was funded by the Department of Energy, National Energy Technology Laboratory, an agency of the United States Government, through a support contract with Leidos Research Support Team (LRST). Neither the United States Government nor any agency thereof, nor any of their employees, nor LRST, nor any of their employees, makes any warranty, expressed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endParaRPr lang="en-US" altLang="en-US" i="1" dirty="0">
              <a:solidFill>
                <a:srgbClr val="7C7E7E"/>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55091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8" y="1544980"/>
            <a:ext cx="3868754" cy="4010336"/>
          </a:xfrm>
        </p:spPr>
        <p:txBody>
          <a:bodyPr>
            <a:normAutofit/>
          </a:bodyPr>
          <a:lstStyle/>
          <a:p>
            <a:r>
              <a:rPr lang="en-US" dirty="0"/>
              <a:t>Objectives</a:t>
            </a:r>
          </a:p>
          <a:p>
            <a:pPr lvl="1"/>
            <a:r>
              <a:rPr lang="en-US" b="0" dirty="0"/>
              <a:t>Develop innovative sensors to improve CLC system operations and reliability</a:t>
            </a:r>
          </a:p>
          <a:p>
            <a:pPr lvl="1"/>
            <a:r>
              <a:rPr lang="en-US" dirty="0"/>
              <a:t>S</a:t>
            </a:r>
            <a:r>
              <a:rPr lang="en-US" b="0" dirty="0"/>
              <a:t>upport CLC experimental research with advanced diagnostics </a:t>
            </a:r>
            <a:endParaRPr lang="en-US" dirty="0"/>
          </a:p>
        </p:txBody>
      </p:sp>
      <p:sp>
        <p:nvSpPr>
          <p:cNvPr id="3" name="Title 2"/>
          <p:cNvSpPr>
            <a:spLocks noGrp="1"/>
          </p:cNvSpPr>
          <p:nvPr>
            <p:ph type="ctrTitle"/>
          </p:nvPr>
        </p:nvSpPr>
        <p:spPr>
          <a:xfrm>
            <a:off x="270628" y="0"/>
            <a:ext cx="9618090" cy="1134678"/>
          </a:xfrm>
        </p:spPr>
        <p:txBody>
          <a:bodyPr>
            <a:normAutofit/>
          </a:bodyPr>
          <a:lstStyle/>
          <a:p>
            <a:r>
              <a:rPr lang="en-US" sz="3200" dirty="0"/>
              <a:t>Transformational Technologies for New and Existing Plants Task 14.  Sensors and Controls</a:t>
            </a:r>
          </a:p>
        </p:txBody>
      </p:sp>
      <p:pic>
        <p:nvPicPr>
          <p:cNvPr id="25" name="Picture 2" descr="\\admin.netl.doe.gov\data\Home\chorpeni\myfiles\DivisionAdmin\Sensors_Controls_Team\FY13\photos\2013-10-31 Raman_2_Oct2013\Raman_2_Oct2013 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439" r="22261"/>
          <a:stretch/>
        </p:blipFill>
        <p:spPr bwMode="auto">
          <a:xfrm>
            <a:off x="4073255" y="2399833"/>
            <a:ext cx="1466480" cy="34730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dmin.netl.doe.gov\data\Home\chorpeni\myfiles\DivisionAdmin\Sensors_Controls_Team\ICMI\High_Temp_Solid-flow_Verification\photos\HITSV_Jan2014\HITSV_Complete_Jan20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658" b="9375"/>
          <a:stretch/>
        </p:blipFill>
        <p:spPr bwMode="auto">
          <a:xfrm rot="16200000">
            <a:off x="4790149" y="2264635"/>
            <a:ext cx="3724147" cy="20101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4710" y="3269687"/>
            <a:ext cx="4103737" cy="3077803"/>
          </a:xfrm>
          <a:prstGeom prst="rect">
            <a:avLst/>
          </a:prstGeom>
        </p:spPr>
      </p:pic>
      <p:pic>
        <p:nvPicPr>
          <p:cNvPr id="10" name="Picture 2" descr="\\PROD65-FS2.admin.netl.doe.gov\home\chorpeni\myfiles\DivisionAdmin\Sensors_Controls_Team\ICMI\CMU\CMU_sensor_at_NETL_14May2014\NETL_CMU_launcher_with_cove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40" t="23989" r="7994" b="31011"/>
          <a:stretch/>
        </p:blipFill>
        <p:spPr bwMode="auto">
          <a:xfrm>
            <a:off x="7727102" y="1544981"/>
            <a:ext cx="4046976" cy="1570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407" y="4920194"/>
            <a:ext cx="3475196" cy="1270244"/>
          </a:xfrm>
          <a:prstGeom prst="rect">
            <a:avLst/>
          </a:prstGeom>
        </p:spPr>
      </p:pic>
    </p:spTree>
    <p:extLst>
      <p:ext uri="{BB962C8B-B14F-4D97-AF65-F5344CB8AC3E}">
        <p14:creationId xmlns:p14="http://schemas.microsoft.com/office/powerpoint/2010/main" val="335603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702" b="2161"/>
          <a:stretch/>
        </p:blipFill>
        <p:spPr bwMode="auto">
          <a:xfrm>
            <a:off x="658786" y="1125093"/>
            <a:ext cx="3303067" cy="529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normAutofit fontScale="90000"/>
          </a:bodyPr>
          <a:lstStyle/>
          <a:p>
            <a:r>
              <a:rPr lang="en-US" dirty="0"/>
              <a:t>Application: NETL Chemical Looping Reactor</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5959" y="1204237"/>
            <a:ext cx="3765659" cy="5297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2456838" y="1459797"/>
            <a:ext cx="231007" cy="64489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79941" y="2570412"/>
            <a:ext cx="1730171" cy="646331"/>
          </a:xfrm>
          <a:prstGeom prst="rect">
            <a:avLst/>
          </a:prstGeom>
          <a:noFill/>
        </p:spPr>
        <p:txBody>
          <a:bodyPr wrap="square" rtlCol="0">
            <a:spAutoFit/>
          </a:bodyPr>
          <a:lstStyle/>
          <a:p>
            <a:r>
              <a:rPr lang="en-US" dirty="0">
                <a:solidFill>
                  <a:srgbClr val="FF0000"/>
                </a:solidFill>
              </a:rPr>
              <a:t>Sensor</a:t>
            </a:r>
          </a:p>
          <a:p>
            <a:r>
              <a:rPr lang="en-US" dirty="0">
                <a:solidFill>
                  <a:srgbClr val="FF0000"/>
                </a:solidFill>
              </a:rPr>
              <a:t>location</a:t>
            </a:r>
          </a:p>
        </p:txBody>
      </p:sp>
      <p:pic>
        <p:nvPicPr>
          <p:cNvPr id="10" name="Picture 9">
            <a:extLst>
              <a:ext uri="{FF2B5EF4-FFF2-40B4-BE49-F238E27FC236}">
                <a16:creationId xmlns:a16="http://schemas.microsoft.com/office/drawing/2014/main" id="{371BC05F-ADE5-4BB2-B543-6EF6E567B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1618" y="2952849"/>
            <a:ext cx="4103737" cy="3077803"/>
          </a:xfrm>
          <a:prstGeom prst="rect">
            <a:avLst/>
          </a:prstGeom>
        </p:spPr>
      </p:pic>
      <p:sp>
        <p:nvSpPr>
          <p:cNvPr id="3" name="Oval 2">
            <a:extLst>
              <a:ext uri="{FF2B5EF4-FFF2-40B4-BE49-F238E27FC236}">
                <a16:creationId xmlns:a16="http://schemas.microsoft.com/office/drawing/2014/main" id="{B1A8CBFE-5EDB-4F53-A9DD-C5B04404BE79}"/>
              </a:ext>
            </a:extLst>
          </p:cNvPr>
          <p:cNvSpPr/>
          <p:nvPr/>
        </p:nvSpPr>
        <p:spPr>
          <a:xfrm>
            <a:off x="9588137" y="3875428"/>
            <a:ext cx="653143" cy="1232643"/>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04F866F-6179-4DAA-86E2-176310663F9C}"/>
              </a:ext>
            </a:extLst>
          </p:cNvPr>
          <p:cNvCxnSpPr>
            <a:cxnSpLocks/>
          </p:cNvCxnSpPr>
          <p:nvPr/>
        </p:nvCxnSpPr>
        <p:spPr>
          <a:xfrm>
            <a:off x="3961853" y="2952849"/>
            <a:ext cx="5626284" cy="12574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4F497D6-BF3D-4961-8B2A-EB1FE48FD165}"/>
              </a:ext>
            </a:extLst>
          </p:cNvPr>
          <p:cNvSpPr txBox="1"/>
          <p:nvPr/>
        </p:nvSpPr>
        <p:spPr>
          <a:xfrm>
            <a:off x="3644623" y="796959"/>
            <a:ext cx="4902753" cy="40011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dirty="0"/>
              <a:t>Sensor challenge: 1000°C, 12.5 atm (175 psig)</a:t>
            </a:r>
          </a:p>
        </p:txBody>
      </p:sp>
      <p:sp>
        <p:nvSpPr>
          <p:cNvPr id="14" name="Oval 13">
            <a:extLst>
              <a:ext uri="{FF2B5EF4-FFF2-40B4-BE49-F238E27FC236}">
                <a16:creationId xmlns:a16="http://schemas.microsoft.com/office/drawing/2014/main" id="{403AD45B-52FA-4743-AFB1-42BF0A6879BB}"/>
              </a:ext>
            </a:extLst>
          </p:cNvPr>
          <p:cNvSpPr/>
          <p:nvPr/>
        </p:nvSpPr>
        <p:spPr>
          <a:xfrm>
            <a:off x="5945584" y="1584603"/>
            <a:ext cx="231007" cy="64489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B51729F5-8EB6-4924-BF1C-8E0F2A3F9363}"/>
              </a:ext>
            </a:extLst>
          </p:cNvPr>
          <p:cNvCxnSpPr>
            <a:cxnSpLocks/>
            <a:endCxn id="14" idx="2"/>
          </p:cNvCxnSpPr>
          <p:nvPr/>
        </p:nvCxnSpPr>
        <p:spPr>
          <a:xfrm flipV="1">
            <a:off x="3900439" y="1907049"/>
            <a:ext cx="2045145" cy="7353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E76A47A-BB3E-40C8-9F78-8520C788ECA6}"/>
              </a:ext>
            </a:extLst>
          </p:cNvPr>
          <p:cNvCxnSpPr>
            <a:cxnSpLocks/>
          </p:cNvCxnSpPr>
          <p:nvPr/>
        </p:nvCxnSpPr>
        <p:spPr>
          <a:xfrm flipH="1" flipV="1">
            <a:off x="2687845" y="1782244"/>
            <a:ext cx="545549" cy="8276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6A488CF-10F9-49EA-BEB5-B4BF5C2FCCD5}"/>
              </a:ext>
            </a:extLst>
          </p:cNvPr>
          <p:cNvGrpSpPr/>
          <p:nvPr/>
        </p:nvGrpSpPr>
        <p:grpSpPr>
          <a:xfrm>
            <a:off x="8106808" y="1344371"/>
            <a:ext cx="3673357" cy="1371794"/>
            <a:chOff x="6104032" y="1227556"/>
            <a:chExt cx="2990093" cy="1116633"/>
          </a:xfrm>
        </p:grpSpPr>
        <p:pic>
          <p:nvPicPr>
            <p:cNvPr id="21" name="Picture 2" descr="C:\Users\rsiriw\AppData\Local\Temp\1\XPgrpwise\Sorbents 002_1.jpg">
              <a:extLst>
                <a:ext uri="{FF2B5EF4-FFF2-40B4-BE49-F238E27FC236}">
                  <a16:creationId xmlns:a16="http://schemas.microsoft.com/office/drawing/2014/main" id="{4F75405E-A5AE-4039-A2B6-1A88A0BEA7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4032" y="1227556"/>
              <a:ext cx="2990093" cy="1116633"/>
            </a:xfrm>
            <a:prstGeom prst="rect">
              <a:avLst/>
            </a:prstGeom>
            <a:extLst/>
          </p:spPr>
          <p:style>
            <a:lnRef idx="2">
              <a:schemeClr val="accent4"/>
            </a:lnRef>
            <a:fillRef idx="1">
              <a:schemeClr val="lt1"/>
            </a:fillRef>
            <a:effectRef idx="0">
              <a:schemeClr val="accent4"/>
            </a:effectRef>
            <a:fontRef idx="minor">
              <a:schemeClr val="dk1"/>
            </a:fontRef>
          </p:style>
        </p:pic>
        <p:sp>
          <p:nvSpPr>
            <p:cNvPr id="22" name="TextBox 21">
              <a:extLst>
                <a:ext uri="{FF2B5EF4-FFF2-40B4-BE49-F238E27FC236}">
                  <a16:creationId xmlns:a16="http://schemas.microsoft.com/office/drawing/2014/main" id="{C3BD4964-9ACD-4BB2-968E-F72C06DAE8DE}"/>
                </a:ext>
              </a:extLst>
            </p:cNvPr>
            <p:cNvSpPr txBox="1"/>
            <p:nvPr/>
          </p:nvSpPr>
          <p:spPr>
            <a:xfrm>
              <a:off x="6305665" y="1834087"/>
              <a:ext cx="766404" cy="225476"/>
            </a:xfrm>
            <a:prstGeom prst="rect">
              <a:avLst/>
            </a:prstGeom>
            <a:solidFill>
              <a:schemeClr val="bg1"/>
            </a:solidFill>
          </p:spPr>
          <p:txBody>
            <a:bodyPr wrap="square" rtlCol="0">
              <a:spAutoFit/>
            </a:bodyPr>
            <a:lstStyle/>
            <a:p>
              <a:r>
                <a:rPr lang="en-US" sz="1200" dirty="0"/>
                <a:t>Hematite</a:t>
              </a:r>
            </a:p>
          </p:txBody>
        </p:sp>
        <p:sp>
          <p:nvSpPr>
            <p:cNvPr id="23" name="TextBox 22">
              <a:extLst>
                <a:ext uri="{FF2B5EF4-FFF2-40B4-BE49-F238E27FC236}">
                  <a16:creationId xmlns:a16="http://schemas.microsoft.com/office/drawing/2014/main" id="{D62C6868-281D-4356-B8B0-29529C6D3752}"/>
                </a:ext>
              </a:extLst>
            </p:cNvPr>
            <p:cNvSpPr txBox="1"/>
            <p:nvPr/>
          </p:nvSpPr>
          <p:spPr>
            <a:xfrm>
              <a:off x="7170075" y="1817350"/>
              <a:ext cx="830707" cy="375793"/>
            </a:xfrm>
            <a:prstGeom prst="rect">
              <a:avLst/>
            </a:prstGeom>
            <a:solidFill>
              <a:schemeClr val="bg1"/>
            </a:solidFill>
          </p:spPr>
          <p:txBody>
            <a:bodyPr wrap="square" rtlCol="0">
              <a:spAutoFit/>
            </a:bodyPr>
            <a:lstStyle/>
            <a:p>
              <a:pPr algn="ctr"/>
              <a:r>
                <a:rPr lang="en-US" sz="1200" dirty="0"/>
                <a:t>Promoted</a:t>
              </a:r>
            </a:p>
            <a:p>
              <a:pPr algn="ctr"/>
              <a:r>
                <a:rPr lang="en-US" sz="1200" dirty="0"/>
                <a:t>Hematite</a:t>
              </a:r>
            </a:p>
          </p:txBody>
        </p:sp>
        <p:sp>
          <p:nvSpPr>
            <p:cNvPr id="24" name="TextBox 23">
              <a:extLst>
                <a:ext uri="{FF2B5EF4-FFF2-40B4-BE49-F238E27FC236}">
                  <a16:creationId xmlns:a16="http://schemas.microsoft.com/office/drawing/2014/main" id="{8909811E-FC3C-4163-991F-16F597B7BA9D}"/>
                </a:ext>
              </a:extLst>
            </p:cNvPr>
            <p:cNvSpPr txBox="1"/>
            <p:nvPr/>
          </p:nvSpPr>
          <p:spPr>
            <a:xfrm>
              <a:off x="8079846" y="1800612"/>
              <a:ext cx="830707" cy="375793"/>
            </a:xfrm>
            <a:prstGeom prst="rect">
              <a:avLst/>
            </a:prstGeom>
            <a:solidFill>
              <a:schemeClr val="bg1"/>
            </a:solidFill>
          </p:spPr>
          <p:txBody>
            <a:bodyPr wrap="square" rtlCol="0">
              <a:spAutoFit/>
            </a:bodyPr>
            <a:lstStyle/>
            <a:p>
              <a:pPr algn="ctr"/>
              <a:r>
                <a:rPr lang="en-US" sz="1200" dirty="0"/>
                <a:t>Synthetic </a:t>
              </a:r>
            </a:p>
            <a:p>
              <a:pPr algn="ctr"/>
              <a:r>
                <a:rPr lang="en-US" sz="1200" dirty="0"/>
                <a:t>Carrier</a:t>
              </a:r>
            </a:p>
          </p:txBody>
        </p:sp>
      </p:grpSp>
    </p:spTree>
    <p:extLst>
      <p:ext uri="{BB962C8B-B14F-4D97-AF65-F5344CB8AC3E}">
        <p14:creationId xmlns:p14="http://schemas.microsoft.com/office/powerpoint/2010/main" val="414175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0627" y="1544980"/>
            <a:ext cx="5291973" cy="4010336"/>
          </a:xfrm>
        </p:spPr>
        <p:txBody>
          <a:bodyPr>
            <a:normAutofit/>
          </a:bodyPr>
          <a:lstStyle/>
          <a:p>
            <a:r>
              <a:rPr lang="en-US" altLang="en-US" sz="2000" dirty="0"/>
              <a:t>Flow velocity determined from Doppler effect (frequency shift)</a:t>
            </a:r>
          </a:p>
          <a:p>
            <a:r>
              <a:rPr lang="en-US" altLang="en-US" sz="2000" dirty="0"/>
              <a:t>Reflection magnitude related to density</a:t>
            </a:r>
          </a:p>
        </p:txBody>
      </p:sp>
      <p:sp>
        <p:nvSpPr>
          <p:cNvPr id="288770" name="Rectangle 2"/>
          <p:cNvSpPr>
            <a:spLocks noGrp="1" noChangeArrowheads="1"/>
          </p:cNvSpPr>
          <p:nvPr>
            <p:ph type="ctrTitle"/>
          </p:nvPr>
        </p:nvSpPr>
        <p:spPr/>
        <p:txBody>
          <a:bodyPr>
            <a:normAutofit fontScale="90000"/>
          </a:bodyPr>
          <a:lstStyle/>
          <a:p>
            <a:r>
              <a:rPr lang="en-US" altLang="en-US" dirty="0"/>
              <a:t>Microwave Doppler</a:t>
            </a:r>
          </a:p>
        </p:txBody>
      </p:sp>
      <p:graphicFrame>
        <p:nvGraphicFramePr>
          <p:cNvPr id="288782" name="Object 14"/>
          <p:cNvGraphicFramePr>
            <a:graphicFrameLocks noChangeAspect="1"/>
          </p:cNvGraphicFramePr>
          <p:nvPr>
            <p:extLst/>
          </p:nvPr>
        </p:nvGraphicFramePr>
        <p:xfrm>
          <a:off x="5565776" y="4109623"/>
          <a:ext cx="2130425" cy="828675"/>
        </p:xfrm>
        <a:graphic>
          <a:graphicData uri="http://schemas.openxmlformats.org/presentationml/2006/ole">
            <mc:AlternateContent xmlns:mc="http://schemas.openxmlformats.org/markup-compatibility/2006">
              <mc:Choice xmlns:v="urn:schemas-microsoft-com:vml" Requires="v">
                <p:oleObj spid="_x0000_s1110" name="Equation" r:id="rId4" imgW="850531" imgH="330057" progId="Equation.3">
                  <p:embed/>
                </p:oleObj>
              </mc:Choice>
              <mc:Fallback>
                <p:oleObj name="Equation" r:id="rId4" imgW="850531" imgH="330057" progId="Equation.3">
                  <p:embed/>
                  <p:pic>
                    <p:nvPicPr>
                      <p:cNvPr id="288782"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5776" y="4109623"/>
                        <a:ext cx="213042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8783" name="Line 15"/>
          <p:cNvSpPr>
            <a:spLocks noChangeShapeType="1"/>
          </p:cNvSpPr>
          <p:nvPr/>
        </p:nvSpPr>
        <p:spPr bwMode="auto">
          <a:xfrm>
            <a:off x="6845300" y="3800060"/>
            <a:ext cx="0" cy="304800"/>
          </a:xfrm>
          <a:prstGeom prst="line">
            <a:avLst/>
          </a:prstGeom>
          <a:noFill/>
          <a:ln w="25400">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84" name="Text Box 16"/>
          <p:cNvSpPr txBox="1">
            <a:spLocks noChangeArrowheads="1"/>
          </p:cNvSpPr>
          <p:nvPr/>
        </p:nvSpPr>
        <p:spPr bwMode="auto">
          <a:xfrm>
            <a:off x="6829425" y="3595272"/>
            <a:ext cx="2514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solidFill>
                  <a:srgbClr val="FF0000"/>
                </a:solidFill>
              </a:rPr>
              <a:t>particle velocity</a:t>
            </a:r>
          </a:p>
        </p:txBody>
      </p:sp>
      <p:grpSp>
        <p:nvGrpSpPr>
          <p:cNvPr id="288786" name="Group 18"/>
          <p:cNvGrpSpPr>
            <a:grpSpLocks/>
          </p:cNvGrpSpPr>
          <p:nvPr/>
        </p:nvGrpSpPr>
        <p:grpSpPr bwMode="auto">
          <a:xfrm>
            <a:off x="1640013" y="3275537"/>
            <a:ext cx="2971800" cy="2465388"/>
            <a:chOff x="960" y="2112"/>
            <a:chExt cx="1872" cy="1553"/>
          </a:xfrm>
        </p:grpSpPr>
        <p:pic>
          <p:nvPicPr>
            <p:cNvPr id="288787"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 y="2112"/>
              <a:ext cx="1745" cy="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288788" name="Rectangle 20"/>
            <p:cNvSpPr>
              <a:spLocks noChangeArrowheads="1"/>
            </p:cNvSpPr>
            <p:nvPr/>
          </p:nvSpPr>
          <p:spPr bwMode="auto">
            <a:xfrm>
              <a:off x="1776" y="3120"/>
              <a:ext cx="1056" cy="48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useBgFill="1">
          <p:nvSpPr>
            <p:cNvPr id="288789" name="Rectangle 21"/>
            <p:cNvSpPr>
              <a:spLocks noChangeArrowheads="1"/>
            </p:cNvSpPr>
            <p:nvPr/>
          </p:nvSpPr>
          <p:spPr bwMode="auto">
            <a:xfrm>
              <a:off x="2208" y="2544"/>
              <a:ext cx="624" cy="768"/>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8790" name="Line 22"/>
          <p:cNvSpPr>
            <a:spLocks noChangeShapeType="1"/>
          </p:cNvSpPr>
          <p:nvPr/>
        </p:nvSpPr>
        <p:spPr bwMode="auto">
          <a:xfrm flipV="1">
            <a:off x="2325813" y="4037537"/>
            <a:ext cx="685800" cy="68580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91" name="Line 23"/>
          <p:cNvSpPr>
            <a:spLocks noChangeShapeType="1"/>
          </p:cNvSpPr>
          <p:nvPr/>
        </p:nvSpPr>
        <p:spPr bwMode="auto">
          <a:xfrm flipV="1">
            <a:off x="2325813" y="3808937"/>
            <a:ext cx="0" cy="914400"/>
          </a:xfrm>
          <a:prstGeom prst="line">
            <a:avLst/>
          </a:prstGeom>
          <a:noFill/>
          <a:ln w="254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792" name="Arc 24"/>
          <p:cNvSpPr>
            <a:spLocks/>
          </p:cNvSpPr>
          <p:nvPr/>
        </p:nvSpPr>
        <p:spPr bwMode="auto">
          <a:xfrm rot="19800000">
            <a:off x="2173413" y="4305825"/>
            <a:ext cx="304800" cy="304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useBgFill="1">
        <p:nvSpPr>
          <p:cNvPr id="288793" name="Rectangle 25"/>
          <p:cNvSpPr>
            <a:spLocks noChangeArrowheads="1"/>
          </p:cNvSpPr>
          <p:nvPr/>
        </p:nvSpPr>
        <p:spPr bwMode="auto">
          <a:xfrm>
            <a:off x="2113088" y="4113737"/>
            <a:ext cx="192088" cy="5334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8794" name="Text Box 26"/>
          <p:cNvSpPr txBox="1">
            <a:spLocks noChangeArrowheads="1"/>
          </p:cNvSpPr>
          <p:nvPr/>
        </p:nvSpPr>
        <p:spPr bwMode="auto">
          <a:xfrm>
            <a:off x="2325813" y="3993087"/>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FF0000"/>
                </a:solidFill>
                <a:latin typeface="Symbol" pitchFamily="18" charset="2"/>
              </a:rPr>
              <a:t>q</a:t>
            </a:r>
          </a:p>
        </p:txBody>
      </p:sp>
      <p:graphicFrame>
        <p:nvGraphicFramePr>
          <p:cNvPr id="288795" name="Object 27"/>
          <p:cNvGraphicFramePr>
            <a:graphicFrameLocks noChangeAspect="1"/>
          </p:cNvGraphicFramePr>
          <p:nvPr>
            <p:extLst/>
          </p:nvPr>
        </p:nvGraphicFramePr>
        <p:xfrm>
          <a:off x="5562600" y="4947822"/>
          <a:ext cx="3913188" cy="509588"/>
        </p:xfrm>
        <a:graphic>
          <a:graphicData uri="http://schemas.openxmlformats.org/presentationml/2006/ole">
            <mc:AlternateContent xmlns:mc="http://schemas.openxmlformats.org/markup-compatibility/2006">
              <mc:Choice xmlns:v="urn:schemas-microsoft-com:vml" Requires="v">
                <p:oleObj spid="_x0000_s1111" name="Equation" r:id="rId7" imgW="1562100" imgH="203200" progId="Equation.3">
                  <p:embed/>
                </p:oleObj>
              </mc:Choice>
              <mc:Fallback>
                <p:oleObj name="Equation" r:id="rId7" imgW="1562100" imgH="203200" progId="Equation.3">
                  <p:embed/>
                  <p:pic>
                    <p:nvPicPr>
                      <p:cNvPr id="288795" name="Object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947822"/>
                        <a:ext cx="3913188"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8797" name="Line 29"/>
          <p:cNvSpPr>
            <a:spLocks noChangeShapeType="1"/>
          </p:cNvSpPr>
          <p:nvPr/>
        </p:nvSpPr>
        <p:spPr bwMode="auto">
          <a:xfrm>
            <a:off x="6858000" y="3804822"/>
            <a:ext cx="3810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3" name="Straight Arrow Connector 2"/>
          <p:cNvCxnSpPr/>
          <p:nvPr/>
        </p:nvCxnSpPr>
        <p:spPr>
          <a:xfrm flipV="1">
            <a:off x="6934200" y="5405023"/>
            <a:ext cx="0" cy="678223"/>
          </a:xfrm>
          <a:prstGeom prst="straightConnector1">
            <a:avLst/>
          </a:prstGeom>
          <a:ln w="2222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21" name="Text Box 16"/>
          <p:cNvSpPr txBox="1">
            <a:spLocks noChangeArrowheads="1"/>
          </p:cNvSpPr>
          <p:nvPr/>
        </p:nvSpPr>
        <p:spPr bwMode="auto">
          <a:xfrm>
            <a:off x="4643436" y="5926533"/>
            <a:ext cx="2514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solidFill>
                  <a:srgbClr val="FF0000"/>
                </a:solidFill>
              </a:rPr>
              <a:t>number density</a:t>
            </a:r>
          </a:p>
        </p:txBody>
      </p:sp>
      <p:cxnSp>
        <p:nvCxnSpPr>
          <p:cNvPr id="6" name="Straight Connector 5"/>
          <p:cNvCxnSpPr/>
          <p:nvPr/>
        </p:nvCxnSpPr>
        <p:spPr>
          <a:xfrm>
            <a:off x="6673174" y="6083245"/>
            <a:ext cx="2610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7158036" y="5405023"/>
            <a:ext cx="0" cy="521511"/>
          </a:xfrm>
          <a:prstGeom prst="straightConnector1">
            <a:avLst/>
          </a:prstGeom>
          <a:ln w="15875">
            <a:solidFill>
              <a:srgbClr val="FF0000"/>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58036" y="5926533"/>
            <a:ext cx="601394"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 Box 16"/>
          <p:cNvSpPr txBox="1">
            <a:spLocks noChangeArrowheads="1"/>
          </p:cNvSpPr>
          <p:nvPr/>
        </p:nvSpPr>
        <p:spPr bwMode="auto">
          <a:xfrm>
            <a:off x="7662153" y="5758078"/>
            <a:ext cx="2514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solidFill>
                  <a:srgbClr val="FF0000"/>
                </a:solidFill>
              </a:rPr>
              <a:t>scattering cross-section</a:t>
            </a:r>
          </a:p>
        </p:txBody>
      </p:sp>
      <p:pic>
        <p:nvPicPr>
          <p:cNvPr id="4" name="Picture 3"/>
          <p:cNvPicPr>
            <a:picLocks noChangeAspect="1"/>
          </p:cNvPicPr>
          <p:nvPr/>
        </p:nvPicPr>
        <p:blipFill>
          <a:blip r:embed="rId9"/>
          <a:stretch>
            <a:fillRect/>
          </a:stretch>
        </p:blipFill>
        <p:spPr>
          <a:xfrm>
            <a:off x="6339498" y="1180493"/>
            <a:ext cx="4041972" cy="2150444"/>
          </a:xfrm>
          <a:prstGeom prst="rect">
            <a:avLst/>
          </a:prstGeom>
        </p:spPr>
      </p:pic>
      <p:sp>
        <p:nvSpPr>
          <p:cNvPr id="10" name="TextBox 9"/>
          <p:cNvSpPr txBox="1"/>
          <p:nvPr/>
        </p:nvSpPr>
        <p:spPr>
          <a:xfrm>
            <a:off x="8868642" y="4057271"/>
            <a:ext cx="244632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dirty="0"/>
              <a:t>36.2 Hz per m/s</a:t>
            </a:r>
          </a:p>
          <a:p>
            <a:r>
              <a:rPr lang="en-US" dirty="0"/>
              <a:t>at 77° and 24.125 GHz</a:t>
            </a:r>
          </a:p>
        </p:txBody>
      </p:sp>
    </p:spTree>
    <p:extLst>
      <p:ext uri="{BB962C8B-B14F-4D97-AF65-F5344CB8AC3E}">
        <p14:creationId xmlns:p14="http://schemas.microsoft.com/office/powerpoint/2010/main" val="79224940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ctrTitle"/>
          </p:nvPr>
        </p:nvSpPr>
        <p:spPr/>
        <p:txBody>
          <a:bodyPr>
            <a:normAutofit fontScale="90000"/>
          </a:bodyPr>
          <a:lstStyle/>
          <a:p>
            <a:r>
              <a:rPr lang="en-US" altLang="en-US" dirty="0"/>
              <a:t>Single particle vs. flow of many particles</a:t>
            </a:r>
          </a:p>
        </p:txBody>
      </p:sp>
      <p:pic>
        <p:nvPicPr>
          <p:cNvPr id="392213" name="Picture 21" descr="0"/>
          <p:cNvPicPr>
            <a:picLocks noChangeAspect="1" noChangeArrowheads="1"/>
          </p:cNvPicPr>
          <p:nvPr/>
        </p:nvPicPr>
        <p:blipFill>
          <a:blip r:embed="rId3">
            <a:extLst>
              <a:ext uri="{28A0092B-C50C-407E-A947-70E740481C1C}">
                <a14:useLocalDpi xmlns:a14="http://schemas.microsoft.com/office/drawing/2010/main" val="0"/>
              </a:ext>
            </a:extLst>
          </a:blip>
          <a:srcRect l="1625"/>
          <a:stretch>
            <a:fillRect/>
          </a:stretch>
        </p:blipFill>
        <p:spPr bwMode="auto">
          <a:xfrm>
            <a:off x="2261147" y="2483359"/>
            <a:ext cx="3745407" cy="2317750"/>
          </a:xfrm>
          <a:prstGeom prst="rect">
            <a:avLst/>
          </a:prstGeom>
          <a:noFill/>
          <a:extLst>
            <a:ext uri="{909E8E84-426E-40DD-AFC4-6F175D3DCCD1}">
              <a14:hiddenFill xmlns:a14="http://schemas.microsoft.com/office/drawing/2010/main">
                <a:solidFill>
                  <a:srgbClr val="FFFFFF"/>
                </a:solidFill>
              </a14:hiddenFill>
            </a:ext>
          </a:extLst>
        </p:spPr>
      </p:pic>
      <p:sp>
        <p:nvSpPr>
          <p:cNvPr id="392215" name="Text Box 23"/>
          <p:cNvSpPr txBox="1">
            <a:spLocks noChangeArrowheads="1"/>
          </p:cNvSpPr>
          <p:nvPr/>
        </p:nvSpPr>
        <p:spPr bwMode="auto">
          <a:xfrm>
            <a:off x="2952749" y="4910645"/>
            <a:ext cx="2362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dirty="0">
                <a:cs typeface="Times New Roman" pitchFamily="18" charset="0"/>
              </a:rPr>
              <a:t>steel ball 0.157" diameter falling 1.8 m, horn angle 42 degrees; 10 GHz</a:t>
            </a:r>
          </a:p>
        </p:txBody>
      </p:sp>
      <p:pic>
        <p:nvPicPr>
          <p:cNvPr id="392218" name="Content Placeholder 7" descr="1 3.png"/>
          <p:cNvPicPr>
            <a:picLocks noChangeAspect="1"/>
          </p:cNvPicPr>
          <p:nvPr/>
        </p:nvPicPr>
        <p:blipFill>
          <a:blip r:embed="rId4">
            <a:extLst>
              <a:ext uri="{28A0092B-C50C-407E-A947-70E740481C1C}">
                <a14:useLocalDpi xmlns:a14="http://schemas.microsoft.com/office/drawing/2010/main" val="0"/>
              </a:ext>
            </a:extLst>
          </a:blip>
          <a:srcRect l="1625"/>
          <a:stretch>
            <a:fillRect/>
          </a:stretch>
        </p:blipFill>
        <p:spPr bwMode="auto">
          <a:xfrm>
            <a:off x="6564596" y="2483360"/>
            <a:ext cx="3798605" cy="2358715"/>
          </a:xfrm>
          <a:prstGeom prst="rect">
            <a:avLst/>
          </a:prstGeom>
          <a:noFill/>
          <a:extLst>
            <a:ext uri="{909E8E84-426E-40DD-AFC4-6F175D3DCCD1}">
              <a14:hiddenFill xmlns:a14="http://schemas.microsoft.com/office/drawing/2010/main">
                <a:solidFill>
                  <a:srgbClr val="FFFFFF"/>
                </a:solidFill>
              </a14:hiddenFill>
            </a:ext>
          </a:extLst>
        </p:spPr>
      </p:pic>
      <p:sp>
        <p:nvSpPr>
          <p:cNvPr id="392220" name="Text Box 28"/>
          <p:cNvSpPr txBox="1">
            <a:spLocks noChangeArrowheads="1"/>
          </p:cNvSpPr>
          <p:nvPr/>
        </p:nvSpPr>
        <p:spPr bwMode="auto">
          <a:xfrm>
            <a:off x="7086600" y="5017008"/>
            <a:ext cx="3200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dirty="0" err="1">
                <a:cs typeface="Times New Roman" pitchFamily="18" charset="0"/>
              </a:rPr>
              <a:t>ilmenite</a:t>
            </a:r>
            <a:r>
              <a:rPr lang="en-US" altLang="en-US" sz="1400" dirty="0">
                <a:cs typeface="Times New Roman" pitchFamily="18" charset="0"/>
              </a:rPr>
              <a:t> falling 2.1 m, horn angle 52 degrees; 10 GHz</a:t>
            </a:r>
          </a:p>
        </p:txBody>
      </p:sp>
      <p:sp>
        <p:nvSpPr>
          <p:cNvPr id="392223" name="Text Box 31"/>
          <p:cNvSpPr txBox="1">
            <a:spLocks noChangeArrowheads="1"/>
          </p:cNvSpPr>
          <p:nvPr/>
        </p:nvSpPr>
        <p:spPr bwMode="auto">
          <a:xfrm>
            <a:off x="2887116" y="1300260"/>
            <a:ext cx="623887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Arial" panose="020B0604020202020204" pitchFamily="34" charset="0"/>
              <a:buChar char="•"/>
            </a:pPr>
            <a:r>
              <a:rPr lang="en-US" altLang="en-US" dirty="0">
                <a:cs typeface="Times New Roman" pitchFamily="18" charset="0"/>
              </a:rPr>
              <a:t>Compute Fourier power spectrum of demodulated signal</a:t>
            </a:r>
          </a:p>
          <a:p>
            <a:pPr marL="285750" indent="-285750">
              <a:spcBef>
                <a:spcPct val="50000"/>
              </a:spcBef>
              <a:buFont typeface="Arial" panose="020B0604020202020204" pitchFamily="34" charset="0"/>
              <a:buChar char="•"/>
            </a:pPr>
            <a:r>
              <a:rPr lang="en-US" altLang="en-US" dirty="0">
                <a:cs typeface="Times New Roman" pitchFamily="18" charset="0"/>
              </a:rPr>
              <a:t>Get frequency shift of reflected signal</a:t>
            </a:r>
          </a:p>
        </p:txBody>
      </p:sp>
      <p:sp>
        <p:nvSpPr>
          <p:cNvPr id="3" name="TextBox 2"/>
          <p:cNvSpPr txBox="1"/>
          <p:nvPr/>
        </p:nvSpPr>
        <p:spPr>
          <a:xfrm>
            <a:off x="3051243" y="2163561"/>
            <a:ext cx="2263706" cy="338554"/>
          </a:xfrm>
          <a:prstGeom prst="rect">
            <a:avLst/>
          </a:prstGeom>
          <a:noFill/>
        </p:spPr>
        <p:txBody>
          <a:bodyPr wrap="square" rtlCol="0">
            <a:spAutoFit/>
          </a:bodyPr>
          <a:lstStyle/>
          <a:p>
            <a:r>
              <a:rPr lang="en-US" sz="1600" dirty="0"/>
              <a:t>Single Particle</a:t>
            </a:r>
          </a:p>
        </p:txBody>
      </p:sp>
      <p:sp>
        <p:nvSpPr>
          <p:cNvPr id="4" name="TextBox 3"/>
          <p:cNvSpPr txBox="1"/>
          <p:nvPr/>
        </p:nvSpPr>
        <p:spPr>
          <a:xfrm>
            <a:off x="7086601" y="2163561"/>
            <a:ext cx="2929647" cy="338554"/>
          </a:xfrm>
          <a:prstGeom prst="rect">
            <a:avLst/>
          </a:prstGeom>
          <a:noFill/>
        </p:spPr>
        <p:txBody>
          <a:bodyPr wrap="square" rtlCol="0">
            <a:spAutoFit/>
          </a:bodyPr>
          <a:lstStyle/>
          <a:p>
            <a:r>
              <a:rPr lang="en-US" sz="1600" dirty="0"/>
              <a:t>Many Particles</a:t>
            </a:r>
          </a:p>
        </p:txBody>
      </p:sp>
      <p:sp>
        <p:nvSpPr>
          <p:cNvPr id="5" name="TextBox 4"/>
          <p:cNvSpPr txBox="1"/>
          <p:nvPr/>
        </p:nvSpPr>
        <p:spPr>
          <a:xfrm>
            <a:off x="7221976" y="5568140"/>
            <a:ext cx="2929648"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dirty="0"/>
              <a:t>Many particles produce a frequency shift </a:t>
            </a:r>
            <a:r>
              <a:rPr lang="en-US" sz="1600" i="1" dirty="0"/>
              <a:t>distribution</a:t>
            </a:r>
          </a:p>
        </p:txBody>
      </p:sp>
    </p:spTree>
    <p:extLst>
      <p:ext uri="{BB962C8B-B14F-4D97-AF65-F5344CB8AC3E}">
        <p14:creationId xmlns:p14="http://schemas.microsoft.com/office/powerpoint/2010/main" val="53586345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BD6B5FB-B2F7-42BF-847F-A17FF7086D1D}"/>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030575" y="2312479"/>
            <a:ext cx="4662429" cy="3430218"/>
          </a:xfrm>
          <a:prstGeom prst="rect">
            <a:avLst/>
          </a:prstGeom>
          <a:noFill/>
          <a:ln>
            <a:noFill/>
          </a:ln>
        </p:spPr>
      </p:pic>
      <p:sp>
        <p:nvSpPr>
          <p:cNvPr id="2" name="Title 1">
            <a:extLst>
              <a:ext uri="{FF2B5EF4-FFF2-40B4-BE49-F238E27FC236}">
                <a16:creationId xmlns:a16="http://schemas.microsoft.com/office/drawing/2014/main" id="{BC75A73D-E95F-4405-BA5C-9F0C8654C64C}"/>
              </a:ext>
            </a:extLst>
          </p:cNvPr>
          <p:cNvSpPr>
            <a:spLocks noGrp="1"/>
          </p:cNvSpPr>
          <p:nvPr>
            <p:ph type="ctrTitle"/>
          </p:nvPr>
        </p:nvSpPr>
        <p:spPr/>
        <p:txBody>
          <a:bodyPr>
            <a:normAutofit fontScale="90000"/>
          </a:bodyPr>
          <a:lstStyle/>
          <a:p>
            <a:r>
              <a:rPr lang="en-US" dirty="0"/>
              <a:t>2</a:t>
            </a:r>
            <a:r>
              <a:rPr lang="en-US" baseline="30000" dirty="0"/>
              <a:t>nd</a:t>
            </a:r>
            <a:r>
              <a:rPr lang="en-US" dirty="0"/>
              <a:t> Generation Design</a:t>
            </a:r>
          </a:p>
        </p:txBody>
      </p:sp>
      <p:pic>
        <p:nvPicPr>
          <p:cNvPr id="5" name="Picture 4" descr="\\PROD65-FS2.admin.netl.doe.gov\home\chorpeni\myfiles\DivisionAdmin\Sensors_Controls_Team\ICMI\CMU\CMU_sensor_at_NETL_14May2014\NETL_CMU_launcher_with_cover.JPG">
            <a:extLst>
              <a:ext uri="{FF2B5EF4-FFF2-40B4-BE49-F238E27FC236}">
                <a16:creationId xmlns:a16="http://schemas.microsoft.com/office/drawing/2014/main" id="{44A9C7BF-828F-4D65-AA32-51292C46184E}"/>
              </a:ext>
            </a:extLst>
          </p:cNvPr>
          <p:cNvPicPr/>
          <p:nvPr/>
        </p:nvPicPr>
        <p:blipFill rotWithShape="1">
          <a:blip r:embed="rId3" cstate="print">
            <a:extLst>
              <a:ext uri="{28A0092B-C50C-407E-A947-70E740481C1C}">
                <a14:useLocalDpi xmlns:a14="http://schemas.microsoft.com/office/drawing/2010/main" val="0"/>
              </a:ext>
            </a:extLst>
          </a:blip>
          <a:srcRect l="5040" t="23989" r="7994" b="31011"/>
          <a:stretch/>
        </p:blipFill>
        <p:spPr bwMode="auto">
          <a:xfrm>
            <a:off x="6750379" y="2408068"/>
            <a:ext cx="4046855" cy="157035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a:extLst>
              <a:ext uri="{FF2B5EF4-FFF2-40B4-BE49-F238E27FC236}">
                <a16:creationId xmlns:a16="http://schemas.microsoft.com/office/drawing/2014/main" id="{73CF6787-A237-46A2-A3E0-FF0113BF4983}"/>
              </a:ext>
            </a:extLst>
          </p:cNvPr>
          <p:cNvPicPr/>
          <p:nvPr/>
        </p:nvPicPr>
        <p:blipFill rotWithShape="1">
          <a:blip r:embed="rId4" cstate="print">
            <a:extLst>
              <a:ext uri="{28A0092B-C50C-407E-A947-70E740481C1C}">
                <a14:useLocalDpi xmlns:a14="http://schemas.microsoft.com/office/drawing/2010/main" val="0"/>
              </a:ext>
            </a:extLst>
          </a:blip>
          <a:srcRect r="28091" b="28527"/>
          <a:stretch/>
        </p:blipFill>
        <p:spPr>
          <a:xfrm>
            <a:off x="8968434" y="4111643"/>
            <a:ext cx="1828800" cy="1362710"/>
          </a:xfrm>
          <a:prstGeom prst="rect">
            <a:avLst/>
          </a:prstGeom>
        </p:spPr>
      </p:pic>
      <p:sp>
        <p:nvSpPr>
          <p:cNvPr id="7" name="TextBox 6">
            <a:extLst>
              <a:ext uri="{FF2B5EF4-FFF2-40B4-BE49-F238E27FC236}">
                <a16:creationId xmlns:a16="http://schemas.microsoft.com/office/drawing/2014/main" id="{48BCBCF4-93CC-40C1-B0FD-EBE5F86FF638}"/>
              </a:ext>
            </a:extLst>
          </p:cNvPr>
          <p:cNvSpPr txBox="1"/>
          <p:nvPr/>
        </p:nvSpPr>
        <p:spPr>
          <a:xfrm>
            <a:off x="6750378" y="1207739"/>
            <a:ext cx="4046855" cy="923330"/>
          </a:xfrm>
          <a:prstGeom prst="rect">
            <a:avLst/>
          </a:prstGeom>
          <a:noFill/>
        </p:spPr>
        <p:txBody>
          <a:bodyPr wrap="square" rtlCol="0">
            <a:spAutoFit/>
          </a:bodyPr>
          <a:lstStyle/>
          <a:p>
            <a:r>
              <a:rPr lang="en-US" dirty="0"/>
              <a:t>1</a:t>
            </a:r>
            <a:r>
              <a:rPr lang="en-US" baseline="30000" dirty="0"/>
              <a:t>st</a:t>
            </a:r>
            <a:r>
              <a:rPr lang="en-US" dirty="0"/>
              <a:t> Generation design suffered from multiple internal reflections and plating under CLR operating conditions</a:t>
            </a:r>
          </a:p>
        </p:txBody>
      </p:sp>
      <p:sp>
        <p:nvSpPr>
          <p:cNvPr id="9" name="TextBox 8">
            <a:extLst>
              <a:ext uri="{FF2B5EF4-FFF2-40B4-BE49-F238E27FC236}">
                <a16:creationId xmlns:a16="http://schemas.microsoft.com/office/drawing/2014/main" id="{C7E35D65-BAF6-4BEB-9A35-039FE796F67B}"/>
              </a:ext>
            </a:extLst>
          </p:cNvPr>
          <p:cNvSpPr txBox="1"/>
          <p:nvPr/>
        </p:nvSpPr>
        <p:spPr>
          <a:xfrm>
            <a:off x="1124445" y="1207739"/>
            <a:ext cx="4474688" cy="923330"/>
          </a:xfrm>
          <a:prstGeom prst="rect">
            <a:avLst/>
          </a:prstGeom>
          <a:noFill/>
        </p:spPr>
        <p:txBody>
          <a:bodyPr wrap="square" rtlCol="0">
            <a:spAutoFit/>
          </a:bodyPr>
          <a:lstStyle/>
          <a:p>
            <a:r>
              <a:rPr lang="en-US" dirty="0"/>
              <a:t>2</a:t>
            </a:r>
            <a:r>
              <a:rPr lang="en-US" baseline="30000" dirty="0"/>
              <a:t>nd</a:t>
            </a:r>
            <a:r>
              <a:rPr lang="en-US" dirty="0"/>
              <a:t> generation design moves pressure boundary away from flow passage, uses hollow stainless steel waveguide</a:t>
            </a:r>
          </a:p>
        </p:txBody>
      </p:sp>
    </p:spTree>
    <p:extLst>
      <p:ext uri="{BB962C8B-B14F-4D97-AF65-F5344CB8AC3E}">
        <p14:creationId xmlns:p14="http://schemas.microsoft.com/office/powerpoint/2010/main" val="165005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627" y="37767"/>
            <a:ext cx="9476688" cy="525733"/>
          </a:xfrm>
        </p:spPr>
        <p:txBody>
          <a:bodyPr>
            <a:noAutofit/>
          </a:bodyPr>
          <a:lstStyle/>
          <a:p>
            <a:r>
              <a:rPr lang="en-US" sz="3200" dirty="0"/>
              <a:t>Redesigned High Temperature Antenna</a:t>
            </a:r>
          </a:p>
        </p:txBody>
      </p:sp>
      <p:pic>
        <p:nvPicPr>
          <p:cNvPr id="5" name="Picture 4">
            <a:extLst>
              <a:ext uri="{FF2B5EF4-FFF2-40B4-BE49-F238E27FC236}">
                <a16:creationId xmlns:a16="http://schemas.microsoft.com/office/drawing/2014/main" id="{A057C6F8-BF22-4FD9-8DA6-3136E9A5FBB7}"/>
              </a:ext>
            </a:extLst>
          </p:cNvPr>
          <p:cNvPicPr>
            <a:picLocks noChangeAspect="1"/>
          </p:cNvPicPr>
          <p:nvPr/>
        </p:nvPicPr>
        <p:blipFill rotWithShape="1">
          <a:blip r:embed="rId2">
            <a:extLst>
              <a:ext uri="{28A0092B-C50C-407E-A947-70E740481C1C}">
                <a14:useLocalDpi xmlns:a14="http://schemas.microsoft.com/office/drawing/2010/main" val="0"/>
              </a:ext>
            </a:extLst>
          </a:blip>
          <a:srcRect l="19647" t="13387" r="18478" b="16895"/>
          <a:stretch/>
        </p:blipFill>
        <p:spPr>
          <a:xfrm>
            <a:off x="843913" y="977772"/>
            <a:ext cx="3575660" cy="2152933"/>
          </a:xfrm>
          <a:prstGeom prst="rect">
            <a:avLst/>
          </a:prstGeom>
        </p:spPr>
      </p:pic>
      <p:pic>
        <p:nvPicPr>
          <p:cNvPr id="4" name="Picture 3">
            <a:extLst>
              <a:ext uri="{FF2B5EF4-FFF2-40B4-BE49-F238E27FC236}">
                <a16:creationId xmlns:a16="http://schemas.microsoft.com/office/drawing/2014/main" id="{4982B52D-0E1C-473D-93CE-8DDE2ADF2CE4}"/>
              </a:ext>
            </a:extLst>
          </p:cNvPr>
          <p:cNvPicPr>
            <a:picLocks noChangeAspect="1"/>
          </p:cNvPicPr>
          <p:nvPr/>
        </p:nvPicPr>
        <p:blipFill>
          <a:blip r:embed="rId3"/>
          <a:stretch>
            <a:fillRect/>
          </a:stretch>
        </p:blipFill>
        <p:spPr>
          <a:xfrm>
            <a:off x="6096000" y="2976513"/>
            <a:ext cx="4107650" cy="3118411"/>
          </a:xfrm>
          <a:prstGeom prst="rect">
            <a:avLst/>
          </a:prstGeom>
        </p:spPr>
      </p:pic>
      <p:pic>
        <p:nvPicPr>
          <p:cNvPr id="6" name="Picture 5">
            <a:extLst>
              <a:ext uri="{FF2B5EF4-FFF2-40B4-BE49-F238E27FC236}">
                <a16:creationId xmlns:a16="http://schemas.microsoft.com/office/drawing/2014/main" id="{0F1BF298-6269-4782-8DCB-188D6E1AF4D0}"/>
              </a:ext>
            </a:extLst>
          </p:cNvPr>
          <p:cNvPicPr/>
          <p:nvPr/>
        </p:nvPicPr>
        <p:blipFill rotWithShape="1">
          <a:blip r:embed="rId4">
            <a:extLst>
              <a:ext uri="{28A0092B-C50C-407E-A947-70E740481C1C}">
                <a14:useLocalDpi xmlns:a14="http://schemas.microsoft.com/office/drawing/2010/main" val="0"/>
              </a:ext>
            </a:extLst>
          </a:blip>
          <a:srcRect l="5989"/>
          <a:stretch/>
        </p:blipFill>
        <p:spPr bwMode="auto">
          <a:xfrm>
            <a:off x="843913" y="3131235"/>
            <a:ext cx="4635362" cy="2710778"/>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D890C15-01B4-4E9B-8650-27CC5236DDE8}"/>
              </a:ext>
            </a:extLst>
          </p:cNvPr>
          <p:cNvSpPr txBox="1"/>
          <p:nvPr/>
        </p:nvSpPr>
        <p:spPr>
          <a:xfrm>
            <a:off x="4754881" y="1430259"/>
            <a:ext cx="716989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Custom redesigned high temperature antenna</a:t>
            </a:r>
          </a:p>
          <a:p>
            <a:pPr marL="285750" indent="-285750">
              <a:buFont typeface="Arial" panose="020B0604020202020204" pitchFamily="34" charset="0"/>
              <a:buChar char="•"/>
            </a:pPr>
            <a:r>
              <a:rPr lang="en-US" dirty="0"/>
              <a:t>Pressure tested</a:t>
            </a:r>
          </a:p>
          <a:p>
            <a:pPr marL="285750" indent="-285750">
              <a:buFont typeface="Arial" panose="020B0604020202020204" pitchFamily="34" charset="0"/>
              <a:buChar char="•"/>
            </a:pPr>
            <a:r>
              <a:rPr lang="en-US" dirty="0"/>
              <a:t>Bench test of electromagnetic performance with VNA.</a:t>
            </a:r>
          </a:p>
          <a:p>
            <a:pPr marL="285750" indent="-285750">
              <a:buFont typeface="Arial" panose="020B0604020202020204" pitchFamily="34" charset="0"/>
              <a:buChar char="•"/>
            </a:pPr>
            <a:r>
              <a:rPr lang="en-US" dirty="0"/>
              <a:t>Bench testing with CL carrier materials</a:t>
            </a:r>
          </a:p>
        </p:txBody>
      </p:sp>
    </p:spTree>
    <p:extLst>
      <p:ext uri="{BB962C8B-B14F-4D97-AF65-F5344CB8AC3E}">
        <p14:creationId xmlns:p14="http://schemas.microsoft.com/office/powerpoint/2010/main" val="500001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E16E6-9FD5-47CA-86D1-503AC63206AB}"/>
              </a:ext>
            </a:extLst>
          </p:cNvPr>
          <p:cNvSpPr>
            <a:spLocks noGrp="1"/>
          </p:cNvSpPr>
          <p:nvPr>
            <p:ph type="ctrTitle"/>
          </p:nvPr>
        </p:nvSpPr>
        <p:spPr>
          <a:xfrm>
            <a:off x="270628" y="260268"/>
            <a:ext cx="11580921" cy="600980"/>
          </a:xfrm>
        </p:spPr>
        <p:txBody>
          <a:bodyPr>
            <a:normAutofit fontScale="90000"/>
          </a:bodyPr>
          <a:lstStyle/>
          <a:p>
            <a:r>
              <a:rPr lang="en-US"/>
              <a:t>Table feeder results</a:t>
            </a:r>
            <a:endParaRPr lang="en-US" dirty="0"/>
          </a:p>
        </p:txBody>
      </p:sp>
      <p:sp>
        <p:nvSpPr>
          <p:cNvPr id="6" name="TextBox 5">
            <a:extLst>
              <a:ext uri="{FF2B5EF4-FFF2-40B4-BE49-F238E27FC236}">
                <a16:creationId xmlns:a16="http://schemas.microsoft.com/office/drawing/2014/main" id="{7CC70602-EAA7-459F-9066-3F8C6055F93F}"/>
              </a:ext>
            </a:extLst>
          </p:cNvPr>
          <p:cNvSpPr txBox="1"/>
          <p:nvPr/>
        </p:nvSpPr>
        <p:spPr>
          <a:xfrm>
            <a:off x="270628" y="1997839"/>
            <a:ext cx="4198503" cy="3416320"/>
          </a:xfrm>
          <a:prstGeom prst="rect">
            <a:avLst/>
          </a:prstGeom>
          <a:solidFill>
            <a:schemeClr val="bg1"/>
          </a:solidFill>
        </p:spPr>
        <p:txBody>
          <a:bodyPr wrap="square" rtlCol="0">
            <a:spAutoFit/>
          </a:bodyPr>
          <a:lstStyle/>
          <a:p>
            <a:pPr lvl="0"/>
            <a:r>
              <a:rPr lang="en-US" dirty="0"/>
              <a:t>Drop tube distance to antenna, d = 0.406m</a:t>
            </a:r>
          </a:p>
          <a:p>
            <a:pPr lvl="0"/>
            <a:endParaRPr lang="en-US" dirty="0"/>
          </a:p>
          <a:p>
            <a:r>
              <a:rPr lang="en-US" dirty="0"/>
              <a:t>Velocity at antenna from acceleration due to gravity,  V = (2*g*d)</a:t>
            </a:r>
            <a:r>
              <a:rPr lang="en-US" baseline="30000" dirty="0"/>
              <a:t>1/2</a:t>
            </a:r>
            <a:r>
              <a:rPr lang="en-US" dirty="0"/>
              <a:t> = 2.822 m/s</a:t>
            </a:r>
          </a:p>
          <a:p>
            <a:endParaRPr lang="en-US" dirty="0"/>
          </a:p>
          <a:p>
            <a:pPr lvl="0"/>
            <a:r>
              <a:rPr lang="en-US" dirty="0"/>
              <a:t>Doppler frequency shift,</a:t>
            </a:r>
          </a:p>
          <a:p>
            <a:r>
              <a:rPr lang="en-US" dirty="0"/>
              <a:t>df = 2*f*V/c*cos (theta) </a:t>
            </a:r>
          </a:p>
          <a:p>
            <a:r>
              <a:rPr lang="en-US" dirty="0"/>
              <a:t>= 2*24.125E09*2.822/2.998E08*cos(45) </a:t>
            </a:r>
          </a:p>
          <a:p>
            <a:r>
              <a:rPr lang="en-US" dirty="0"/>
              <a:t>= 321.1Hz</a:t>
            </a:r>
          </a:p>
          <a:p>
            <a:endParaRPr lang="en-US" dirty="0"/>
          </a:p>
          <a:p>
            <a:r>
              <a:rPr lang="en-US" dirty="0"/>
              <a:t>1 m/s = 113.8 Hz</a:t>
            </a:r>
          </a:p>
          <a:p>
            <a:pPr lvl="0"/>
            <a:r>
              <a:rPr lang="en-US" dirty="0"/>
              <a:t>  </a:t>
            </a:r>
          </a:p>
        </p:txBody>
      </p:sp>
      <p:pic>
        <p:nvPicPr>
          <p:cNvPr id="8" name="Picture 7">
            <a:extLst>
              <a:ext uri="{FF2B5EF4-FFF2-40B4-BE49-F238E27FC236}">
                <a16:creationId xmlns:a16="http://schemas.microsoft.com/office/drawing/2014/main" id="{5F4B4E68-6563-49AE-8984-8DCB656B5134}"/>
              </a:ext>
            </a:extLst>
          </p:cNvPr>
          <p:cNvPicPr>
            <a:picLocks noChangeAspect="1"/>
          </p:cNvPicPr>
          <p:nvPr/>
        </p:nvPicPr>
        <p:blipFill>
          <a:blip r:embed="rId2"/>
          <a:stretch>
            <a:fillRect/>
          </a:stretch>
        </p:blipFill>
        <p:spPr>
          <a:xfrm>
            <a:off x="4469131" y="1212574"/>
            <a:ext cx="7613998" cy="4601817"/>
          </a:xfrm>
          <a:prstGeom prst="rect">
            <a:avLst/>
          </a:prstGeom>
        </p:spPr>
      </p:pic>
    </p:spTree>
    <p:extLst>
      <p:ext uri="{BB962C8B-B14F-4D97-AF65-F5344CB8AC3E}">
        <p14:creationId xmlns:p14="http://schemas.microsoft.com/office/powerpoint/2010/main" val="1541150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D1F865-FAC7-4224-8533-C9BB1B261526}"/>
              </a:ext>
            </a:extLst>
          </p:cNvPr>
          <p:cNvSpPr>
            <a:spLocks noGrp="1"/>
          </p:cNvSpPr>
          <p:nvPr>
            <p:ph type="ctrTitle"/>
          </p:nvPr>
        </p:nvSpPr>
        <p:spPr/>
        <p:txBody>
          <a:bodyPr>
            <a:normAutofit fontScale="90000"/>
          </a:bodyPr>
          <a:lstStyle/>
          <a:p>
            <a:r>
              <a:rPr lang="en-US" dirty="0"/>
              <a:t>CLR testing results</a:t>
            </a:r>
          </a:p>
        </p:txBody>
      </p:sp>
      <p:pic>
        <p:nvPicPr>
          <p:cNvPr id="9" name="Picture 8">
            <a:extLst>
              <a:ext uri="{FF2B5EF4-FFF2-40B4-BE49-F238E27FC236}">
                <a16:creationId xmlns:a16="http://schemas.microsoft.com/office/drawing/2014/main" id="{25B5D11C-0C2A-409E-8E9F-776CB07910BE}"/>
              </a:ext>
            </a:extLst>
          </p:cNvPr>
          <p:cNvPicPr>
            <a:picLocks noChangeAspect="1"/>
          </p:cNvPicPr>
          <p:nvPr/>
        </p:nvPicPr>
        <p:blipFill>
          <a:blip r:embed="rId2"/>
          <a:stretch>
            <a:fillRect/>
          </a:stretch>
        </p:blipFill>
        <p:spPr>
          <a:xfrm>
            <a:off x="4119514" y="1222513"/>
            <a:ext cx="7154096" cy="4939748"/>
          </a:xfrm>
          <a:prstGeom prst="rect">
            <a:avLst/>
          </a:prstGeom>
        </p:spPr>
      </p:pic>
      <p:sp>
        <p:nvSpPr>
          <p:cNvPr id="7" name="TextBox 6">
            <a:extLst>
              <a:ext uri="{FF2B5EF4-FFF2-40B4-BE49-F238E27FC236}">
                <a16:creationId xmlns:a16="http://schemas.microsoft.com/office/drawing/2014/main" id="{AD9DBF50-8E76-4C33-B2D0-464DAC66C5AA}"/>
              </a:ext>
            </a:extLst>
          </p:cNvPr>
          <p:cNvSpPr txBox="1"/>
          <p:nvPr/>
        </p:nvSpPr>
        <p:spPr>
          <a:xfrm>
            <a:off x="168409" y="1463299"/>
            <a:ext cx="4306188" cy="2031325"/>
          </a:xfrm>
          <a:prstGeom prst="rect">
            <a:avLst/>
          </a:prstGeom>
          <a:solidFill>
            <a:schemeClr val="bg1"/>
          </a:solidFill>
        </p:spPr>
        <p:txBody>
          <a:bodyPr wrap="square" rtlCol="0">
            <a:spAutoFit/>
          </a:bodyPr>
          <a:lstStyle/>
          <a:p>
            <a:pPr lvl="0"/>
            <a:r>
              <a:rPr lang="en-US" dirty="0"/>
              <a:t>50 Sec. Microwave data sample during a period of </a:t>
            </a:r>
            <a:r>
              <a:rPr lang="it-IT" dirty="0"/>
              <a:t>oxygen carrier, CuFe</a:t>
            </a:r>
            <a:r>
              <a:rPr lang="it-IT" baseline="-25000" dirty="0"/>
              <a:t>1.5</a:t>
            </a:r>
            <a:r>
              <a:rPr lang="it-IT" dirty="0"/>
              <a:t>Al</a:t>
            </a:r>
            <a:r>
              <a:rPr lang="it-IT" baseline="-25000" dirty="0"/>
              <a:t>0.5</a:t>
            </a:r>
            <a:r>
              <a:rPr lang="it-IT" dirty="0"/>
              <a:t>O</a:t>
            </a:r>
            <a:r>
              <a:rPr lang="it-IT" baseline="-25000" dirty="0"/>
              <a:t>4   </a:t>
            </a:r>
            <a:r>
              <a:rPr lang="it-IT" dirty="0"/>
              <a:t> 180-600 micron, </a:t>
            </a:r>
            <a:r>
              <a:rPr lang="en-US" dirty="0"/>
              <a:t>circulation.</a:t>
            </a:r>
          </a:p>
          <a:p>
            <a:pPr lvl="0"/>
            <a:endParaRPr lang="en-US" dirty="0"/>
          </a:p>
          <a:p>
            <a:pPr lvl="0"/>
            <a:r>
              <a:rPr lang="en-US" dirty="0"/>
              <a:t>Temperature in the riser at the time was 816 °C and the gas velocity was around 12.2 m/s.</a:t>
            </a:r>
          </a:p>
        </p:txBody>
      </p:sp>
    </p:spTree>
    <p:extLst>
      <p:ext uri="{BB962C8B-B14F-4D97-AF65-F5344CB8AC3E}">
        <p14:creationId xmlns:p14="http://schemas.microsoft.com/office/powerpoint/2010/main" val="2217666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rgbClr val="373838"/>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TL Presentation Template 2018.pptx" id="{FF5D4C12-9118-4C7B-99F1-00402F4EF1D8}" vid="{2080556F-8261-4F5A-98D0-69124C85DC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739</Words>
  <Application>Microsoft Office PowerPoint</Application>
  <PresentationFormat>Widescreen</PresentationFormat>
  <Paragraphs>81</Paragraphs>
  <Slides>13</Slides>
  <Notes>2</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23" baseType="lpstr">
      <vt:lpstr>Arial</vt:lpstr>
      <vt:lpstr>Calibri</vt:lpstr>
      <vt:lpstr>Calibri Light</vt:lpstr>
      <vt:lpstr>Century Gothic</vt:lpstr>
      <vt:lpstr>Garamond</vt:lpstr>
      <vt:lpstr>Roboto</vt:lpstr>
      <vt:lpstr>Symbol</vt:lpstr>
      <vt:lpstr>Office Theme</vt:lpstr>
      <vt:lpstr>1_Office Theme</vt:lpstr>
      <vt:lpstr>Equation</vt:lpstr>
      <vt:lpstr>2019 NETL Multiphase Flow Science Workshop</vt:lpstr>
      <vt:lpstr>Transformational Technologies for New and Existing Plants Task 14.  Sensors and Controls</vt:lpstr>
      <vt:lpstr>Application: NETL Chemical Looping Reactor</vt:lpstr>
      <vt:lpstr>Microwave Doppler</vt:lpstr>
      <vt:lpstr>Single particle vs. flow of many particles</vt:lpstr>
      <vt:lpstr>2nd Generation Design</vt:lpstr>
      <vt:lpstr>Redesigned High Temperature Antenna</vt:lpstr>
      <vt:lpstr>Table feeder results</vt:lpstr>
      <vt:lpstr>CLR testing results</vt:lpstr>
      <vt:lpstr>CLR testing results</vt:lpstr>
      <vt:lpstr>CLR testing results</vt:lpstr>
      <vt:lpstr>Conclusions and Future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presentation for 2019 Multiphase Flow Sciences Meeting</dc:title>
  <dc:creator>Chorpening, Benjamin T.</dc:creator>
  <cp:lastModifiedBy>Spencer, Michael J. (CONTR)</cp:lastModifiedBy>
  <cp:revision>46</cp:revision>
  <dcterms:created xsi:type="dcterms:W3CDTF">2019-07-10T13:22:36Z</dcterms:created>
  <dcterms:modified xsi:type="dcterms:W3CDTF">2019-07-24T17:09:10Z</dcterms:modified>
</cp:coreProperties>
</file>