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5" r:id="rId4"/>
  </p:sldMasterIdLst>
  <p:notesMasterIdLst>
    <p:notesMasterId r:id="rId33"/>
  </p:notesMasterIdLst>
  <p:handoutMasterIdLst>
    <p:handoutMasterId r:id="rId34"/>
  </p:handoutMasterIdLst>
  <p:sldIdLst>
    <p:sldId id="256" r:id="rId5"/>
    <p:sldId id="273" r:id="rId6"/>
    <p:sldId id="366" r:id="rId7"/>
    <p:sldId id="368" r:id="rId8"/>
    <p:sldId id="301" r:id="rId9"/>
    <p:sldId id="392" r:id="rId10"/>
    <p:sldId id="275" r:id="rId11"/>
    <p:sldId id="299" r:id="rId12"/>
    <p:sldId id="309" r:id="rId13"/>
    <p:sldId id="389" r:id="rId14"/>
    <p:sldId id="402" r:id="rId15"/>
    <p:sldId id="385" r:id="rId16"/>
    <p:sldId id="397" r:id="rId17"/>
    <p:sldId id="387" r:id="rId18"/>
    <p:sldId id="305" r:id="rId19"/>
    <p:sldId id="384" r:id="rId20"/>
    <p:sldId id="307" r:id="rId21"/>
    <p:sldId id="298" r:id="rId22"/>
    <p:sldId id="300" r:id="rId23"/>
    <p:sldId id="401" r:id="rId24"/>
    <p:sldId id="310" r:id="rId25"/>
    <p:sldId id="386" r:id="rId26"/>
    <p:sldId id="262" r:id="rId27"/>
    <p:sldId id="388" r:id="rId28"/>
    <p:sldId id="265" r:id="rId29"/>
    <p:sldId id="282" r:id="rId30"/>
    <p:sldId id="283" r:id="rId31"/>
    <p:sldId id="399" r:id="rId3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81">
          <p15:clr>
            <a:srgbClr val="A4A3A4"/>
          </p15:clr>
        </p15:guide>
        <p15:guide id="2" pos="2208" userDrawn="1">
          <p15:clr>
            <a:srgbClr val="A4A3A4"/>
          </p15:clr>
        </p15:guide>
        <p15:guide id="3" pos="3840" userDrawn="1">
          <p15:clr>
            <a:srgbClr val="A4A3A4"/>
          </p15:clr>
        </p15:guide>
        <p15:guide id="4" pos="198">
          <p15:clr>
            <a:srgbClr val="A4A3A4"/>
          </p15:clr>
        </p15:guide>
        <p15:guide id="5" pos="5584">
          <p15:clr>
            <a:srgbClr val="A4A3A4"/>
          </p15:clr>
        </p15:guide>
      </p15:sldGuideLst>
    </p:ext>
    <p:ext uri="{2D200454-40CA-4A62-9FC3-DE9A4176ACB9}">
      <p15:notesGuideLst xmlns:p15="http://schemas.microsoft.com/office/powerpoint/2012/main">
        <p15:guide id="1" orient="horz" pos="2928">
          <p15:clr>
            <a:srgbClr val="A4A3A4"/>
          </p15:clr>
        </p15:guide>
        <p15:guide id="2" orient="horz" pos="1882">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21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77" autoAdjust="0"/>
    <p:restoredTop sz="50000" autoAdjust="0"/>
  </p:normalViewPr>
  <p:slideViewPr>
    <p:cSldViewPr snapToGrid="0" showGuides="1">
      <p:cViewPr varScale="1">
        <p:scale>
          <a:sx n="95" d="100"/>
          <a:sy n="95" d="100"/>
        </p:scale>
        <p:origin x="107" y="37"/>
      </p:cViewPr>
      <p:guideLst>
        <p:guide orient="horz" pos="4181"/>
        <p:guide pos="2208"/>
        <p:guide pos="3840"/>
        <p:guide pos="198"/>
        <p:guide pos="5584"/>
      </p:guideLst>
    </p:cSldViewPr>
  </p:slideViewPr>
  <p:outlineViewPr>
    <p:cViewPr>
      <p:scale>
        <a:sx n="33" d="100"/>
        <a:sy n="33" d="100"/>
      </p:scale>
      <p:origin x="0" y="-2072"/>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p:scale>
          <a:sx n="75" d="100"/>
          <a:sy n="75" d="100"/>
        </p:scale>
        <p:origin x="-792" y="-48"/>
      </p:cViewPr>
      <p:guideLst>
        <p:guide orient="horz" pos="2928"/>
        <p:guide orient="horz" pos="1882"/>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361A6FC-215E-440C-85C1-7C5D8113132A}" type="datetimeFigureOut">
              <a:rPr lang="en-US" smtClean="0"/>
              <a:t>2019-08-06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5C4BCF-1057-4162-BB32-3C91D6411CCE}" type="slidenum">
              <a:rPr lang="en-US" smtClean="0"/>
              <a:t>‹#›</a:t>
            </a:fld>
            <a:endParaRPr lang="en-US"/>
          </a:p>
        </p:txBody>
      </p:sp>
    </p:spTree>
    <p:extLst>
      <p:ext uri="{BB962C8B-B14F-4D97-AF65-F5344CB8AC3E}">
        <p14:creationId xmlns:p14="http://schemas.microsoft.com/office/powerpoint/2010/main" val="2732980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8762069-76AF-42C7-A5A2-4F411E37AD85}" type="datetimeFigureOut">
              <a:rPr lang="en-US" smtClean="0"/>
              <a:t>2019-08-06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86BAA5A-EBA8-43FC-A55E-47642B82A59C}" type="slidenum">
              <a:rPr lang="en-US" smtClean="0"/>
              <a:t>‹#›</a:t>
            </a:fld>
            <a:endParaRPr lang="en-US"/>
          </a:p>
        </p:txBody>
      </p:sp>
    </p:spTree>
    <p:extLst>
      <p:ext uri="{BB962C8B-B14F-4D97-AF65-F5344CB8AC3E}">
        <p14:creationId xmlns:p14="http://schemas.microsoft.com/office/powerpoint/2010/main" val="154281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p:txBody>
      </p:sp>
      <p:sp>
        <p:nvSpPr>
          <p:cNvPr id="4" name="Slide Number Placeholder 3"/>
          <p:cNvSpPr>
            <a:spLocks noGrp="1"/>
          </p:cNvSpPr>
          <p:nvPr>
            <p:ph type="sldNum" sz="quarter" idx="10"/>
          </p:nvPr>
        </p:nvSpPr>
        <p:spPr/>
        <p:txBody>
          <a:bodyPr/>
          <a:lstStyle/>
          <a:p>
            <a:fld id="{B86BAA5A-EBA8-43FC-A55E-47642B82A59C}" type="slidenum">
              <a:rPr lang="en-US" smtClean="0"/>
              <a:t>1</a:t>
            </a:fld>
            <a:endParaRPr lang="en-US"/>
          </a:p>
        </p:txBody>
      </p:sp>
    </p:spTree>
    <p:extLst>
      <p:ext uri="{BB962C8B-B14F-4D97-AF65-F5344CB8AC3E}">
        <p14:creationId xmlns:p14="http://schemas.microsoft.com/office/powerpoint/2010/main" val="9336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other metrics can we quantify?</a:t>
            </a:r>
          </a:p>
          <a:p>
            <a:endParaRPr lang="en-US" dirty="0"/>
          </a:p>
        </p:txBody>
      </p:sp>
      <p:sp>
        <p:nvSpPr>
          <p:cNvPr id="4" name="Slide Number Placeholder 3"/>
          <p:cNvSpPr>
            <a:spLocks noGrp="1"/>
          </p:cNvSpPr>
          <p:nvPr>
            <p:ph type="sldNum" sz="quarter" idx="5"/>
          </p:nvPr>
        </p:nvSpPr>
        <p:spPr/>
        <p:txBody>
          <a:bodyPr/>
          <a:lstStyle/>
          <a:p>
            <a:fld id="{3017D87F-06AD-A94B-B7FC-A243283F79CA}" type="slidenum">
              <a:rPr lang="en-US" smtClean="0"/>
              <a:t>10</a:t>
            </a:fld>
            <a:endParaRPr lang="en-US"/>
          </a:p>
        </p:txBody>
      </p:sp>
    </p:spTree>
    <p:extLst>
      <p:ext uri="{BB962C8B-B14F-4D97-AF65-F5344CB8AC3E}">
        <p14:creationId xmlns:p14="http://schemas.microsoft.com/office/powerpoint/2010/main" val="378210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other metrics can we quantify?</a:t>
            </a:r>
          </a:p>
          <a:p>
            <a:endParaRPr lang="en-US" dirty="0"/>
          </a:p>
        </p:txBody>
      </p:sp>
      <p:sp>
        <p:nvSpPr>
          <p:cNvPr id="4" name="Slide Number Placeholder 3"/>
          <p:cNvSpPr>
            <a:spLocks noGrp="1"/>
          </p:cNvSpPr>
          <p:nvPr>
            <p:ph type="sldNum" sz="quarter" idx="5"/>
          </p:nvPr>
        </p:nvSpPr>
        <p:spPr/>
        <p:txBody>
          <a:bodyPr/>
          <a:lstStyle/>
          <a:p>
            <a:fld id="{3017D87F-06AD-A94B-B7FC-A243283F79CA}" type="slidenum">
              <a:rPr lang="en-US" smtClean="0"/>
              <a:t>11</a:t>
            </a:fld>
            <a:endParaRPr lang="en-US"/>
          </a:p>
        </p:txBody>
      </p:sp>
    </p:spTree>
    <p:extLst>
      <p:ext uri="{BB962C8B-B14F-4D97-AF65-F5344CB8AC3E}">
        <p14:creationId xmlns:p14="http://schemas.microsoft.com/office/powerpoint/2010/main" val="128145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Anything else unique at these fluidization regimes?</a:t>
            </a:r>
          </a:p>
          <a:p>
            <a:endParaRPr lang="en-US" dirty="0"/>
          </a:p>
        </p:txBody>
      </p:sp>
      <p:sp>
        <p:nvSpPr>
          <p:cNvPr id="4" name="Slide Number Placeholder 3"/>
          <p:cNvSpPr>
            <a:spLocks noGrp="1"/>
          </p:cNvSpPr>
          <p:nvPr>
            <p:ph type="sldNum" sz="quarter" idx="5"/>
          </p:nvPr>
        </p:nvSpPr>
        <p:spPr/>
        <p:txBody>
          <a:bodyPr/>
          <a:lstStyle/>
          <a:p>
            <a:fld id="{3017D87F-06AD-A94B-B7FC-A243283F79CA}" type="slidenum">
              <a:rPr lang="en-US" smtClean="0"/>
              <a:t>12</a:t>
            </a:fld>
            <a:endParaRPr lang="en-US"/>
          </a:p>
        </p:txBody>
      </p:sp>
    </p:spTree>
    <p:extLst>
      <p:ext uri="{BB962C8B-B14F-4D97-AF65-F5344CB8AC3E}">
        <p14:creationId xmlns:p14="http://schemas.microsoft.com/office/powerpoint/2010/main" val="171262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Does fluidization regime affect biomass fast pyrolysis chemistry?</a:t>
            </a:r>
          </a:p>
          <a:p>
            <a:endParaRPr lang="en-US" dirty="0"/>
          </a:p>
        </p:txBody>
      </p:sp>
      <p:sp>
        <p:nvSpPr>
          <p:cNvPr id="4" name="Slide Number Placeholder 3"/>
          <p:cNvSpPr>
            <a:spLocks noGrp="1"/>
          </p:cNvSpPr>
          <p:nvPr>
            <p:ph type="sldNum" sz="quarter" idx="5"/>
          </p:nvPr>
        </p:nvSpPr>
        <p:spPr/>
        <p:txBody>
          <a:bodyPr/>
          <a:lstStyle/>
          <a:p>
            <a:fld id="{3017D87F-06AD-A94B-B7FC-A243283F79CA}" type="slidenum">
              <a:rPr lang="en-US" smtClean="0"/>
              <a:t>13</a:t>
            </a:fld>
            <a:endParaRPr lang="en-US"/>
          </a:p>
        </p:txBody>
      </p:sp>
    </p:spTree>
    <p:extLst>
      <p:ext uri="{BB962C8B-B14F-4D97-AF65-F5344CB8AC3E}">
        <p14:creationId xmlns:p14="http://schemas.microsoft.com/office/powerpoint/2010/main" val="257984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other operating parameters affect pyrolysis yield?</a:t>
            </a:r>
          </a:p>
          <a:p>
            <a:endParaRPr lang="en-US" dirty="0"/>
          </a:p>
        </p:txBody>
      </p:sp>
      <p:sp>
        <p:nvSpPr>
          <p:cNvPr id="4" name="Slide Number Placeholder 3"/>
          <p:cNvSpPr>
            <a:spLocks noGrp="1"/>
          </p:cNvSpPr>
          <p:nvPr>
            <p:ph type="sldNum" sz="quarter" idx="5"/>
          </p:nvPr>
        </p:nvSpPr>
        <p:spPr/>
        <p:txBody>
          <a:bodyPr/>
          <a:lstStyle/>
          <a:p>
            <a:fld id="{3017D87F-06AD-A94B-B7FC-A243283F79CA}" type="slidenum">
              <a:rPr lang="en-US" smtClean="0"/>
              <a:t>14</a:t>
            </a:fld>
            <a:endParaRPr lang="en-US"/>
          </a:p>
        </p:txBody>
      </p:sp>
    </p:spTree>
    <p:extLst>
      <p:ext uri="{BB962C8B-B14F-4D97-AF65-F5344CB8AC3E}">
        <p14:creationId xmlns:p14="http://schemas.microsoft.com/office/powerpoint/2010/main" val="2755801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is char concentration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a:t>
            </a:r>
          </a:p>
          <a:p>
            <a:endParaRPr lang="en-US" dirty="0"/>
          </a:p>
        </p:txBody>
      </p:sp>
      <p:sp>
        <p:nvSpPr>
          <p:cNvPr id="4" name="Slide Number Placeholder 3"/>
          <p:cNvSpPr>
            <a:spLocks noGrp="1"/>
          </p:cNvSpPr>
          <p:nvPr>
            <p:ph type="sldNum" sz="quarter" idx="5"/>
          </p:nvPr>
        </p:nvSpPr>
        <p:spPr/>
        <p:txBody>
          <a:bodyPr/>
          <a:lstStyle/>
          <a:p>
            <a:fld id="{3017D87F-06AD-A94B-B7FC-A243283F79CA}" type="slidenum">
              <a:rPr lang="en-US" smtClean="0"/>
              <a:t>16</a:t>
            </a:fld>
            <a:endParaRPr lang="en-US"/>
          </a:p>
        </p:txBody>
      </p:sp>
    </p:spTree>
    <p:extLst>
      <p:ext uri="{BB962C8B-B14F-4D97-AF65-F5344CB8AC3E}">
        <p14:creationId xmlns:p14="http://schemas.microsoft.com/office/powerpoint/2010/main" val="994473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18</a:t>
            </a:fld>
            <a:endParaRPr lang="en-US"/>
          </a:p>
        </p:txBody>
      </p:sp>
    </p:spTree>
    <p:extLst>
      <p:ext uri="{BB962C8B-B14F-4D97-AF65-F5344CB8AC3E}">
        <p14:creationId xmlns:p14="http://schemas.microsoft.com/office/powerpoint/2010/main" val="1687727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E672D7-8E2D-4611-973D-F4591A707C34}" type="slidenum">
              <a:rPr lang="en-US" smtClean="0"/>
              <a:t>19</a:t>
            </a:fld>
            <a:endParaRPr lang="en-US"/>
          </a:p>
        </p:txBody>
      </p:sp>
    </p:spTree>
    <p:extLst>
      <p:ext uri="{BB962C8B-B14F-4D97-AF65-F5344CB8AC3E}">
        <p14:creationId xmlns:p14="http://schemas.microsoft.com/office/powerpoint/2010/main" val="173777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21</a:t>
            </a:fld>
            <a:endParaRPr lang="en-US"/>
          </a:p>
        </p:txBody>
      </p:sp>
    </p:spTree>
    <p:extLst>
      <p:ext uri="{BB962C8B-B14F-4D97-AF65-F5344CB8AC3E}">
        <p14:creationId xmlns:p14="http://schemas.microsoft.com/office/powerpoint/2010/main" val="430296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26</a:t>
            </a:fld>
            <a:endParaRPr lang="en-US"/>
          </a:p>
        </p:txBody>
      </p:sp>
    </p:spTree>
    <p:extLst>
      <p:ext uri="{BB962C8B-B14F-4D97-AF65-F5344CB8AC3E}">
        <p14:creationId xmlns:p14="http://schemas.microsoft.com/office/powerpoint/2010/main" val="235295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fast pyrolysis?</a:t>
            </a:r>
          </a:p>
        </p:txBody>
      </p:sp>
      <p:sp>
        <p:nvSpPr>
          <p:cNvPr id="4" name="Slide Number Placeholder 3"/>
          <p:cNvSpPr>
            <a:spLocks noGrp="1"/>
          </p:cNvSpPr>
          <p:nvPr>
            <p:ph type="sldNum" sz="quarter" idx="10"/>
          </p:nvPr>
        </p:nvSpPr>
        <p:spPr/>
        <p:txBody>
          <a:bodyPr/>
          <a:lstStyle/>
          <a:p>
            <a:fld id="{54E672D7-8E2D-4611-973D-F4591A707C34}" type="slidenum">
              <a:rPr lang="en-US" smtClean="0"/>
              <a:t>2</a:t>
            </a:fld>
            <a:endParaRPr lang="en-US"/>
          </a:p>
        </p:txBody>
      </p:sp>
    </p:spTree>
    <p:extLst>
      <p:ext uri="{BB962C8B-B14F-4D97-AF65-F5344CB8AC3E}">
        <p14:creationId xmlns:p14="http://schemas.microsoft.com/office/powerpoint/2010/main" val="126553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6BAA5A-EBA8-43FC-A55E-47642B82A59C}" type="slidenum">
              <a:rPr lang="en-US" smtClean="0"/>
              <a:t>27</a:t>
            </a:fld>
            <a:endParaRPr lang="en-US"/>
          </a:p>
        </p:txBody>
      </p:sp>
    </p:spTree>
    <p:extLst>
      <p:ext uri="{BB962C8B-B14F-4D97-AF65-F5344CB8AC3E}">
        <p14:creationId xmlns:p14="http://schemas.microsoft.com/office/powerpoint/2010/main" val="361967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Are there specific conditions that are critical to yield?</a:t>
            </a:r>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3</a:t>
            </a:fld>
            <a:endParaRPr lang="en-US"/>
          </a:p>
        </p:txBody>
      </p:sp>
    </p:spTree>
    <p:extLst>
      <p:ext uri="{BB962C8B-B14F-4D97-AF65-F5344CB8AC3E}">
        <p14:creationId xmlns:p14="http://schemas.microsoft.com/office/powerpoint/2010/main" val="322697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there a less complex approach to model this reactor?</a:t>
            </a:r>
          </a:p>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4</a:t>
            </a:fld>
            <a:endParaRPr lang="en-US"/>
          </a:p>
        </p:txBody>
      </p:sp>
    </p:spTree>
    <p:extLst>
      <p:ext uri="{BB962C8B-B14F-4D97-AF65-F5344CB8AC3E}">
        <p14:creationId xmlns:p14="http://schemas.microsoft.com/office/powerpoint/2010/main" val="87283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E672D7-8E2D-4611-973D-F4591A707C34}" type="slidenum">
              <a:rPr lang="en-US" smtClean="0"/>
              <a:t>5</a:t>
            </a:fld>
            <a:endParaRPr lang="en-US"/>
          </a:p>
        </p:txBody>
      </p:sp>
    </p:spTree>
    <p:extLst>
      <p:ext uri="{BB962C8B-B14F-4D97-AF65-F5344CB8AC3E}">
        <p14:creationId xmlns:p14="http://schemas.microsoft.com/office/powerpoint/2010/main" val="425020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type of physics are we trying to capture with the model?</a:t>
            </a:r>
            <a:r>
              <a:rPr lang="en-US" dirty="0">
                <a:effectLst/>
              </a:rPr>
              <a:t> </a:t>
            </a:r>
            <a:endParaRPr lang="en-US" dirty="0"/>
          </a:p>
        </p:txBody>
      </p:sp>
      <p:sp>
        <p:nvSpPr>
          <p:cNvPr id="4" name="Slide Number Placeholder 3"/>
          <p:cNvSpPr>
            <a:spLocks noGrp="1"/>
          </p:cNvSpPr>
          <p:nvPr>
            <p:ph type="sldNum" sz="quarter" idx="10"/>
          </p:nvPr>
        </p:nvSpPr>
        <p:spPr/>
        <p:txBody>
          <a:bodyPr/>
          <a:lstStyle/>
          <a:p>
            <a:fld id="{B86BAA5A-EBA8-43FC-A55E-47642B82A59C}" type="slidenum">
              <a:rPr lang="en-US" smtClean="0"/>
              <a:t>6</a:t>
            </a:fld>
            <a:endParaRPr lang="en-US"/>
          </a:p>
        </p:txBody>
      </p:sp>
    </p:spTree>
    <p:extLst>
      <p:ext uri="{BB962C8B-B14F-4D97-AF65-F5344CB8AC3E}">
        <p14:creationId xmlns:p14="http://schemas.microsoft.com/office/powerpoint/2010/main" val="273484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Simulation must capture at least 3 product yields to compare with experiments</a:t>
            </a:r>
          </a:p>
          <a:p>
            <a:pPr marL="342900" indent="-342900">
              <a:buFont typeface="+mj-lt"/>
              <a:buAutoNum type="arabicPeriod"/>
            </a:pPr>
            <a:r>
              <a:rPr lang="en-US" sz="1200" u="sng" dirty="0"/>
              <a:t>Tar (or oil)</a:t>
            </a:r>
            <a:r>
              <a:rPr lang="en-US" sz="1200" dirty="0"/>
              <a:t> treated as a </a:t>
            </a:r>
            <a:r>
              <a:rPr lang="en-US" sz="1200" u="sng" dirty="0"/>
              <a:t>heavy molecular gas</a:t>
            </a:r>
          </a:p>
          <a:p>
            <a:pPr marL="342900" indent="-342900">
              <a:buFont typeface="+mj-lt"/>
              <a:buAutoNum type="arabicPeriod"/>
            </a:pPr>
            <a:r>
              <a:rPr lang="en-US" sz="1200" u="sng" dirty="0"/>
              <a:t>Gas</a:t>
            </a:r>
            <a:r>
              <a:rPr lang="en-US" sz="1200" dirty="0"/>
              <a:t> considered </a:t>
            </a:r>
            <a:r>
              <a:rPr lang="en-US" sz="1200" u="sng" dirty="0"/>
              <a:t>light, non-condensable gases</a:t>
            </a:r>
          </a:p>
          <a:p>
            <a:pPr marL="342900" indent="-342900">
              <a:buFont typeface="+mj-lt"/>
              <a:buAutoNum type="arabicPeriod"/>
            </a:pPr>
            <a:r>
              <a:rPr lang="en-US" sz="1200" u="sng" dirty="0"/>
              <a:t>Char</a:t>
            </a:r>
            <a:r>
              <a:rPr lang="en-US" sz="1200" dirty="0"/>
              <a:t> particle phase </a:t>
            </a:r>
            <a:r>
              <a:rPr lang="en-US" sz="1200" u="sng" dirty="0"/>
              <a:t>properties</a:t>
            </a:r>
            <a:r>
              <a:rPr lang="en-US" sz="1200" dirty="0"/>
              <a:t> must be </a:t>
            </a:r>
            <a:r>
              <a:rPr lang="en-US" sz="1200" u="sng" dirty="0"/>
              <a:t>defined</a:t>
            </a:r>
            <a:r>
              <a:rPr lang="en-US" sz="1200" dirty="0"/>
              <a:t> such that particle can </a:t>
            </a:r>
            <a:r>
              <a:rPr lang="en-US" sz="1200" u="sng" dirty="0"/>
              <a:t>elutriate</a:t>
            </a:r>
            <a:r>
              <a:rPr lang="en-US" sz="1200" dirty="0"/>
              <a:t> </a:t>
            </a:r>
            <a:endParaRPr lang="en-US" dirty="0"/>
          </a:p>
          <a:p>
            <a:endParaRPr lang="en-US" dirty="0"/>
          </a:p>
          <a:p>
            <a:r>
              <a:rPr lang="en-US" dirty="0"/>
              <a:t>scale up and temperature</a:t>
            </a:r>
          </a:p>
          <a:p>
            <a:r>
              <a:rPr lang="en-US" dirty="0"/>
              <a:t>lab</a:t>
            </a:r>
            <a:r>
              <a:rPr lang="en-US" baseline="0" dirty="0"/>
              <a:t> to industrial</a:t>
            </a:r>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7</a:t>
            </a:fld>
            <a:endParaRPr lang="en-US"/>
          </a:p>
        </p:txBody>
      </p:sp>
    </p:spTree>
    <p:extLst>
      <p:ext uri="{BB962C8B-B14F-4D97-AF65-F5344CB8AC3E}">
        <p14:creationId xmlns:p14="http://schemas.microsoft.com/office/powerpoint/2010/main" val="204194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8</a:t>
            </a:fld>
            <a:endParaRPr lang="en-US"/>
          </a:p>
        </p:txBody>
      </p:sp>
    </p:spTree>
    <p:extLst>
      <p:ext uri="{BB962C8B-B14F-4D97-AF65-F5344CB8AC3E}">
        <p14:creationId xmlns:p14="http://schemas.microsoft.com/office/powerpoint/2010/main" val="114903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6BAA5A-EBA8-43FC-A55E-47642B82A59C}" type="slidenum">
              <a:rPr lang="en-US" smtClean="0"/>
              <a:t>9</a:t>
            </a:fld>
            <a:endParaRPr lang="en-US"/>
          </a:p>
        </p:txBody>
      </p:sp>
    </p:spTree>
    <p:extLst>
      <p:ext uri="{BB962C8B-B14F-4D97-AF65-F5344CB8AC3E}">
        <p14:creationId xmlns:p14="http://schemas.microsoft.com/office/powerpoint/2010/main" val="95196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39313" y="38845"/>
            <a:ext cx="3519399" cy="3441027"/>
          </a:xfrm>
          <a:prstGeom prst="rect">
            <a:avLst/>
          </a:prstGeom>
        </p:spPr>
      </p:pic>
      <p:sp>
        <p:nvSpPr>
          <p:cNvPr id="10" name="Freeform 5"/>
          <p:cNvSpPr>
            <a:spLocks/>
          </p:cNvSpPr>
          <p:nvPr userDrawn="1"/>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AutoShape 3"/>
          <p:cNvSpPr>
            <a:spLocks noChangeAspect="1" noChangeArrowheads="1" noTextEdit="1"/>
          </p:cNvSpPr>
          <p:nvPr userDrawn="1"/>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userDrawn="1">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userDrawn="1"/>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4" name="Picture 3"/>
          <p:cNvPicPr>
            <a:picLocks noChangeAspect="1"/>
          </p:cNvPicPr>
          <p:nvPr userDrawn="1"/>
        </p:nvPicPr>
        <p:blipFill rotWithShape="1">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180667" y="65"/>
            <a:ext cx="2953546" cy="6192917"/>
          </a:xfrm>
          <a:prstGeom prst="rect">
            <a:avLst/>
          </a:prstGeom>
        </p:spPr>
      </p:pic>
      <p:grpSp>
        <p:nvGrpSpPr>
          <p:cNvPr id="16" name="Group 15"/>
          <p:cNvGrpSpPr/>
          <p:nvPr userDrawn="1"/>
        </p:nvGrpSpPr>
        <p:grpSpPr>
          <a:xfrm>
            <a:off x="4923919" y="811969"/>
            <a:ext cx="3554836" cy="3571085"/>
            <a:chOff x="7021286" y="1266091"/>
            <a:chExt cx="3554836" cy="3571085"/>
          </a:xfrm>
        </p:grpSpPr>
        <p:pic>
          <p:nvPicPr>
            <p:cNvPr id="17"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021286" y="1266091"/>
              <a:ext cx="2152274" cy="2152275"/>
            </a:xfrm>
            <a:prstGeom prst="ellipse">
              <a:avLst/>
            </a:prstGeom>
            <a:blipFill>
              <a:blip r:embed="rId5" cstate="email">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4" name="Picture 23" descr="DifScat_better vibe.jpg.jpeg"/>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5" name="Picture 24"/>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955280" y="3172968"/>
              <a:ext cx="1664208" cy="1664208"/>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grpSp>
    </p:spTree>
    <p:extLst>
      <p:ext uri="{BB962C8B-B14F-4D97-AF65-F5344CB8AC3E}">
        <p14:creationId xmlns:p14="http://schemas.microsoft.com/office/powerpoint/2010/main" val="185714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lgn="ctr">
              <a:defRPr sz="3000" u="none"/>
            </a:lvl1pPr>
          </a:lstStyle>
          <a:p>
            <a:r>
              <a:rPr lang="en-US"/>
              <a:t>Click to edit Master title style</a:t>
            </a:r>
            <a:endParaRPr lang="en-US" dirty="0"/>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39313" y="38845"/>
            <a:ext cx="3519399" cy="3441027"/>
          </a:xfrm>
          <a:prstGeom prst="rect">
            <a:avLst/>
          </a:prstGeom>
        </p:spPr>
      </p:pic>
      <p:sp>
        <p:nvSpPr>
          <p:cNvPr id="7" name="Freeform 13"/>
          <p:cNvSpPr>
            <a:spLocks/>
          </p:cNvSpPr>
          <p:nvPr userDrawn="1"/>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01168" y="237744"/>
            <a:ext cx="4502314" cy="877163"/>
          </a:xfrm>
        </p:spPr>
        <p:txBody>
          <a:bodyPr/>
          <a:lstStyle>
            <a:lvl1pPr>
              <a:defRPr sz="3000"/>
            </a:lvl1pPr>
          </a:lstStyle>
          <a:p>
            <a:r>
              <a:rPr lang="en-US"/>
              <a:t>Click to edit Master title style</a:t>
            </a:r>
            <a:endParaRPr lang="en-US" dirty="0"/>
          </a:p>
        </p:txBody>
      </p:sp>
      <p:pic>
        <p:nvPicPr>
          <p:cNvPr id="11"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214534" y="65"/>
            <a:ext cx="2929466" cy="6192917"/>
          </a:xfrm>
          <a:prstGeom prst="rect">
            <a:avLst/>
          </a:prstGeom>
        </p:spPr>
      </p:pic>
      <p:pic>
        <p:nvPicPr>
          <p:cNvPr id="16" name="Picture 9" descr="C:\Users\xnv\Desktop\png\NTRC_color.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656387" y="6335096"/>
            <a:ext cx="2207645"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8"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39313" y="38845"/>
            <a:ext cx="3519399" cy="3441027"/>
          </a:xfrm>
          <a:prstGeom prst="rect">
            <a:avLst/>
          </a:prstGeom>
        </p:spPr>
      </p:pic>
      <p:pic>
        <p:nvPicPr>
          <p:cNvPr id="10" name="Picture 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9429" y="-355534"/>
            <a:ext cx="9618043" cy="7213533"/>
          </a:xfrm>
          <a:prstGeom prst="rect">
            <a:avLst/>
          </a:prstGeom>
        </p:spPr>
      </p:pic>
      <p:pic>
        <p:nvPicPr>
          <p:cNvPr id="1033" name="Picture 9" descr="C:\Users\xnv\Desktop\png\NTRC_color.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6656387" y="6335096"/>
            <a:ext cx="2207645" cy="320040"/>
          </a:xfrm>
          <a:prstGeom prst="rect">
            <a:avLst/>
          </a:prstGeom>
          <a:noFill/>
          <a:extLst>
            <a:ext uri="{909E8E84-426E-40DD-AFC4-6F175D3DCCD1}">
              <a14:hiddenFill xmlns:a14="http://schemas.microsoft.com/office/drawing/2010/main">
                <a:solidFill>
                  <a:srgbClr val="FFFFFF"/>
                </a:solidFill>
              </a14:hiddenFill>
            </a:ext>
          </a:extLst>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201168" y="1508760"/>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36062" y="6469171"/>
            <a:ext cx="492450" cy="356866"/>
          </a:xfrm>
          <a:prstGeom prst="rect">
            <a:avLst/>
          </a:prstGeom>
          <a:noFill/>
          <a:ln w="9525">
            <a:noFill/>
            <a:miter lim="800000"/>
            <a:headEnd/>
            <a:tailEnd/>
          </a:ln>
          <a:effectLst/>
        </p:spPr>
        <p:txBody>
          <a:bodyPr lIns="0" tIns="0" rIns="0" bIns="0" anchor="b"/>
          <a:lstStyle/>
          <a:p>
            <a:pPr algn="r" defTabSz="173038">
              <a:lnSpc>
                <a:spcPct val="90000"/>
              </a:lnSpc>
              <a:tabLst>
                <a:tab pos="230188" algn="l"/>
              </a:tabLst>
              <a:defRPr/>
            </a:pPr>
            <a:fld id="{040BB257-551A-4736-B50F-DCF1BA034C06}" type="slidenum">
              <a:rPr lang="en-US" sz="2400" smtClean="0">
                <a:solidFill>
                  <a:schemeClr val="bg1">
                    <a:lumMod val="50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50000"/>
                </a:schemeClr>
              </a:solidFill>
              <a:latin typeface="Arial" pitchFamily="34" charset="0"/>
              <a:cs typeface="Arial" pitchFamily="34" charset="0"/>
            </a:endParaRPr>
          </a:p>
        </p:txBody>
      </p:sp>
      <p:sp>
        <p:nvSpPr>
          <p:cNvPr id="14" name="Rectangle 256"/>
          <p:cNvSpPr txBox="1">
            <a:spLocks noChangeArrowheads="1"/>
          </p:cNvSpPr>
          <p:nvPr/>
        </p:nvSpPr>
        <p:spPr>
          <a:xfrm>
            <a:off x="515145" y="6513049"/>
            <a:ext cx="4945253" cy="269111"/>
          </a:xfrm>
          <a:prstGeom prst="rect">
            <a:avLst/>
          </a:prstGeom>
          <a:ln/>
        </p:spPr>
        <p:txBody>
          <a:bodyPr anchor="ct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000" b="0" dirty="0">
                <a:solidFill>
                  <a:srgbClr val="BFBFBF"/>
                </a:solidFill>
                <a:latin typeface="Arial" pitchFamily="34" charset="0"/>
                <a:cs typeface="Arial" pitchFamily="34" charset="0"/>
              </a:rPr>
              <a:t>Computational study on biomass fast pyrolysis: </a:t>
            </a:r>
            <a:br>
              <a:rPr lang="en-US" sz="1000" b="0" dirty="0">
                <a:solidFill>
                  <a:srgbClr val="BFBFBF"/>
                </a:solidFill>
                <a:latin typeface="Arial" pitchFamily="34" charset="0"/>
                <a:cs typeface="Arial" pitchFamily="34" charset="0"/>
              </a:rPr>
            </a:br>
            <a:r>
              <a:rPr lang="en-US" sz="1000" b="0" dirty="0">
                <a:solidFill>
                  <a:srgbClr val="BFBFBF"/>
                </a:solidFill>
                <a:latin typeface="Arial" pitchFamily="34" charset="0"/>
                <a:cs typeface="Arial" pitchFamily="34" charset="0"/>
              </a:rPr>
              <a:t>Hydrodynamic effects on the performance of a laboratory-scale fluidized bed reactor </a:t>
            </a: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4" r:id="rId1"/>
    <p:sldLayoutId id="2147483937" r:id="rId2"/>
    <p:sldLayoutId id="2147483939" r:id="rId3"/>
    <p:sldLayoutId id="2147483940" r:id="rId4"/>
    <p:sldLayoutId id="2147483941" r:id="rId5"/>
    <p:sldLayoutId id="2147483942" r:id="rId6"/>
  </p:sldLayoutIdLst>
  <p:hf hdr="0" ftr="0" dt="0"/>
  <p:txStyles>
    <p:titleStyle>
      <a:lvl1pPr algn="l" rtl="0" eaLnBrk="1" fontAlgn="base" hangingPunct="1">
        <a:lnSpc>
          <a:spcPct val="85000"/>
        </a:lnSpc>
        <a:spcBef>
          <a:spcPct val="0"/>
        </a:spcBef>
        <a:spcAft>
          <a:spcPct val="0"/>
        </a:spcAft>
        <a:defRPr sz="3000" b="1" i="0" u="sng"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null)"/><Relationship Id="rId2" Type="http://schemas.openxmlformats.org/officeDocument/2006/relationships/image" Target="../media/image31.(nul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hyperlink" Target="mailto:eramire2@vols.utk.edu" TargetMode="External"/><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gif"/><Relationship Id="rId4" Type="http://schemas.openxmlformats.org/officeDocument/2006/relationships/image" Target="../media/image37.jpeg"/><Relationship Id="rId9" Type="http://schemas.openxmlformats.org/officeDocument/2006/relationships/image" Target="../media/image42.tif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x.doi.org/10.1016/j.cej.2016.08.11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dx.doi.org/10.1016/j.jaap.2008.06.006"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tif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nul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9.emf"/><Relationship Id="rId4" Type="http://schemas.openxmlformats.org/officeDocument/2006/relationships/package" Target="../embeddings/Microsoft_Excel_Worksheet.xlsx"/></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11342" y="177923"/>
            <a:ext cx="5252040" cy="1871282"/>
          </a:xfrm>
        </p:spPr>
        <p:txBody>
          <a:bodyPr/>
          <a:lstStyle/>
          <a:p>
            <a:pPr>
              <a:spcAft>
                <a:spcPts val="1200"/>
              </a:spcAft>
            </a:pPr>
            <a:r>
              <a:rPr lang="en-US" sz="2400" b="0" u="none" dirty="0">
                <a:latin typeface="Franklin Gothic Book" panose="020B0503020102020204" pitchFamily="34" charset="0"/>
              </a:rPr>
              <a:t>Computational study on biomass fast pyrolysis:</a:t>
            </a:r>
            <a:br>
              <a:rPr lang="en-US" sz="2400" b="0" u="none" dirty="0">
                <a:latin typeface="Franklin Gothic Book" panose="020B0503020102020204" pitchFamily="34" charset="0"/>
              </a:rPr>
            </a:br>
            <a:r>
              <a:rPr lang="en-US" sz="1000" b="0" u="none" dirty="0">
                <a:latin typeface="Franklin Gothic Book" panose="020B0503020102020204" pitchFamily="34" charset="0"/>
              </a:rPr>
              <a:t> </a:t>
            </a:r>
            <a:br>
              <a:rPr lang="en-US" sz="2400" b="0" u="none" dirty="0"/>
            </a:br>
            <a:r>
              <a:rPr lang="en-US" sz="2600" u="none" dirty="0">
                <a:latin typeface="+mn-lt"/>
              </a:rPr>
              <a:t>Hydrodynamic effects on the performance of a laboratory-scale fluidized bed reactor </a:t>
            </a:r>
          </a:p>
        </p:txBody>
      </p:sp>
      <p:sp>
        <p:nvSpPr>
          <p:cNvPr id="17" name="Rectangle 16"/>
          <p:cNvSpPr/>
          <p:nvPr/>
        </p:nvSpPr>
        <p:spPr>
          <a:xfrm>
            <a:off x="206611" y="5749600"/>
            <a:ext cx="5652650" cy="461665"/>
          </a:xfrm>
          <a:prstGeom prst="rect">
            <a:avLst/>
          </a:prstGeom>
        </p:spPr>
        <p:txBody>
          <a:bodyPr wrap="square">
            <a:spAutoFit/>
          </a:bodyPr>
          <a:lstStyle/>
          <a:p>
            <a:r>
              <a:rPr lang="en-US" sz="800" dirty="0">
                <a:solidFill>
                  <a:schemeClr val="tx1">
                    <a:lumMod val="50000"/>
                    <a:lumOff val="50000"/>
                  </a:schemeClr>
                </a:solidFill>
              </a:rPr>
              <a:t>This research used resources of the Compute and Data Environment for Science (CADES) at the Oak Ridge National Laboratory, which is supported by the Office of Science of the U.S. Department of Energy under Contract No. DE-AC05-00OR22725</a:t>
            </a:r>
          </a:p>
        </p:txBody>
      </p:sp>
      <p:pic>
        <p:nvPicPr>
          <p:cNvPr id="19" name="Content Placeholder 7" descr="Screen Clipping">
            <a:extLst>
              <a:ext uri="{FF2B5EF4-FFF2-40B4-BE49-F238E27FC236}">
                <a16:creationId xmlns:a16="http://schemas.microsoft.com/office/drawing/2014/main" id="{65D174FB-A42A-4B0C-8FE3-FB9E04DEBA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632" y="3749904"/>
            <a:ext cx="1712016" cy="527926"/>
          </a:xfrm>
          <a:prstGeom prst="rect">
            <a:avLst/>
          </a:prstGeom>
          <a:ln>
            <a:noFill/>
          </a:ln>
          <a:effectLst/>
        </p:spPr>
        <p:style>
          <a:lnRef idx="1">
            <a:schemeClr val="accent3"/>
          </a:lnRef>
          <a:fillRef idx="2">
            <a:schemeClr val="accent3"/>
          </a:fillRef>
          <a:effectRef idx="1">
            <a:schemeClr val="accent3"/>
          </a:effectRef>
          <a:fontRef idx="minor">
            <a:schemeClr val="dk1"/>
          </a:fontRef>
        </p:style>
      </p:pic>
      <p:pic>
        <p:nvPicPr>
          <p:cNvPr id="20" name="Picture 19">
            <a:extLst>
              <a:ext uri="{FF2B5EF4-FFF2-40B4-BE49-F238E27FC236}">
                <a16:creationId xmlns:a16="http://schemas.microsoft.com/office/drawing/2014/main" id="{67F6EDFA-6FA4-4589-9CB9-CAF514AB54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9009" y="3751673"/>
            <a:ext cx="1030751" cy="526157"/>
          </a:xfrm>
          <a:prstGeom prst="rect">
            <a:avLst/>
          </a:prstGeom>
        </p:spPr>
      </p:pic>
      <p:sp>
        <p:nvSpPr>
          <p:cNvPr id="21" name="Rectangle 20"/>
          <p:cNvSpPr/>
          <p:nvPr/>
        </p:nvSpPr>
        <p:spPr>
          <a:xfrm>
            <a:off x="211342" y="4468718"/>
            <a:ext cx="5661442" cy="1138773"/>
          </a:xfrm>
          <a:prstGeom prst="rect">
            <a:avLst/>
          </a:prstGeom>
        </p:spPr>
        <p:txBody>
          <a:bodyPr wrap="square">
            <a:spAutoFit/>
          </a:bodyPr>
          <a:lstStyle/>
          <a:p>
            <a:r>
              <a:rPr lang="en-US" dirty="0">
                <a:latin typeface="Franklin Gothic Book" panose="020B0503020102020204" pitchFamily="34" charset="0"/>
                <a:ea typeface="Times New Roman" charset="0"/>
                <a:cs typeface="Times New Roman" charset="0"/>
              </a:rPr>
              <a:t>Presented at the 2019 U.S. Department of Energy,</a:t>
            </a:r>
            <a:br>
              <a:rPr lang="en-US" dirty="0">
                <a:latin typeface="Franklin Gothic Book" panose="020B0503020102020204" pitchFamily="34" charset="0"/>
                <a:ea typeface="Times New Roman" charset="0"/>
                <a:cs typeface="Times New Roman" charset="0"/>
              </a:rPr>
            </a:br>
            <a:r>
              <a:rPr lang="en-US" dirty="0">
                <a:latin typeface="Franklin Gothic Book" panose="020B0503020102020204" pitchFamily="34" charset="0"/>
                <a:ea typeface="Times New Roman" charset="0"/>
                <a:cs typeface="Times New Roman" charset="0"/>
              </a:rPr>
              <a:t>National Energy Technology Laboratory’s (NETL) </a:t>
            </a:r>
          </a:p>
          <a:p>
            <a:r>
              <a:rPr lang="en-US" dirty="0">
                <a:latin typeface="Franklin Gothic Book" panose="020B0503020102020204" pitchFamily="34" charset="0"/>
                <a:ea typeface="Times New Roman" charset="0"/>
                <a:cs typeface="Times New Roman" charset="0"/>
              </a:rPr>
              <a:t>Workshop on Multiphase Flow Science</a:t>
            </a:r>
          </a:p>
          <a:p>
            <a:r>
              <a:rPr lang="en-US" sz="1400" dirty="0">
                <a:latin typeface="Franklin Gothic Book" panose="020B0503020102020204" pitchFamily="34" charset="0"/>
                <a:ea typeface="Times New Roman" charset="0"/>
                <a:cs typeface="Times New Roman" charset="0"/>
              </a:rPr>
              <a:t>Morgantown, West Virginia, August 7, 2019</a:t>
            </a:r>
          </a:p>
        </p:txBody>
      </p:sp>
      <p:sp>
        <p:nvSpPr>
          <p:cNvPr id="9" name="Subtitle 2"/>
          <p:cNvSpPr txBox="1">
            <a:spLocks/>
          </p:cNvSpPr>
          <p:nvPr/>
        </p:nvSpPr>
        <p:spPr bwMode="auto">
          <a:xfrm>
            <a:off x="211342" y="2069195"/>
            <a:ext cx="5303699" cy="635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r>
              <a:rPr lang="en-US" sz="1700" b="1" dirty="0">
                <a:latin typeface="Franklin Gothic Book" panose="020B0503020102020204" pitchFamily="34" charset="0"/>
                <a:ea typeface="Times New Roman" charset="0"/>
                <a:cs typeface="Times New Roman" charset="0"/>
              </a:rPr>
              <a:t>Emilio Ramirez</a:t>
            </a:r>
            <a:r>
              <a:rPr lang="en-US" sz="1700" baseline="30000" dirty="0">
                <a:latin typeface="Franklin Gothic Book" panose="020B0503020102020204" pitchFamily="34" charset="0"/>
                <a:ea typeface="Times New Roman" charset="0"/>
                <a:cs typeface="Times New Roman" charset="0"/>
              </a:rPr>
              <a:t>1,2</a:t>
            </a:r>
            <a:r>
              <a:rPr lang="en-US" sz="1700" b="1" dirty="0">
                <a:latin typeface="Franklin Gothic Book" panose="020B0503020102020204" pitchFamily="34" charset="0"/>
                <a:ea typeface="Times New Roman" charset="0"/>
                <a:cs typeface="Times New Roman" charset="0"/>
              </a:rPr>
              <a:t>, Charles E.A. Finney</a:t>
            </a:r>
            <a:r>
              <a:rPr lang="en-US" sz="1700" baseline="30000" dirty="0">
                <a:latin typeface="Franklin Gothic Book" panose="020B0503020102020204" pitchFamily="34" charset="0"/>
                <a:ea typeface="Times New Roman" charset="0"/>
                <a:cs typeface="Times New Roman" charset="0"/>
              </a:rPr>
              <a:t>1</a:t>
            </a:r>
            <a:r>
              <a:rPr lang="en-US" sz="1700" b="1" dirty="0">
                <a:latin typeface="Franklin Gothic Book" panose="020B0503020102020204" pitchFamily="34" charset="0"/>
                <a:ea typeface="Times New Roman" charset="0"/>
                <a:cs typeface="Times New Roman" charset="0"/>
              </a:rPr>
              <a:t>, </a:t>
            </a:r>
          </a:p>
          <a:p>
            <a:pPr>
              <a:lnSpc>
                <a:spcPct val="100000"/>
              </a:lnSpc>
              <a:spcBef>
                <a:spcPts val="0"/>
              </a:spcBef>
            </a:pPr>
            <a:r>
              <a:rPr lang="en-US" sz="1700" b="1" dirty="0" err="1">
                <a:latin typeface="Franklin Gothic Book" panose="020B0503020102020204" pitchFamily="34" charset="0"/>
                <a:ea typeface="Times New Roman" charset="0"/>
                <a:cs typeface="Times New Roman" charset="0"/>
              </a:rPr>
              <a:t>Tingwen</a:t>
            </a:r>
            <a:r>
              <a:rPr lang="en-US" sz="1700" b="1" dirty="0">
                <a:latin typeface="Franklin Gothic Book" panose="020B0503020102020204" pitchFamily="34" charset="0"/>
                <a:ea typeface="Times New Roman" charset="0"/>
                <a:cs typeface="Times New Roman" charset="0"/>
              </a:rPr>
              <a:t> Li</a:t>
            </a:r>
            <a:r>
              <a:rPr lang="en-US" sz="1700" baseline="30000" dirty="0">
                <a:latin typeface="Franklin Gothic Book" panose="020B0503020102020204" pitchFamily="34" charset="0"/>
                <a:ea typeface="Times New Roman" charset="0"/>
                <a:cs typeface="Times New Roman" charset="0"/>
              </a:rPr>
              <a:t> 3</a:t>
            </a:r>
            <a:r>
              <a:rPr lang="en-US" sz="1700" b="1" dirty="0">
                <a:latin typeface="Franklin Gothic Book" panose="020B0503020102020204" pitchFamily="34" charset="0"/>
                <a:ea typeface="Times New Roman" charset="0"/>
                <a:cs typeface="Times New Roman" charset="0"/>
              </a:rPr>
              <a:t>, Mehrdad Shahnam</a:t>
            </a:r>
            <a:r>
              <a:rPr lang="en-US" sz="1700" b="1" baseline="30000" dirty="0">
                <a:latin typeface="Franklin Gothic Book" panose="020B0503020102020204" pitchFamily="34" charset="0"/>
                <a:ea typeface="Times New Roman" charset="0"/>
                <a:cs typeface="Times New Roman" charset="0"/>
              </a:rPr>
              <a:t>4</a:t>
            </a:r>
            <a:r>
              <a:rPr lang="en-US" sz="1700" b="1" dirty="0">
                <a:latin typeface="Franklin Gothic Book" panose="020B0503020102020204" pitchFamily="34" charset="0"/>
                <a:ea typeface="Times New Roman" charset="0"/>
                <a:cs typeface="Times New Roman" charset="0"/>
              </a:rPr>
              <a:t>, C. Stuart Daw</a:t>
            </a:r>
            <a:r>
              <a:rPr lang="en-US" sz="1700" baseline="30000" dirty="0">
                <a:latin typeface="Franklin Gothic Book" panose="020B0503020102020204" pitchFamily="34" charset="0"/>
                <a:ea typeface="Times New Roman" charset="0"/>
                <a:cs typeface="Times New Roman" charset="0"/>
              </a:rPr>
              <a:t>1</a:t>
            </a:r>
            <a:endParaRPr lang="en-US" sz="1700" b="1" baseline="30000" dirty="0">
              <a:latin typeface="Franklin Gothic Book" panose="020B0503020102020204" pitchFamily="34" charset="0"/>
              <a:ea typeface="Times New Roman" charset="0"/>
              <a:cs typeface="Times New Roman" charset="0"/>
            </a:endParaRPr>
          </a:p>
        </p:txBody>
      </p:sp>
      <p:sp>
        <p:nvSpPr>
          <p:cNvPr id="10" name="Rectangle 9"/>
          <p:cNvSpPr/>
          <p:nvPr/>
        </p:nvSpPr>
        <p:spPr>
          <a:xfrm>
            <a:off x="602491" y="2728019"/>
            <a:ext cx="4860891" cy="830997"/>
          </a:xfrm>
          <a:prstGeom prst="rect">
            <a:avLst/>
          </a:prstGeom>
        </p:spPr>
        <p:txBody>
          <a:bodyPr wrap="square">
            <a:spAutoFit/>
          </a:bodyPr>
          <a:lstStyle/>
          <a:p>
            <a:pPr>
              <a:spcAft>
                <a:spcPts val="0"/>
              </a:spcAft>
            </a:pPr>
            <a:r>
              <a:rPr lang="en-US" sz="1200" baseline="30000" dirty="0">
                <a:solidFill>
                  <a:srgbClr val="000000"/>
                </a:solidFill>
                <a:latin typeface="Franklin Gothic Book" panose="020B0503020102020204" pitchFamily="34" charset="0"/>
                <a:ea typeface="Times New Roman" charset="0"/>
              </a:rPr>
              <a:t>1 </a:t>
            </a:r>
            <a:r>
              <a:rPr lang="en-US" sz="1200" dirty="0">
                <a:solidFill>
                  <a:srgbClr val="000000"/>
                </a:solidFill>
                <a:latin typeface="Franklin Gothic Book" panose="020B0503020102020204" pitchFamily="34" charset="0"/>
                <a:ea typeface="Times New Roman" charset="0"/>
              </a:rPr>
              <a:t>Oak Ridge National Laboratory, Oak Ridge TN 37831 USA</a:t>
            </a:r>
          </a:p>
          <a:p>
            <a:pPr>
              <a:spcAft>
                <a:spcPts val="0"/>
              </a:spcAft>
            </a:pPr>
            <a:r>
              <a:rPr lang="en-US" sz="1200" baseline="30000" dirty="0">
                <a:solidFill>
                  <a:srgbClr val="000000"/>
                </a:solidFill>
                <a:latin typeface="Franklin Gothic Book" panose="020B0503020102020204" pitchFamily="34" charset="0"/>
                <a:ea typeface="Times New Roman" charset="0"/>
              </a:rPr>
              <a:t>2 </a:t>
            </a:r>
            <a:r>
              <a:rPr lang="en-US" sz="1200" dirty="0">
                <a:solidFill>
                  <a:srgbClr val="000000"/>
                </a:solidFill>
                <a:latin typeface="Franklin Gothic Book" panose="020B0503020102020204" pitchFamily="34" charset="0"/>
                <a:ea typeface="Times New Roman" charset="0"/>
              </a:rPr>
              <a:t>University of Tennessee, Knoxville TN 37996 USA</a:t>
            </a:r>
          </a:p>
          <a:p>
            <a:pPr>
              <a:spcAft>
                <a:spcPts val="0"/>
              </a:spcAft>
            </a:pPr>
            <a:r>
              <a:rPr lang="en-US" sz="1200" baseline="30000" dirty="0">
                <a:solidFill>
                  <a:srgbClr val="000000"/>
                </a:solidFill>
                <a:latin typeface="Franklin Gothic Book" panose="020B0503020102020204" pitchFamily="34" charset="0"/>
                <a:ea typeface="Times New Roman" charset="0"/>
              </a:rPr>
              <a:t>3</a:t>
            </a:r>
            <a:r>
              <a:rPr lang="en-US" sz="1200" dirty="0">
                <a:solidFill>
                  <a:srgbClr val="000000"/>
                </a:solidFill>
                <a:latin typeface="Franklin Gothic Book" panose="020B0503020102020204" pitchFamily="34" charset="0"/>
                <a:ea typeface="Times New Roman" charset="0"/>
              </a:rPr>
              <a:t> SABIC Americas, Sugar Land TX 77478 USA</a:t>
            </a:r>
            <a:endParaRPr lang="en-US" sz="1200" baseline="30000" dirty="0">
              <a:solidFill>
                <a:srgbClr val="000000"/>
              </a:solidFill>
              <a:latin typeface="Franklin Gothic Book" panose="020B0503020102020204" pitchFamily="34" charset="0"/>
              <a:ea typeface="Times New Roman" charset="0"/>
            </a:endParaRPr>
          </a:p>
          <a:p>
            <a:pPr>
              <a:spcAft>
                <a:spcPts val="0"/>
              </a:spcAft>
            </a:pPr>
            <a:r>
              <a:rPr lang="en-US" sz="1200" baseline="30000" dirty="0">
                <a:solidFill>
                  <a:srgbClr val="000000"/>
                </a:solidFill>
                <a:latin typeface="Franklin Gothic Book" panose="020B0503020102020204" pitchFamily="34" charset="0"/>
                <a:ea typeface="Times New Roman" charset="0"/>
              </a:rPr>
              <a:t>4</a:t>
            </a:r>
            <a:r>
              <a:rPr lang="en-US" sz="1200" dirty="0">
                <a:solidFill>
                  <a:srgbClr val="000000"/>
                </a:solidFill>
                <a:latin typeface="Franklin Gothic Book" panose="020B0503020102020204" pitchFamily="34" charset="0"/>
                <a:ea typeface="Times New Roman" charset="0"/>
              </a:rPr>
              <a:t> National Energy Technology Laboratory, Morgantown WV 26507 USA</a:t>
            </a:r>
            <a:endParaRPr lang="en-US" sz="1200" dirty="0">
              <a:solidFill>
                <a:srgbClr val="000000"/>
              </a:solidFill>
              <a:effectLst/>
              <a:latin typeface="Franklin Gothic Book" panose="020B0503020102020204" pitchFamily="34" charset="0"/>
              <a:ea typeface="Times New Roman" charset="0"/>
            </a:endParaRPr>
          </a:p>
        </p:txBody>
      </p:sp>
    </p:spTree>
    <p:extLst>
      <p:ext uri="{BB962C8B-B14F-4D97-AF65-F5344CB8AC3E}">
        <p14:creationId xmlns:p14="http://schemas.microsoft.com/office/powerpoint/2010/main" val="3442499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6DE4E-42C3-DF4D-9F02-CE905D94B2B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10</a:t>
            </a:fld>
            <a:endParaRPr lang="en-US"/>
          </a:p>
        </p:txBody>
      </p:sp>
      <p:sp>
        <p:nvSpPr>
          <p:cNvPr id="49" name="Title 1">
            <a:extLst>
              <a:ext uri="{FF2B5EF4-FFF2-40B4-BE49-F238E27FC236}">
                <a16:creationId xmlns:a16="http://schemas.microsoft.com/office/drawing/2014/main" id="{964B8D4E-4A83-4930-B75A-00B3FC229355}"/>
              </a:ext>
            </a:extLst>
          </p:cNvPr>
          <p:cNvSpPr txBox="1">
            <a:spLocks/>
          </p:cNvSpPr>
          <p:nvPr/>
        </p:nvSpPr>
        <p:spPr bwMode="auto">
          <a:xfrm>
            <a:off x="247646" y="401691"/>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Time-irreversibility functions show change in bubble passage profiles</a:t>
            </a:r>
          </a:p>
        </p:txBody>
      </p:sp>
      <p:sp>
        <p:nvSpPr>
          <p:cNvPr id="50" name="Title 1">
            <a:extLst>
              <a:ext uri="{FF2B5EF4-FFF2-40B4-BE49-F238E27FC236}">
                <a16:creationId xmlns:a16="http://schemas.microsoft.com/office/drawing/2014/main" id="{C3CF1440-C5AC-40B4-8938-23231695CEFB}"/>
              </a:ext>
            </a:extLst>
          </p:cNvPr>
          <p:cNvSpPr txBox="1">
            <a:spLocks/>
          </p:cNvSpPr>
          <p:nvPr/>
        </p:nvSpPr>
        <p:spPr bwMode="auto">
          <a:xfrm>
            <a:off x="258284" y="7465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Approach (5)</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54BAFEA6-8972-4EF1-A62E-B9762C05B4ED}"/>
                  </a:ext>
                </a:extLst>
              </p:cNvPr>
              <p:cNvSpPr txBox="1"/>
              <p:nvPr/>
            </p:nvSpPr>
            <p:spPr>
              <a:xfrm>
                <a:off x="4642146" y="3833187"/>
                <a:ext cx="3959161" cy="657809"/>
              </a:xfrm>
              <a:prstGeom prst="rect">
                <a:avLst/>
              </a:prstGeom>
              <a:noFill/>
            </p:spPr>
            <p:txBody>
              <a:bodyPr wrap="none" lIns="0" tIns="0" rIns="0" bIns="0" rtlCol="0">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3</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 </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𝑘</m:t>
                          </m:r>
                        </m:e>
                      </m:rad>
                      <m:f>
                        <m:fPr>
                          <m:ctrlPr>
                            <a:rPr lang="en-US" b="0" i="1" smtClean="0">
                              <a:latin typeface="Cambria Math" panose="02040503050406030204" pitchFamily="18" charset="0"/>
                            </a:rPr>
                          </m:ctrlPr>
                        </m:fPr>
                        <m:num>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sub>
                            <m:sup>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𝑘</m:t>
                              </m:r>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sup>
                                  <m:r>
                                    <a:rPr lang="en-US" b="0" i="1" smtClean="0">
                                      <a:latin typeface="Cambria Math" panose="02040503050406030204" pitchFamily="18" charset="0"/>
                                    </a:rPr>
                                    <m:t>3</m:t>
                                  </m:r>
                                </m:sup>
                              </m:sSup>
                            </m:e>
                          </m:nary>
                        </m:num>
                        <m:den>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nary>
                                    <m:naryPr>
                                      <m:chr m:val="∑"/>
                                      <m:limLoc m:val="subSup"/>
                                      <m:ctrlPr>
                                        <a:rPr lang="en-US" i="1">
                                          <a:latin typeface="Cambria Math" panose="02040503050406030204" pitchFamily="18" charset="0"/>
                                        </a:rPr>
                                      </m:ctrlPr>
                                    </m:naryPr>
                                    <m:sub>
                                      <m:r>
                                        <m:rPr>
                                          <m:brk m:alnAt="25"/>
                                        </m:rPr>
                                        <a:rPr lang="en-US" i="1">
                                          <a:latin typeface="Cambria Math" panose="02040503050406030204" pitchFamily="18" charset="0"/>
                                        </a:rPr>
                                        <m:t>𝑖</m:t>
                                      </m:r>
                                    </m:sub>
                                    <m:sup>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𝑘</m:t>
                                      </m:r>
                                    </m:sup>
                                    <m:e>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𝑘</m:t>
                                              </m:r>
                                            </m:sub>
                                          </m:sSub>
                                          <m:r>
                                            <a:rPr lang="en-US" i="1">
                                              <a:latin typeface="Cambria Math" panose="02040503050406030204" pitchFamily="18" charset="0"/>
                                            </a:rPr>
                                            <m:t>−</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i="1">
                                              <a:latin typeface="Cambria Math" panose="02040503050406030204" pitchFamily="18" charset="0"/>
                                            </a:rPr>
                                            <m:t>)</m:t>
                                          </m:r>
                                        </m:e>
                                        <m:sup>
                                          <m:r>
                                            <a:rPr lang="en-US" b="0" i="1" smtClean="0">
                                              <a:latin typeface="Cambria Math" panose="02040503050406030204" pitchFamily="18" charset="0"/>
                                            </a:rPr>
                                            <m:t>2</m:t>
                                          </m:r>
                                        </m:sup>
                                      </m:sSup>
                                    </m:e>
                                  </m:nary>
                                </m:e>
                              </m:d>
                            </m:e>
                            <m:sup>
                              <m:r>
                                <a:rPr lang="en-US" b="0" i="1" smtClean="0">
                                  <a:latin typeface="Cambria Math" panose="02040503050406030204" pitchFamily="18" charset="0"/>
                                </a:rPr>
                                <m:t>3/2</m:t>
                              </m:r>
                            </m:sup>
                          </m:sSup>
                        </m:den>
                      </m:f>
                    </m:oMath>
                  </m:oMathPara>
                </a14:m>
                <a:endParaRPr lang="en-US" dirty="0"/>
              </a:p>
            </p:txBody>
          </p:sp>
        </mc:Choice>
        <mc:Fallback>
          <p:sp>
            <p:nvSpPr>
              <p:cNvPr id="2" name="TextBox 1">
                <a:extLst>
                  <a:ext uri="{FF2B5EF4-FFF2-40B4-BE49-F238E27FC236}">
                    <a16:creationId xmlns:a16="http://schemas.microsoft.com/office/drawing/2014/main" id="{54BAFEA6-8972-4EF1-A62E-B9762C05B4ED}"/>
                  </a:ext>
                </a:extLst>
              </p:cNvPr>
              <p:cNvSpPr txBox="1">
                <a:spLocks noRot="1" noChangeAspect="1" noMove="1" noResize="1" noEditPoints="1" noAdjustHandles="1" noChangeArrowheads="1" noChangeShapeType="1" noTextEdit="1"/>
              </p:cNvSpPr>
              <p:nvPr/>
            </p:nvSpPr>
            <p:spPr>
              <a:xfrm>
                <a:off x="4642146" y="3833187"/>
                <a:ext cx="3959161" cy="657809"/>
              </a:xfrm>
              <a:prstGeom prst="rect">
                <a:avLst/>
              </a:prstGeom>
              <a:blipFill>
                <a:blip r:embed="rId3"/>
                <a:stretch>
                  <a:fillRect t="-3704" b="-1852"/>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F902B965-416A-4B29-AB53-CBCF6FBB92E5}"/>
              </a:ext>
            </a:extLst>
          </p:cNvPr>
          <p:cNvGrpSpPr/>
          <p:nvPr/>
        </p:nvGrpSpPr>
        <p:grpSpPr>
          <a:xfrm>
            <a:off x="1661375" y="1114522"/>
            <a:ext cx="5762744" cy="1974403"/>
            <a:chOff x="84748" y="1114522"/>
            <a:chExt cx="5762744" cy="1974403"/>
          </a:xfrm>
        </p:grpSpPr>
        <p:sp>
          <p:nvSpPr>
            <p:cNvPr id="26" name="TextBox 25">
              <a:extLst>
                <a:ext uri="{FF2B5EF4-FFF2-40B4-BE49-F238E27FC236}">
                  <a16:creationId xmlns:a16="http://schemas.microsoft.com/office/drawing/2014/main" id="{A6EFABF1-EA0B-1E45-8522-1476F4EA2A0A}"/>
                </a:ext>
              </a:extLst>
            </p:cNvPr>
            <p:cNvSpPr txBox="1"/>
            <p:nvPr/>
          </p:nvSpPr>
          <p:spPr>
            <a:xfrm>
              <a:off x="1598806" y="1114522"/>
              <a:ext cx="1764860" cy="646331"/>
            </a:xfrm>
            <a:prstGeom prst="rect">
              <a:avLst/>
            </a:prstGeom>
            <a:noFill/>
          </p:spPr>
          <p:txBody>
            <a:bodyPr wrap="square" rtlCol="0">
              <a:spAutoFit/>
            </a:bodyPr>
            <a:lstStyle/>
            <a:p>
              <a:pPr algn="ctr"/>
              <a:r>
                <a:rPr lang="en-US" dirty="0"/>
                <a:t>Sine wave (reversible)</a:t>
              </a:r>
            </a:p>
          </p:txBody>
        </p:sp>
        <p:sp>
          <p:nvSpPr>
            <p:cNvPr id="45" name="TextBox 44">
              <a:extLst>
                <a:ext uri="{FF2B5EF4-FFF2-40B4-BE49-F238E27FC236}">
                  <a16:creationId xmlns:a16="http://schemas.microsoft.com/office/drawing/2014/main" id="{95FCA024-B016-0A42-AC37-DF2342FD1891}"/>
                </a:ext>
              </a:extLst>
            </p:cNvPr>
            <p:cNvSpPr txBox="1"/>
            <p:nvPr/>
          </p:nvSpPr>
          <p:spPr>
            <a:xfrm>
              <a:off x="3777913" y="1114522"/>
              <a:ext cx="2069579" cy="646331"/>
            </a:xfrm>
            <a:prstGeom prst="rect">
              <a:avLst/>
            </a:prstGeom>
            <a:noFill/>
          </p:spPr>
          <p:txBody>
            <a:bodyPr wrap="square" rtlCol="0">
              <a:spAutoFit/>
            </a:bodyPr>
            <a:lstStyle/>
            <a:p>
              <a:pPr algn="ctr"/>
              <a:r>
                <a:rPr lang="en-US" dirty="0"/>
                <a:t>Sawtooth wave (irreversible)</a:t>
              </a:r>
            </a:p>
          </p:txBody>
        </p:sp>
        <p:grpSp>
          <p:nvGrpSpPr>
            <p:cNvPr id="27" name="Group 26">
              <a:extLst>
                <a:ext uri="{FF2B5EF4-FFF2-40B4-BE49-F238E27FC236}">
                  <a16:creationId xmlns:a16="http://schemas.microsoft.com/office/drawing/2014/main" id="{802AD488-DE3D-4B43-8589-BDE27AA56147}"/>
                </a:ext>
              </a:extLst>
            </p:cNvPr>
            <p:cNvGrpSpPr/>
            <p:nvPr/>
          </p:nvGrpSpPr>
          <p:grpSpPr>
            <a:xfrm>
              <a:off x="3649236" y="1877977"/>
              <a:ext cx="2198256" cy="434109"/>
              <a:chOff x="2313709" y="2299855"/>
              <a:chExt cx="2198256" cy="434109"/>
            </a:xfrm>
          </p:grpSpPr>
          <p:cxnSp>
            <p:nvCxnSpPr>
              <p:cNvPr id="19" name="Straight Connector 18">
                <a:extLst>
                  <a:ext uri="{FF2B5EF4-FFF2-40B4-BE49-F238E27FC236}">
                    <a16:creationId xmlns:a16="http://schemas.microsoft.com/office/drawing/2014/main" id="{147E3079-FF1A-471B-B9B2-2AB97722FE46}"/>
                  </a:ext>
                </a:extLst>
              </p:cNvPr>
              <p:cNvCxnSpPr/>
              <p:nvPr/>
            </p:nvCxnSpPr>
            <p:spPr>
              <a:xfrm flipV="1">
                <a:off x="2313709" y="2299855"/>
                <a:ext cx="443346"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2AF4A99-2AE4-4591-A170-DF872FCCAE5B}"/>
                  </a:ext>
                </a:extLst>
              </p:cNvPr>
              <p:cNvCxnSpPr>
                <a:cxnSpLocks/>
              </p:cNvCxnSpPr>
              <p:nvPr/>
            </p:nvCxnSpPr>
            <p:spPr>
              <a:xfrm flipH="1" flipV="1">
                <a:off x="2757055" y="2299855"/>
                <a:ext cx="106218"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48F636C-2EF4-4701-B317-5F8B808A8BB7}"/>
                  </a:ext>
                </a:extLst>
              </p:cNvPr>
              <p:cNvCxnSpPr/>
              <p:nvPr/>
            </p:nvCxnSpPr>
            <p:spPr>
              <a:xfrm flipV="1">
                <a:off x="2863273" y="2299855"/>
                <a:ext cx="443346"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8D78305-BE3D-4A69-AAFC-BBEB214A0B6A}"/>
                  </a:ext>
                </a:extLst>
              </p:cNvPr>
              <p:cNvCxnSpPr>
                <a:cxnSpLocks/>
              </p:cNvCxnSpPr>
              <p:nvPr/>
            </p:nvCxnSpPr>
            <p:spPr>
              <a:xfrm flipH="1" flipV="1">
                <a:off x="3315855" y="2318328"/>
                <a:ext cx="106218"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8C8CE3E-FD4E-4840-AFE9-27C3929B5991}"/>
                  </a:ext>
                </a:extLst>
              </p:cNvPr>
              <p:cNvCxnSpPr>
                <a:cxnSpLocks/>
              </p:cNvCxnSpPr>
              <p:nvPr/>
            </p:nvCxnSpPr>
            <p:spPr>
              <a:xfrm flipH="1" flipV="1">
                <a:off x="3856183" y="2317818"/>
                <a:ext cx="106218"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3BD8282-1677-473E-8B0E-684F7A2B481B}"/>
                  </a:ext>
                </a:extLst>
              </p:cNvPr>
              <p:cNvCxnSpPr/>
              <p:nvPr/>
            </p:nvCxnSpPr>
            <p:spPr>
              <a:xfrm flipV="1">
                <a:off x="3412837" y="2317818"/>
                <a:ext cx="443346"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E7AC8D2-BAC2-4BE8-8B37-8B35CEBA9FA6}"/>
                  </a:ext>
                </a:extLst>
              </p:cNvPr>
              <p:cNvCxnSpPr>
                <a:cxnSpLocks/>
              </p:cNvCxnSpPr>
              <p:nvPr/>
            </p:nvCxnSpPr>
            <p:spPr>
              <a:xfrm flipH="1" flipV="1">
                <a:off x="4405747" y="2317818"/>
                <a:ext cx="106218"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5BE187-250B-48D2-8D26-40D2D5550B7F}"/>
                  </a:ext>
                </a:extLst>
              </p:cNvPr>
              <p:cNvCxnSpPr/>
              <p:nvPr/>
            </p:nvCxnSpPr>
            <p:spPr>
              <a:xfrm flipV="1">
                <a:off x="3962401" y="2317818"/>
                <a:ext cx="443346" cy="415636"/>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B519AD8-1B83-41F9-B55B-CEEFE2BF324D}"/>
                </a:ext>
              </a:extLst>
            </p:cNvPr>
            <p:cNvGrpSpPr/>
            <p:nvPr/>
          </p:nvGrpSpPr>
          <p:grpSpPr>
            <a:xfrm>
              <a:off x="3649236" y="2609178"/>
              <a:ext cx="2198256" cy="434109"/>
              <a:chOff x="2313709" y="2994110"/>
              <a:chExt cx="2198256" cy="434109"/>
            </a:xfrm>
          </p:grpSpPr>
          <p:cxnSp>
            <p:nvCxnSpPr>
              <p:cNvPr id="58" name="Straight Connector 57">
                <a:extLst>
                  <a:ext uri="{FF2B5EF4-FFF2-40B4-BE49-F238E27FC236}">
                    <a16:creationId xmlns:a16="http://schemas.microsoft.com/office/drawing/2014/main" id="{D38AB6A0-D66A-45DA-BAAD-76CBFC6A6A85}"/>
                  </a:ext>
                </a:extLst>
              </p:cNvPr>
              <p:cNvCxnSpPr>
                <a:cxnSpLocks/>
              </p:cNvCxnSpPr>
              <p:nvPr/>
            </p:nvCxnSpPr>
            <p:spPr>
              <a:xfrm flipH="1" flipV="1">
                <a:off x="2313709" y="2994110"/>
                <a:ext cx="443346"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D91E04C-01FC-4936-B6A5-F0313E4007E9}"/>
                  </a:ext>
                </a:extLst>
              </p:cNvPr>
              <p:cNvCxnSpPr>
                <a:cxnSpLocks/>
              </p:cNvCxnSpPr>
              <p:nvPr/>
            </p:nvCxnSpPr>
            <p:spPr>
              <a:xfrm flipV="1">
                <a:off x="2757055" y="2994110"/>
                <a:ext cx="106218"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54D798-2D19-49BD-A4E3-10CB7013F145}"/>
                  </a:ext>
                </a:extLst>
              </p:cNvPr>
              <p:cNvCxnSpPr>
                <a:cxnSpLocks/>
              </p:cNvCxnSpPr>
              <p:nvPr/>
            </p:nvCxnSpPr>
            <p:spPr>
              <a:xfrm flipH="1" flipV="1">
                <a:off x="2863273" y="2994110"/>
                <a:ext cx="443346"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0FE6A61-2D13-49E7-BD62-35B01C8D59E4}"/>
                  </a:ext>
                </a:extLst>
              </p:cNvPr>
              <p:cNvCxnSpPr>
                <a:cxnSpLocks/>
              </p:cNvCxnSpPr>
              <p:nvPr/>
            </p:nvCxnSpPr>
            <p:spPr>
              <a:xfrm flipV="1">
                <a:off x="3315855" y="3012583"/>
                <a:ext cx="106218"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4AAFB19-CF13-40D1-A683-4A7E8516454E}"/>
                  </a:ext>
                </a:extLst>
              </p:cNvPr>
              <p:cNvCxnSpPr>
                <a:cxnSpLocks/>
              </p:cNvCxnSpPr>
              <p:nvPr/>
            </p:nvCxnSpPr>
            <p:spPr>
              <a:xfrm flipV="1">
                <a:off x="3856183" y="3012073"/>
                <a:ext cx="106218"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271223B-84ED-4F92-8472-6C3876B4E295}"/>
                  </a:ext>
                </a:extLst>
              </p:cNvPr>
              <p:cNvCxnSpPr>
                <a:cxnSpLocks/>
              </p:cNvCxnSpPr>
              <p:nvPr/>
            </p:nvCxnSpPr>
            <p:spPr>
              <a:xfrm flipH="1" flipV="1">
                <a:off x="3412837" y="3012073"/>
                <a:ext cx="443346"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87490F2-A38F-4333-9B21-1C2B5E884CD3}"/>
                  </a:ext>
                </a:extLst>
              </p:cNvPr>
              <p:cNvCxnSpPr>
                <a:cxnSpLocks/>
              </p:cNvCxnSpPr>
              <p:nvPr/>
            </p:nvCxnSpPr>
            <p:spPr>
              <a:xfrm flipV="1">
                <a:off x="4405747" y="3012073"/>
                <a:ext cx="106218" cy="4156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93625CA-A34B-4EDE-A290-CF77D1C2A182}"/>
                  </a:ext>
                </a:extLst>
              </p:cNvPr>
              <p:cNvCxnSpPr>
                <a:cxnSpLocks/>
              </p:cNvCxnSpPr>
              <p:nvPr/>
            </p:nvCxnSpPr>
            <p:spPr>
              <a:xfrm flipH="1" flipV="1">
                <a:off x="3962401" y="3012073"/>
                <a:ext cx="443346" cy="415636"/>
              </a:xfrm>
              <a:prstGeom prst="line">
                <a:avLst/>
              </a:prstGeom>
              <a:ln w="25400"/>
            </p:spPr>
            <p:style>
              <a:lnRef idx="1">
                <a:schemeClr val="accent1"/>
              </a:lnRef>
              <a:fillRef idx="0">
                <a:schemeClr val="accent1"/>
              </a:fillRef>
              <a:effectRef idx="0">
                <a:schemeClr val="accent1"/>
              </a:effectRef>
              <a:fontRef idx="minor">
                <a:schemeClr val="tx1"/>
              </a:fontRef>
            </p:style>
          </p:cxnSp>
        </p:grpSp>
        <p:pic>
          <p:nvPicPr>
            <p:cNvPr id="66" name="Picture 65">
              <a:extLst>
                <a:ext uri="{FF2B5EF4-FFF2-40B4-BE49-F238E27FC236}">
                  <a16:creationId xmlns:a16="http://schemas.microsoft.com/office/drawing/2014/main" id="{DFFB9FE2-D6E2-41E5-8783-4AA0B9CF7878}"/>
                </a:ext>
              </a:extLst>
            </p:cNvPr>
            <p:cNvPicPr>
              <a:picLocks noChangeAspect="1"/>
            </p:cNvPicPr>
            <p:nvPr/>
          </p:nvPicPr>
          <p:blipFill>
            <a:blip r:embed="rId4"/>
            <a:stretch>
              <a:fillRect/>
            </a:stretch>
          </p:blipFill>
          <p:spPr>
            <a:xfrm>
              <a:off x="1496464" y="1776920"/>
              <a:ext cx="1969544" cy="617750"/>
            </a:xfrm>
            <a:prstGeom prst="rect">
              <a:avLst/>
            </a:prstGeom>
          </p:spPr>
        </p:pic>
        <p:pic>
          <p:nvPicPr>
            <p:cNvPr id="67" name="Picture 66">
              <a:extLst>
                <a:ext uri="{FF2B5EF4-FFF2-40B4-BE49-F238E27FC236}">
                  <a16:creationId xmlns:a16="http://schemas.microsoft.com/office/drawing/2014/main" id="{8FB871A8-4B9E-4D58-AE3A-0BEBDF23C674}"/>
                </a:ext>
              </a:extLst>
            </p:cNvPr>
            <p:cNvPicPr>
              <a:picLocks noChangeAspect="1"/>
            </p:cNvPicPr>
            <p:nvPr/>
          </p:nvPicPr>
          <p:blipFill>
            <a:blip r:embed="rId4"/>
            <a:stretch>
              <a:fillRect/>
            </a:stretch>
          </p:blipFill>
          <p:spPr>
            <a:xfrm flipH="1">
              <a:off x="1496464" y="2471175"/>
              <a:ext cx="1969544" cy="617750"/>
            </a:xfrm>
            <a:prstGeom prst="rect">
              <a:avLst/>
            </a:prstGeom>
          </p:spPr>
        </p:pic>
        <p:sp>
          <p:nvSpPr>
            <p:cNvPr id="68" name="TextBox 67">
              <a:extLst>
                <a:ext uri="{FF2B5EF4-FFF2-40B4-BE49-F238E27FC236}">
                  <a16:creationId xmlns:a16="http://schemas.microsoft.com/office/drawing/2014/main" id="{478B8387-B0E4-4190-850C-5174955464F0}"/>
                </a:ext>
              </a:extLst>
            </p:cNvPr>
            <p:cNvSpPr txBox="1"/>
            <p:nvPr/>
          </p:nvSpPr>
          <p:spPr>
            <a:xfrm>
              <a:off x="84748" y="1931906"/>
              <a:ext cx="1271113" cy="307777"/>
            </a:xfrm>
            <a:prstGeom prst="rect">
              <a:avLst/>
            </a:prstGeom>
            <a:noFill/>
          </p:spPr>
          <p:txBody>
            <a:bodyPr wrap="square" rtlCol="0">
              <a:spAutoFit/>
            </a:bodyPr>
            <a:lstStyle/>
            <a:p>
              <a:pPr algn="r"/>
              <a:r>
                <a:rPr lang="en-US" sz="1400" dirty="0"/>
                <a:t>Forward time</a:t>
              </a:r>
            </a:p>
          </p:txBody>
        </p:sp>
        <p:sp>
          <p:nvSpPr>
            <p:cNvPr id="69" name="TextBox 68">
              <a:extLst>
                <a:ext uri="{FF2B5EF4-FFF2-40B4-BE49-F238E27FC236}">
                  <a16:creationId xmlns:a16="http://schemas.microsoft.com/office/drawing/2014/main" id="{739CB030-8627-4BC3-99FF-B3F415ABB33F}"/>
                </a:ext>
              </a:extLst>
            </p:cNvPr>
            <p:cNvSpPr txBox="1"/>
            <p:nvPr/>
          </p:nvSpPr>
          <p:spPr>
            <a:xfrm>
              <a:off x="84748" y="2609178"/>
              <a:ext cx="1271113" cy="307777"/>
            </a:xfrm>
            <a:prstGeom prst="rect">
              <a:avLst/>
            </a:prstGeom>
            <a:noFill/>
          </p:spPr>
          <p:txBody>
            <a:bodyPr wrap="square" rtlCol="0">
              <a:spAutoFit/>
            </a:bodyPr>
            <a:lstStyle/>
            <a:p>
              <a:pPr algn="r"/>
              <a:r>
                <a:rPr lang="en-US" sz="1400" dirty="0"/>
                <a:t>Reverse time</a:t>
              </a:r>
            </a:p>
          </p:txBody>
        </p:sp>
      </p:grpSp>
      <p:sp>
        <p:nvSpPr>
          <p:cNvPr id="70" name="TextBox 69">
            <a:extLst>
              <a:ext uri="{FF2B5EF4-FFF2-40B4-BE49-F238E27FC236}">
                <a16:creationId xmlns:a16="http://schemas.microsoft.com/office/drawing/2014/main" id="{F127828B-5174-4606-9EBB-8E506E556458}"/>
              </a:ext>
            </a:extLst>
          </p:cNvPr>
          <p:cNvSpPr txBox="1"/>
          <p:nvPr/>
        </p:nvSpPr>
        <p:spPr>
          <a:xfrm>
            <a:off x="4290825" y="5658179"/>
            <a:ext cx="2808390" cy="535531"/>
          </a:xfrm>
          <a:prstGeom prst="rect">
            <a:avLst/>
          </a:prstGeom>
          <a:noFill/>
        </p:spPr>
        <p:txBody>
          <a:bodyPr wrap="square" rtlCol="0">
            <a:spAutoFit/>
          </a:bodyPr>
          <a:lstStyle/>
          <a:p>
            <a:pPr>
              <a:lnSpc>
                <a:spcPct val="90000"/>
              </a:lnSpc>
            </a:pPr>
            <a:r>
              <a:rPr lang="en-US" sz="1600" dirty="0">
                <a:solidFill>
                  <a:schemeClr val="bg1">
                    <a:lumMod val="50000"/>
                  </a:schemeClr>
                </a:solidFill>
              </a:rPr>
              <a:t>Observable: time series of a variable at a chosen location</a:t>
            </a:r>
            <a:endParaRPr lang="en-US" sz="1600" baseline="-25000" dirty="0">
              <a:solidFill>
                <a:schemeClr val="bg1">
                  <a:lumMod val="50000"/>
                </a:schemeClr>
              </a:solidFill>
            </a:endParaRPr>
          </a:p>
        </p:txBody>
      </p:sp>
      <p:grpSp>
        <p:nvGrpSpPr>
          <p:cNvPr id="80" name="Group 79">
            <a:extLst>
              <a:ext uri="{FF2B5EF4-FFF2-40B4-BE49-F238E27FC236}">
                <a16:creationId xmlns:a16="http://schemas.microsoft.com/office/drawing/2014/main" id="{B538728C-15EF-467F-9E00-97D6463D6889}"/>
              </a:ext>
            </a:extLst>
          </p:cNvPr>
          <p:cNvGrpSpPr/>
          <p:nvPr/>
        </p:nvGrpSpPr>
        <p:grpSpPr>
          <a:xfrm>
            <a:off x="156483" y="3321119"/>
            <a:ext cx="4165730" cy="3169085"/>
            <a:chOff x="156483" y="3321119"/>
            <a:chExt cx="4165730" cy="3169085"/>
          </a:xfrm>
        </p:grpSpPr>
        <p:pic>
          <p:nvPicPr>
            <p:cNvPr id="34" name="Picture 33" descr="A close up of a map&#10;&#10;Description automatically generated">
              <a:extLst>
                <a:ext uri="{FF2B5EF4-FFF2-40B4-BE49-F238E27FC236}">
                  <a16:creationId xmlns:a16="http://schemas.microsoft.com/office/drawing/2014/main" id="{C1AE9CE2-DEB5-4422-89C4-ACF6854317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00" r="6011"/>
            <a:stretch/>
          </p:blipFill>
          <p:spPr>
            <a:xfrm>
              <a:off x="156483" y="3321119"/>
              <a:ext cx="4165730" cy="3169085"/>
            </a:xfrm>
            <a:prstGeom prst="rect">
              <a:avLst/>
            </a:prstGeom>
          </p:spPr>
        </p:pic>
        <p:cxnSp>
          <p:nvCxnSpPr>
            <p:cNvPr id="71" name="Straight Connector 70">
              <a:extLst>
                <a:ext uri="{FF2B5EF4-FFF2-40B4-BE49-F238E27FC236}">
                  <a16:creationId xmlns:a16="http://schemas.microsoft.com/office/drawing/2014/main" id="{4B89C49C-9A46-4940-835C-D0E65ACA321B}"/>
                </a:ext>
              </a:extLst>
            </p:cNvPr>
            <p:cNvCxnSpPr>
              <a:cxnSpLocks/>
            </p:cNvCxnSpPr>
            <p:nvPr/>
          </p:nvCxnSpPr>
          <p:spPr>
            <a:xfrm>
              <a:off x="967926" y="3429000"/>
              <a:ext cx="0" cy="2574817"/>
            </a:xfrm>
            <a:prstGeom prst="line">
              <a:avLst/>
            </a:prstGeom>
            <a:ln w="2540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8108CC5-57F4-44EB-9899-E8CDFBD5C50C}"/>
                </a:ext>
              </a:extLst>
            </p:cNvPr>
            <p:cNvCxnSpPr>
              <a:cxnSpLocks/>
            </p:cNvCxnSpPr>
            <p:nvPr/>
          </p:nvCxnSpPr>
          <p:spPr>
            <a:xfrm>
              <a:off x="789709" y="3565236"/>
              <a:ext cx="632691" cy="0"/>
            </a:xfrm>
            <a:prstGeom prst="line">
              <a:avLst/>
            </a:prstGeom>
            <a:ln w="2540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9A41182-089A-43D0-9C63-96D857B98783}"/>
                </a:ext>
              </a:extLst>
            </p:cNvPr>
            <p:cNvCxnSpPr>
              <a:cxnSpLocks/>
            </p:cNvCxnSpPr>
            <p:nvPr/>
          </p:nvCxnSpPr>
          <p:spPr>
            <a:xfrm>
              <a:off x="1171126" y="5361709"/>
              <a:ext cx="0" cy="642108"/>
            </a:xfrm>
            <a:prstGeom prst="line">
              <a:avLst/>
            </a:prstGeom>
            <a:ln w="25400">
              <a:solidFill>
                <a:srgbClr val="0000FF">
                  <a:alpha val="40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9DD20B-5758-4839-A86F-77A5B09636C6}"/>
                </a:ext>
              </a:extLst>
            </p:cNvPr>
            <p:cNvCxnSpPr>
              <a:cxnSpLocks/>
            </p:cNvCxnSpPr>
            <p:nvPr/>
          </p:nvCxnSpPr>
          <p:spPr>
            <a:xfrm>
              <a:off x="803563" y="5925127"/>
              <a:ext cx="632691" cy="0"/>
            </a:xfrm>
            <a:prstGeom prst="line">
              <a:avLst/>
            </a:prstGeom>
            <a:ln w="25400">
              <a:solidFill>
                <a:srgbClr val="0000FF">
                  <a:alpha val="40000"/>
                </a:srgbClr>
              </a:solidFill>
            </a:ln>
          </p:spPr>
          <p:style>
            <a:lnRef idx="1">
              <a:schemeClr val="accent1"/>
            </a:lnRef>
            <a:fillRef idx="0">
              <a:schemeClr val="accent1"/>
            </a:fillRef>
            <a:effectRef idx="0">
              <a:schemeClr val="accent1"/>
            </a:effectRef>
            <a:fontRef idx="minor">
              <a:schemeClr val="tx1"/>
            </a:fontRef>
          </p:style>
        </p:cxnSp>
      </p:grpSp>
      <p:sp>
        <p:nvSpPr>
          <p:cNvPr id="81" name="TextBox 80">
            <a:extLst>
              <a:ext uri="{FF2B5EF4-FFF2-40B4-BE49-F238E27FC236}">
                <a16:creationId xmlns:a16="http://schemas.microsoft.com/office/drawing/2014/main" id="{1F19C8AD-B371-4699-9321-0A721DCBC66B}"/>
              </a:ext>
            </a:extLst>
          </p:cNvPr>
          <p:cNvSpPr txBox="1"/>
          <p:nvPr/>
        </p:nvSpPr>
        <p:spPr>
          <a:xfrm>
            <a:off x="4322213" y="4904609"/>
            <a:ext cx="4675353" cy="590931"/>
          </a:xfrm>
          <a:prstGeom prst="rect">
            <a:avLst/>
          </a:prstGeom>
          <a:noFill/>
        </p:spPr>
        <p:txBody>
          <a:bodyPr wrap="square" rtlCol="0">
            <a:spAutoFit/>
          </a:bodyPr>
          <a:lstStyle/>
          <a:p>
            <a:pPr>
              <a:lnSpc>
                <a:spcPct val="90000"/>
              </a:lnSpc>
            </a:pPr>
            <a:r>
              <a:rPr lang="en-US" dirty="0"/>
              <a:t>Summary metrics: magnitude and location (lag) of maximum T</a:t>
            </a:r>
            <a:r>
              <a:rPr lang="en-US" baseline="-25000" dirty="0"/>
              <a:t>3</a:t>
            </a:r>
          </a:p>
        </p:txBody>
      </p:sp>
    </p:spTree>
    <p:extLst>
      <p:ext uri="{BB962C8B-B14F-4D97-AF65-F5344CB8AC3E}">
        <p14:creationId xmlns:p14="http://schemas.microsoft.com/office/powerpoint/2010/main" val="42885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6DE4E-42C3-DF4D-9F02-CE905D94B2B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11</a:t>
            </a:fld>
            <a:endParaRPr lang="en-US"/>
          </a:p>
        </p:txBody>
      </p:sp>
      <p:grpSp>
        <p:nvGrpSpPr>
          <p:cNvPr id="19" name="Group 18">
            <a:extLst>
              <a:ext uri="{FF2B5EF4-FFF2-40B4-BE49-F238E27FC236}">
                <a16:creationId xmlns:a16="http://schemas.microsoft.com/office/drawing/2014/main" id="{29E1D5CC-AB3F-4DF6-B76F-BB66C0D49E6B}"/>
              </a:ext>
            </a:extLst>
          </p:cNvPr>
          <p:cNvGrpSpPr/>
          <p:nvPr/>
        </p:nvGrpSpPr>
        <p:grpSpPr>
          <a:xfrm>
            <a:off x="-97183" y="1269360"/>
            <a:ext cx="9338365" cy="4052849"/>
            <a:chOff x="8443" y="988750"/>
            <a:chExt cx="9338365" cy="4052849"/>
          </a:xfrm>
        </p:grpSpPr>
        <p:pic>
          <p:nvPicPr>
            <p:cNvPr id="5" name="Picture 4">
              <a:extLst>
                <a:ext uri="{FF2B5EF4-FFF2-40B4-BE49-F238E27FC236}">
                  <a16:creationId xmlns:a16="http://schemas.microsoft.com/office/drawing/2014/main" id="{C9E0B96B-16AD-814E-93F5-4B7DEFB506FF}"/>
                </a:ext>
              </a:extLst>
            </p:cNvPr>
            <p:cNvPicPr>
              <a:picLocks noChangeAspect="1"/>
            </p:cNvPicPr>
            <p:nvPr/>
          </p:nvPicPr>
          <p:blipFill rotWithShape="1">
            <a:blip r:embed="rId3"/>
            <a:srcRect t="27130" b="29095"/>
            <a:stretch/>
          </p:blipFill>
          <p:spPr>
            <a:xfrm>
              <a:off x="4600503" y="1443308"/>
              <a:ext cx="4746305" cy="2972792"/>
            </a:xfrm>
            <a:prstGeom prst="rect">
              <a:avLst/>
            </a:prstGeom>
          </p:spPr>
        </p:pic>
        <p:pic>
          <p:nvPicPr>
            <p:cNvPr id="6" name="Picture 5">
              <a:extLst>
                <a:ext uri="{FF2B5EF4-FFF2-40B4-BE49-F238E27FC236}">
                  <a16:creationId xmlns:a16="http://schemas.microsoft.com/office/drawing/2014/main" id="{F78051B6-D775-C441-924B-CCEAAC3AEA28}"/>
                </a:ext>
              </a:extLst>
            </p:cNvPr>
            <p:cNvPicPr>
              <a:picLocks noChangeAspect="1"/>
            </p:cNvPicPr>
            <p:nvPr/>
          </p:nvPicPr>
          <p:blipFill rotWithShape="1">
            <a:blip r:embed="rId4"/>
            <a:srcRect t="27360" b="28850"/>
            <a:stretch/>
          </p:blipFill>
          <p:spPr>
            <a:xfrm>
              <a:off x="8443" y="1454738"/>
              <a:ext cx="4746305" cy="2973800"/>
            </a:xfrm>
            <a:prstGeom prst="rect">
              <a:avLst/>
            </a:prstGeom>
          </p:spPr>
        </p:pic>
        <p:grpSp>
          <p:nvGrpSpPr>
            <p:cNvPr id="10" name="Group 9">
              <a:extLst>
                <a:ext uri="{FF2B5EF4-FFF2-40B4-BE49-F238E27FC236}">
                  <a16:creationId xmlns:a16="http://schemas.microsoft.com/office/drawing/2014/main" id="{7F6E396D-43EC-4287-9C96-C13B9BDECF67}"/>
                </a:ext>
              </a:extLst>
            </p:cNvPr>
            <p:cNvGrpSpPr/>
            <p:nvPr/>
          </p:nvGrpSpPr>
          <p:grpSpPr>
            <a:xfrm>
              <a:off x="159553" y="988750"/>
              <a:ext cx="8984447" cy="4052849"/>
              <a:chOff x="159553" y="997986"/>
              <a:chExt cx="8984447" cy="4052849"/>
            </a:xfrm>
          </p:grpSpPr>
          <p:sp>
            <p:nvSpPr>
              <p:cNvPr id="11" name="TextBox 10">
                <a:extLst>
                  <a:ext uri="{FF2B5EF4-FFF2-40B4-BE49-F238E27FC236}">
                    <a16:creationId xmlns:a16="http://schemas.microsoft.com/office/drawing/2014/main" id="{2BD220CA-623A-254F-9498-7D987905FAB0}"/>
                  </a:ext>
                </a:extLst>
              </p:cNvPr>
              <p:cNvSpPr txBox="1"/>
              <p:nvPr/>
            </p:nvSpPr>
            <p:spPr>
              <a:xfrm>
                <a:off x="2065869" y="4549471"/>
                <a:ext cx="900093" cy="487644"/>
              </a:xfrm>
              <a:prstGeom prst="rect">
                <a:avLst/>
              </a:prstGeom>
              <a:noFill/>
            </p:spPr>
            <p:txBody>
              <a:bodyPr wrap="none" rtlCol="0">
                <a:spAutoFit/>
              </a:bodyPr>
              <a:lstStyle/>
              <a:p>
                <a:r>
                  <a:rPr lang="en-US" dirty="0"/>
                  <a:t>U/U</a:t>
                </a:r>
                <a:r>
                  <a:rPr lang="en-US" baseline="-25000" dirty="0"/>
                  <a:t>mf</a:t>
                </a:r>
              </a:p>
            </p:txBody>
          </p:sp>
          <p:sp>
            <p:nvSpPr>
              <p:cNvPr id="16" name="TextBox 15">
                <a:extLst>
                  <a:ext uri="{FF2B5EF4-FFF2-40B4-BE49-F238E27FC236}">
                    <a16:creationId xmlns:a16="http://schemas.microsoft.com/office/drawing/2014/main" id="{484B2F68-C16D-1148-B9ED-9FA9F2A240A3}"/>
                  </a:ext>
                </a:extLst>
              </p:cNvPr>
              <p:cNvSpPr txBox="1"/>
              <p:nvPr/>
            </p:nvSpPr>
            <p:spPr>
              <a:xfrm>
                <a:off x="6708358" y="4563191"/>
                <a:ext cx="900093" cy="487644"/>
              </a:xfrm>
              <a:prstGeom prst="rect">
                <a:avLst/>
              </a:prstGeom>
              <a:noFill/>
            </p:spPr>
            <p:txBody>
              <a:bodyPr wrap="none" rtlCol="0">
                <a:spAutoFit/>
              </a:bodyPr>
              <a:lstStyle/>
              <a:p>
                <a:r>
                  <a:rPr lang="en-US" dirty="0"/>
                  <a:t>U/U</a:t>
                </a:r>
                <a:r>
                  <a:rPr lang="en-US" baseline="-25000" dirty="0"/>
                  <a:t>mf</a:t>
                </a:r>
              </a:p>
            </p:txBody>
          </p:sp>
          <p:sp>
            <p:nvSpPr>
              <p:cNvPr id="7" name="TextBox 6">
                <a:extLst>
                  <a:ext uri="{FF2B5EF4-FFF2-40B4-BE49-F238E27FC236}">
                    <a16:creationId xmlns:a16="http://schemas.microsoft.com/office/drawing/2014/main" id="{D1BDF0A9-0FF2-9D4C-AED7-E253724106C2}"/>
                  </a:ext>
                </a:extLst>
              </p:cNvPr>
              <p:cNvSpPr txBox="1"/>
              <p:nvPr/>
            </p:nvSpPr>
            <p:spPr>
              <a:xfrm>
                <a:off x="1559179" y="4373777"/>
                <a:ext cx="373667" cy="487644"/>
              </a:xfrm>
              <a:prstGeom prst="rect">
                <a:avLst/>
              </a:prstGeom>
              <a:noFill/>
            </p:spPr>
            <p:txBody>
              <a:bodyPr wrap="none" rtlCol="0">
                <a:spAutoFit/>
              </a:bodyPr>
              <a:lstStyle/>
              <a:p>
                <a:r>
                  <a:rPr lang="en-US" dirty="0"/>
                  <a:t>2</a:t>
                </a:r>
              </a:p>
            </p:txBody>
          </p:sp>
          <p:sp>
            <p:nvSpPr>
              <p:cNvPr id="8" name="TextBox 7">
                <a:extLst>
                  <a:ext uri="{FF2B5EF4-FFF2-40B4-BE49-F238E27FC236}">
                    <a16:creationId xmlns:a16="http://schemas.microsoft.com/office/drawing/2014/main" id="{38FA5D72-C423-AF4C-962E-735D75FC2008}"/>
                  </a:ext>
                </a:extLst>
              </p:cNvPr>
              <p:cNvSpPr txBox="1"/>
              <p:nvPr/>
            </p:nvSpPr>
            <p:spPr>
              <a:xfrm>
                <a:off x="2707473" y="4371804"/>
                <a:ext cx="373667" cy="487644"/>
              </a:xfrm>
              <a:prstGeom prst="rect">
                <a:avLst/>
              </a:prstGeom>
              <a:noFill/>
            </p:spPr>
            <p:txBody>
              <a:bodyPr wrap="none" rtlCol="0">
                <a:spAutoFit/>
              </a:bodyPr>
              <a:lstStyle/>
              <a:p>
                <a:r>
                  <a:rPr lang="en-US" dirty="0"/>
                  <a:t>3</a:t>
                </a:r>
              </a:p>
            </p:txBody>
          </p:sp>
          <p:sp>
            <p:nvSpPr>
              <p:cNvPr id="9" name="TextBox 8">
                <a:extLst>
                  <a:ext uri="{FF2B5EF4-FFF2-40B4-BE49-F238E27FC236}">
                    <a16:creationId xmlns:a16="http://schemas.microsoft.com/office/drawing/2014/main" id="{F1E98086-A9AA-8A43-A626-A868F32EEDF5}"/>
                  </a:ext>
                </a:extLst>
              </p:cNvPr>
              <p:cNvSpPr txBox="1"/>
              <p:nvPr/>
            </p:nvSpPr>
            <p:spPr>
              <a:xfrm>
                <a:off x="3877720" y="4368129"/>
                <a:ext cx="373667" cy="487644"/>
              </a:xfrm>
              <a:prstGeom prst="rect">
                <a:avLst/>
              </a:prstGeom>
              <a:noFill/>
            </p:spPr>
            <p:txBody>
              <a:bodyPr wrap="none" rtlCol="0">
                <a:spAutoFit/>
              </a:bodyPr>
              <a:lstStyle/>
              <a:p>
                <a:r>
                  <a:rPr lang="en-US" dirty="0"/>
                  <a:t>4</a:t>
                </a:r>
              </a:p>
            </p:txBody>
          </p:sp>
          <p:sp>
            <p:nvSpPr>
              <p:cNvPr id="17" name="TextBox 16">
                <a:extLst>
                  <a:ext uri="{FF2B5EF4-FFF2-40B4-BE49-F238E27FC236}">
                    <a16:creationId xmlns:a16="http://schemas.microsoft.com/office/drawing/2014/main" id="{842F3EBB-AE68-FA43-A676-6A919F9AE45A}"/>
                  </a:ext>
                </a:extLst>
              </p:cNvPr>
              <p:cNvSpPr txBox="1"/>
              <p:nvPr/>
            </p:nvSpPr>
            <p:spPr>
              <a:xfrm rot="16200000">
                <a:off x="-529173" y="2703779"/>
                <a:ext cx="1818502" cy="441050"/>
              </a:xfrm>
              <a:prstGeom prst="rect">
                <a:avLst/>
              </a:prstGeom>
              <a:solidFill>
                <a:schemeClr val="bg1"/>
              </a:solidFill>
            </p:spPr>
            <p:txBody>
              <a:bodyPr wrap="none" rtlCol="0">
                <a:spAutoFit/>
              </a:bodyPr>
              <a:lstStyle/>
              <a:p>
                <a:r>
                  <a:rPr lang="en-US" dirty="0"/>
                  <a:t>Max (T3) [-]</a:t>
                </a:r>
              </a:p>
            </p:txBody>
          </p:sp>
          <p:sp>
            <p:nvSpPr>
              <p:cNvPr id="18" name="TextBox 17">
                <a:extLst>
                  <a:ext uri="{FF2B5EF4-FFF2-40B4-BE49-F238E27FC236}">
                    <a16:creationId xmlns:a16="http://schemas.microsoft.com/office/drawing/2014/main" id="{5DB7A831-5561-FD45-AF30-64BFE706767E}"/>
                  </a:ext>
                </a:extLst>
              </p:cNvPr>
              <p:cNvSpPr txBox="1"/>
              <p:nvPr/>
            </p:nvSpPr>
            <p:spPr>
              <a:xfrm rot="16200000">
                <a:off x="4011490" y="2703779"/>
                <a:ext cx="1869299" cy="441050"/>
              </a:xfrm>
              <a:prstGeom prst="rect">
                <a:avLst/>
              </a:prstGeom>
              <a:solidFill>
                <a:schemeClr val="bg1"/>
              </a:solidFill>
            </p:spPr>
            <p:txBody>
              <a:bodyPr wrap="none" rtlCol="0">
                <a:spAutoFit/>
              </a:bodyPr>
              <a:lstStyle/>
              <a:p>
                <a:r>
                  <a:rPr lang="en-US" dirty="0"/>
                  <a:t>Max (T3) [s]</a:t>
                </a:r>
              </a:p>
            </p:txBody>
          </p:sp>
          <p:sp>
            <p:nvSpPr>
              <p:cNvPr id="21" name="TextBox 20">
                <a:extLst>
                  <a:ext uri="{FF2B5EF4-FFF2-40B4-BE49-F238E27FC236}">
                    <a16:creationId xmlns:a16="http://schemas.microsoft.com/office/drawing/2014/main" id="{67CFEC9B-D56D-CE4D-8F3A-BAA5875847EB}"/>
                  </a:ext>
                </a:extLst>
              </p:cNvPr>
              <p:cNvSpPr txBox="1"/>
              <p:nvPr/>
            </p:nvSpPr>
            <p:spPr>
              <a:xfrm>
                <a:off x="6179424" y="4373777"/>
                <a:ext cx="373667" cy="487644"/>
              </a:xfrm>
              <a:prstGeom prst="rect">
                <a:avLst/>
              </a:prstGeom>
              <a:noFill/>
            </p:spPr>
            <p:txBody>
              <a:bodyPr wrap="none" rtlCol="0">
                <a:spAutoFit/>
              </a:bodyPr>
              <a:lstStyle/>
              <a:p>
                <a:r>
                  <a:rPr lang="en-US" dirty="0"/>
                  <a:t>2</a:t>
                </a:r>
              </a:p>
            </p:txBody>
          </p:sp>
          <p:sp>
            <p:nvSpPr>
              <p:cNvPr id="22" name="TextBox 21">
                <a:extLst>
                  <a:ext uri="{FF2B5EF4-FFF2-40B4-BE49-F238E27FC236}">
                    <a16:creationId xmlns:a16="http://schemas.microsoft.com/office/drawing/2014/main" id="{A325D3EE-27C2-F540-9D3A-310E1C9992EF}"/>
                  </a:ext>
                </a:extLst>
              </p:cNvPr>
              <p:cNvSpPr txBox="1"/>
              <p:nvPr/>
            </p:nvSpPr>
            <p:spPr>
              <a:xfrm>
                <a:off x="7327716" y="4371804"/>
                <a:ext cx="373667" cy="487644"/>
              </a:xfrm>
              <a:prstGeom prst="rect">
                <a:avLst/>
              </a:prstGeom>
              <a:noFill/>
            </p:spPr>
            <p:txBody>
              <a:bodyPr wrap="none" rtlCol="0">
                <a:spAutoFit/>
              </a:bodyPr>
              <a:lstStyle/>
              <a:p>
                <a:r>
                  <a:rPr lang="en-US" dirty="0"/>
                  <a:t>3</a:t>
                </a:r>
              </a:p>
            </p:txBody>
          </p:sp>
          <p:sp>
            <p:nvSpPr>
              <p:cNvPr id="23" name="TextBox 22">
                <a:extLst>
                  <a:ext uri="{FF2B5EF4-FFF2-40B4-BE49-F238E27FC236}">
                    <a16:creationId xmlns:a16="http://schemas.microsoft.com/office/drawing/2014/main" id="{3A528A41-F9DF-2345-93D0-811626FE709D}"/>
                  </a:ext>
                </a:extLst>
              </p:cNvPr>
              <p:cNvSpPr txBox="1"/>
              <p:nvPr/>
            </p:nvSpPr>
            <p:spPr>
              <a:xfrm>
                <a:off x="8497964" y="4368129"/>
                <a:ext cx="373667" cy="487644"/>
              </a:xfrm>
              <a:prstGeom prst="rect">
                <a:avLst/>
              </a:prstGeom>
              <a:noFill/>
            </p:spPr>
            <p:txBody>
              <a:bodyPr wrap="none" rtlCol="0">
                <a:spAutoFit/>
              </a:bodyPr>
              <a:lstStyle/>
              <a:p>
                <a:r>
                  <a:rPr lang="en-US" dirty="0"/>
                  <a:t>4</a:t>
                </a:r>
              </a:p>
            </p:txBody>
          </p:sp>
          <p:sp>
            <p:nvSpPr>
              <p:cNvPr id="31" name="Rectangle 30">
                <a:extLst>
                  <a:ext uri="{FF2B5EF4-FFF2-40B4-BE49-F238E27FC236}">
                    <a16:creationId xmlns:a16="http://schemas.microsoft.com/office/drawing/2014/main" id="{353ED85B-9E89-DB4B-8F4F-26EE074625E7}"/>
                  </a:ext>
                </a:extLst>
              </p:cNvPr>
              <p:cNvSpPr/>
              <p:nvPr/>
            </p:nvSpPr>
            <p:spPr>
              <a:xfrm>
                <a:off x="5370518" y="1464980"/>
                <a:ext cx="623289" cy="2938841"/>
              </a:xfrm>
              <a:prstGeom prst="rect">
                <a:avLst/>
              </a:prstGeom>
              <a:solidFill>
                <a:schemeClr val="accent4">
                  <a:lumMod val="40000"/>
                  <a:lumOff val="6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2" name="Rectangle 31">
                <a:extLst>
                  <a:ext uri="{FF2B5EF4-FFF2-40B4-BE49-F238E27FC236}">
                    <a16:creationId xmlns:a16="http://schemas.microsoft.com/office/drawing/2014/main" id="{EB400675-DA08-F946-A03E-16185A0EA5CF}"/>
                  </a:ext>
                </a:extLst>
              </p:cNvPr>
              <p:cNvSpPr/>
              <p:nvPr/>
            </p:nvSpPr>
            <p:spPr>
              <a:xfrm>
                <a:off x="6003044" y="1463974"/>
                <a:ext cx="2022598" cy="2944000"/>
              </a:xfrm>
              <a:prstGeom prst="rect">
                <a:avLst/>
              </a:prstGeom>
              <a:solidFill>
                <a:srgbClr val="92D050">
                  <a:alpha val="1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3" name="Rectangle 32">
                <a:extLst>
                  <a:ext uri="{FF2B5EF4-FFF2-40B4-BE49-F238E27FC236}">
                    <a16:creationId xmlns:a16="http://schemas.microsoft.com/office/drawing/2014/main" id="{4BF8769F-D8CB-B943-9C2E-CCF10EE16C9E}"/>
                  </a:ext>
                </a:extLst>
              </p:cNvPr>
              <p:cNvSpPr/>
              <p:nvPr/>
            </p:nvSpPr>
            <p:spPr>
              <a:xfrm>
                <a:off x="8026858" y="1464981"/>
                <a:ext cx="704179" cy="2938840"/>
              </a:xfrm>
              <a:prstGeom prst="rect">
                <a:avLst/>
              </a:prstGeom>
              <a:solidFill>
                <a:srgbClr val="7030A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6" name="TextBox 35">
                <a:extLst>
                  <a:ext uri="{FF2B5EF4-FFF2-40B4-BE49-F238E27FC236}">
                    <a16:creationId xmlns:a16="http://schemas.microsoft.com/office/drawing/2014/main" id="{06D22513-7DBD-F244-9709-AEFA0B5BEDCA}"/>
                  </a:ext>
                </a:extLst>
              </p:cNvPr>
              <p:cNvSpPr txBox="1"/>
              <p:nvPr/>
            </p:nvSpPr>
            <p:spPr>
              <a:xfrm rot="16200000">
                <a:off x="5472729" y="2235081"/>
                <a:ext cx="2145815" cy="646331"/>
              </a:xfrm>
              <a:prstGeom prst="rect">
                <a:avLst/>
              </a:prstGeom>
              <a:noFill/>
            </p:spPr>
            <p:txBody>
              <a:bodyPr wrap="square" rtlCol="0">
                <a:spAutoFit/>
              </a:bodyPr>
              <a:lstStyle/>
              <a:p>
                <a:pPr algn="ctr"/>
                <a:r>
                  <a:rPr lang="en-US" dirty="0"/>
                  <a:t>Bubbling-to-slugging transition</a:t>
                </a:r>
              </a:p>
            </p:txBody>
          </p:sp>
          <p:sp>
            <p:nvSpPr>
              <p:cNvPr id="37" name="TextBox 36">
                <a:extLst>
                  <a:ext uri="{FF2B5EF4-FFF2-40B4-BE49-F238E27FC236}">
                    <a16:creationId xmlns:a16="http://schemas.microsoft.com/office/drawing/2014/main" id="{235A5CE2-C29B-0B48-9184-5F24FBF68030}"/>
                  </a:ext>
                </a:extLst>
              </p:cNvPr>
              <p:cNvSpPr txBox="1"/>
              <p:nvPr/>
            </p:nvSpPr>
            <p:spPr>
              <a:xfrm rot="16200000">
                <a:off x="7424680" y="2990610"/>
                <a:ext cx="1951721" cy="646331"/>
              </a:xfrm>
              <a:prstGeom prst="rect">
                <a:avLst/>
              </a:prstGeom>
              <a:noFill/>
            </p:spPr>
            <p:txBody>
              <a:bodyPr wrap="square" rtlCol="0">
                <a:spAutoFit/>
              </a:bodyPr>
              <a:lstStyle/>
              <a:p>
                <a:r>
                  <a:rPr lang="en-US" dirty="0"/>
                  <a:t>Fully developed slugging</a:t>
                </a:r>
              </a:p>
            </p:txBody>
          </p:sp>
          <p:sp>
            <p:nvSpPr>
              <p:cNvPr id="38" name="TextBox 37">
                <a:extLst>
                  <a:ext uri="{FF2B5EF4-FFF2-40B4-BE49-F238E27FC236}">
                    <a16:creationId xmlns:a16="http://schemas.microsoft.com/office/drawing/2014/main" id="{B01F55DE-6935-E94C-9BD9-C650B5731C63}"/>
                  </a:ext>
                </a:extLst>
              </p:cNvPr>
              <p:cNvSpPr txBox="1"/>
              <p:nvPr/>
            </p:nvSpPr>
            <p:spPr>
              <a:xfrm rot="16200000">
                <a:off x="4826324" y="3002769"/>
                <a:ext cx="1770756" cy="441050"/>
              </a:xfrm>
              <a:prstGeom prst="rect">
                <a:avLst/>
              </a:prstGeom>
              <a:noFill/>
            </p:spPr>
            <p:txBody>
              <a:bodyPr wrap="square" rtlCol="0">
                <a:spAutoFit/>
              </a:bodyPr>
              <a:lstStyle/>
              <a:p>
                <a:r>
                  <a:rPr lang="en-US" dirty="0"/>
                  <a:t>Bubbling</a:t>
                </a:r>
              </a:p>
            </p:txBody>
          </p:sp>
          <p:sp>
            <p:nvSpPr>
              <p:cNvPr id="39" name="Rectangle 38">
                <a:extLst>
                  <a:ext uri="{FF2B5EF4-FFF2-40B4-BE49-F238E27FC236}">
                    <a16:creationId xmlns:a16="http://schemas.microsoft.com/office/drawing/2014/main" id="{9D16B78C-F375-1842-8ABC-0B61113F3D22}"/>
                  </a:ext>
                </a:extLst>
              </p:cNvPr>
              <p:cNvSpPr/>
              <p:nvPr/>
            </p:nvSpPr>
            <p:spPr>
              <a:xfrm>
                <a:off x="760902" y="1473154"/>
                <a:ext cx="635313" cy="2929489"/>
              </a:xfrm>
              <a:prstGeom prst="rect">
                <a:avLst/>
              </a:prstGeom>
              <a:solidFill>
                <a:schemeClr val="accent4">
                  <a:lumMod val="40000"/>
                  <a:lumOff val="6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40" name="Rectangle 39">
                <a:extLst>
                  <a:ext uri="{FF2B5EF4-FFF2-40B4-BE49-F238E27FC236}">
                    <a16:creationId xmlns:a16="http://schemas.microsoft.com/office/drawing/2014/main" id="{F375AF01-4406-D24E-94D0-F81858403321}"/>
                  </a:ext>
                </a:extLst>
              </p:cNvPr>
              <p:cNvSpPr/>
              <p:nvPr/>
            </p:nvSpPr>
            <p:spPr>
              <a:xfrm>
                <a:off x="1397432" y="1473156"/>
                <a:ext cx="2018843" cy="2929489"/>
              </a:xfrm>
              <a:prstGeom prst="rect">
                <a:avLst/>
              </a:prstGeom>
              <a:solidFill>
                <a:srgbClr val="92D050">
                  <a:alpha val="1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41" name="Rectangle 40">
                <a:extLst>
                  <a:ext uri="{FF2B5EF4-FFF2-40B4-BE49-F238E27FC236}">
                    <a16:creationId xmlns:a16="http://schemas.microsoft.com/office/drawing/2014/main" id="{C7B99FD8-2D78-8547-A73B-962C372C9402}"/>
                  </a:ext>
                </a:extLst>
              </p:cNvPr>
              <p:cNvSpPr/>
              <p:nvPr/>
            </p:nvSpPr>
            <p:spPr>
              <a:xfrm>
                <a:off x="3417242" y="1473153"/>
                <a:ext cx="727309" cy="2929491"/>
              </a:xfrm>
              <a:prstGeom prst="rect">
                <a:avLst/>
              </a:prstGeom>
              <a:solidFill>
                <a:srgbClr val="7030A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42" name="TextBox 41">
                <a:extLst>
                  <a:ext uri="{FF2B5EF4-FFF2-40B4-BE49-F238E27FC236}">
                    <a16:creationId xmlns:a16="http://schemas.microsoft.com/office/drawing/2014/main" id="{F242CDA5-B564-2B40-AD7E-027775E9C853}"/>
                  </a:ext>
                </a:extLst>
              </p:cNvPr>
              <p:cNvSpPr txBox="1"/>
              <p:nvPr/>
            </p:nvSpPr>
            <p:spPr>
              <a:xfrm rot="16200000">
                <a:off x="1195658" y="2671979"/>
                <a:ext cx="2145815" cy="1102625"/>
              </a:xfrm>
              <a:prstGeom prst="rect">
                <a:avLst/>
              </a:prstGeom>
              <a:noFill/>
            </p:spPr>
            <p:txBody>
              <a:bodyPr wrap="square" rtlCol="0">
                <a:spAutoFit/>
              </a:bodyPr>
              <a:lstStyle/>
              <a:p>
                <a:pPr algn="ctr"/>
                <a:r>
                  <a:rPr lang="en-US" dirty="0"/>
                  <a:t>Bubbling-to-slugging transition</a:t>
                </a:r>
              </a:p>
            </p:txBody>
          </p:sp>
          <p:sp>
            <p:nvSpPr>
              <p:cNvPr id="43" name="TextBox 42">
                <a:extLst>
                  <a:ext uri="{FF2B5EF4-FFF2-40B4-BE49-F238E27FC236}">
                    <a16:creationId xmlns:a16="http://schemas.microsoft.com/office/drawing/2014/main" id="{86C00A8B-0708-A84B-AB3B-953EBBBC3C71}"/>
                  </a:ext>
                </a:extLst>
              </p:cNvPr>
              <p:cNvSpPr txBox="1"/>
              <p:nvPr/>
            </p:nvSpPr>
            <p:spPr>
              <a:xfrm rot="16200000">
                <a:off x="2811761" y="2653949"/>
                <a:ext cx="1974922" cy="646331"/>
              </a:xfrm>
              <a:prstGeom prst="rect">
                <a:avLst/>
              </a:prstGeom>
              <a:noFill/>
            </p:spPr>
            <p:txBody>
              <a:bodyPr wrap="square" rtlCol="0">
                <a:spAutoFit/>
              </a:bodyPr>
              <a:lstStyle/>
              <a:p>
                <a:r>
                  <a:rPr lang="en-US" dirty="0"/>
                  <a:t>Fully developed slugging</a:t>
                </a:r>
              </a:p>
            </p:txBody>
          </p:sp>
          <p:sp>
            <p:nvSpPr>
              <p:cNvPr id="44" name="TextBox 43">
                <a:extLst>
                  <a:ext uri="{FF2B5EF4-FFF2-40B4-BE49-F238E27FC236}">
                    <a16:creationId xmlns:a16="http://schemas.microsoft.com/office/drawing/2014/main" id="{1C6302BF-A137-C740-A074-0ECE4B245838}"/>
                  </a:ext>
                </a:extLst>
              </p:cNvPr>
              <p:cNvSpPr txBox="1"/>
              <p:nvPr/>
            </p:nvSpPr>
            <p:spPr>
              <a:xfrm rot="16200000">
                <a:off x="216709" y="3006639"/>
                <a:ext cx="1770756" cy="441050"/>
              </a:xfrm>
              <a:prstGeom prst="rect">
                <a:avLst/>
              </a:prstGeom>
              <a:noFill/>
            </p:spPr>
            <p:txBody>
              <a:bodyPr wrap="square" rtlCol="0">
                <a:spAutoFit/>
              </a:bodyPr>
              <a:lstStyle/>
              <a:p>
                <a:r>
                  <a:rPr lang="en-US" dirty="0"/>
                  <a:t>Bubbling</a:t>
                </a:r>
              </a:p>
            </p:txBody>
          </p:sp>
          <p:sp>
            <p:nvSpPr>
              <p:cNvPr id="46" name="TextBox 45">
                <a:extLst>
                  <a:ext uri="{FF2B5EF4-FFF2-40B4-BE49-F238E27FC236}">
                    <a16:creationId xmlns:a16="http://schemas.microsoft.com/office/drawing/2014/main" id="{C8198D5B-3D7A-8D44-980F-843739150D55}"/>
                  </a:ext>
                </a:extLst>
              </p:cNvPr>
              <p:cNvSpPr txBox="1"/>
              <p:nvPr/>
            </p:nvSpPr>
            <p:spPr>
              <a:xfrm>
                <a:off x="951718" y="997986"/>
                <a:ext cx="3176463" cy="369332"/>
              </a:xfrm>
              <a:prstGeom prst="rect">
                <a:avLst/>
              </a:prstGeom>
              <a:noFill/>
            </p:spPr>
            <p:txBody>
              <a:bodyPr wrap="square" rtlCol="0">
                <a:spAutoFit/>
              </a:bodyPr>
              <a:lstStyle/>
              <a:p>
                <a:r>
                  <a:rPr lang="en-US" dirty="0"/>
                  <a:t>Maximum time irreversibility</a:t>
                </a:r>
              </a:p>
            </p:txBody>
          </p:sp>
          <p:sp>
            <p:nvSpPr>
              <p:cNvPr id="47" name="TextBox 46">
                <a:extLst>
                  <a:ext uri="{FF2B5EF4-FFF2-40B4-BE49-F238E27FC236}">
                    <a16:creationId xmlns:a16="http://schemas.microsoft.com/office/drawing/2014/main" id="{CB2144B5-DDD5-C14C-A1E1-4ACE14A1AA54}"/>
                  </a:ext>
                </a:extLst>
              </p:cNvPr>
              <p:cNvSpPr txBox="1"/>
              <p:nvPr/>
            </p:nvSpPr>
            <p:spPr>
              <a:xfrm>
                <a:off x="4926213" y="1016120"/>
                <a:ext cx="4217787" cy="369332"/>
              </a:xfrm>
              <a:prstGeom prst="rect">
                <a:avLst/>
              </a:prstGeom>
              <a:noFill/>
            </p:spPr>
            <p:txBody>
              <a:bodyPr wrap="square" rtlCol="0">
                <a:spAutoFit/>
              </a:bodyPr>
              <a:lstStyle/>
              <a:p>
                <a:r>
                  <a:rPr lang="en-US" dirty="0"/>
                  <a:t>Location of maximum time irreversibility</a:t>
                </a:r>
              </a:p>
            </p:txBody>
          </p:sp>
        </p:grpSp>
      </p:grpSp>
      <p:sp>
        <p:nvSpPr>
          <p:cNvPr id="49" name="Title 1">
            <a:extLst>
              <a:ext uri="{FF2B5EF4-FFF2-40B4-BE49-F238E27FC236}">
                <a16:creationId xmlns:a16="http://schemas.microsoft.com/office/drawing/2014/main" id="{63CBBD3B-0719-4A70-9A66-9C94462DF2E1}"/>
              </a:ext>
            </a:extLst>
          </p:cNvPr>
          <p:cNvSpPr txBox="1">
            <a:spLocks/>
          </p:cNvSpPr>
          <p:nvPr/>
        </p:nvSpPr>
        <p:spPr bwMode="auto">
          <a:xfrm>
            <a:off x="247646" y="401691"/>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Time-irreversibility metric captures bubbling-to-slugging transition</a:t>
            </a:r>
          </a:p>
        </p:txBody>
      </p:sp>
      <p:sp>
        <p:nvSpPr>
          <p:cNvPr id="50" name="Title 1">
            <a:extLst>
              <a:ext uri="{FF2B5EF4-FFF2-40B4-BE49-F238E27FC236}">
                <a16:creationId xmlns:a16="http://schemas.microsoft.com/office/drawing/2014/main" id="{24CCB2A1-FF91-4FB3-B59B-7D4793FB9DD8}"/>
              </a:ext>
            </a:extLst>
          </p:cNvPr>
          <p:cNvSpPr txBox="1">
            <a:spLocks/>
          </p:cNvSpPr>
          <p:nvPr/>
        </p:nvSpPr>
        <p:spPr bwMode="auto">
          <a:xfrm>
            <a:off x="258284" y="7465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t>Results (2)</a:t>
            </a:r>
          </a:p>
        </p:txBody>
      </p:sp>
      <p:sp>
        <p:nvSpPr>
          <p:cNvPr id="20" name="TextBox 19">
            <a:extLst>
              <a:ext uri="{FF2B5EF4-FFF2-40B4-BE49-F238E27FC236}">
                <a16:creationId xmlns:a16="http://schemas.microsoft.com/office/drawing/2014/main" id="{592F9183-C49A-4DA6-A5C4-C30F49ADB4FD}"/>
              </a:ext>
            </a:extLst>
          </p:cNvPr>
          <p:cNvSpPr txBox="1"/>
          <p:nvPr/>
        </p:nvSpPr>
        <p:spPr>
          <a:xfrm>
            <a:off x="274452" y="5574304"/>
            <a:ext cx="8162812" cy="590931"/>
          </a:xfrm>
          <a:prstGeom prst="rect">
            <a:avLst/>
          </a:prstGeom>
          <a:noFill/>
        </p:spPr>
        <p:txBody>
          <a:bodyPr wrap="none" rtlCol="0">
            <a:spAutoFit/>
          </a:bodyPr>
          <a:lstStyle/>
          <a:p>
            <a:pPr marL="285750" indent="-285750">
              <a:lnSpc>
                <a:spcPct val="90000"/>
              </a:lnSpc>
              <a:buFont typeface="Arial" panose="020B0604020202020204" pitchFamily="34" charset="0"/>
              <a:buChar char="•"/>
            </a:pPr>
            <a:r>
              <a:rPr lang="en-US" dirty="0"/>
              <a:t>Observable: time series of bed pressure averaged over slice of 0.9–1.0 ∙ H</a:t>
            </a:r>
            <a:r>
              <a:rPr lang="en-US" baseline="-25000" dirty="0"/>
              <a:t>0</a:t>
            </a:r>
          </a:p>
          <a:p>
            <a:pPr marL="285750" indent="-285750">
              <a:lnSpc>
                <a:spcPct val="90000"/>
              </a:lnSpc>
              <a:buFont typeface="Arial" panose="020B0604020202020204" pitchFamily="34" charset="0"/>
              <a:buChar char="•"/>
            </a:pPr>
            <a:r>
              <a:rPr lang="en-US" dirty="0"/>
              <a:t>“Jitter” due to finite-sample effects (limited observation time of ~30–40 s)</a:t>
            </a:r>
          </a:p>
        </p:txBody>
      </p:sp>
    </p:spTree>
    <p:extLst>
      <p:ext uri="{BB962C8B-B14F-4D97-AF65-F5344CB8AC3E}">
        <p14:creationId xmlns:p14="http://schemas.microsoft.com/office/powerpoint/2010/main" val="152972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61CD333-3594-BE4E-BFA8-09E14C9C6145}"/>
              </a:ext>
            </a:extLst>
          </p:cNvPr>
          <p:cNvPicPr>
            <a:picLocks noGrp="1" noChangeAspect="1"/>
          </p:cNvPicPr>
          <p:nvPr/>
        </p:nvPicPr>
        <p:blipFill rotWithShape="1">
          <a:blip r:embed="rId3"/>
          <a:srcRect l="12780" t="7750" b="11803"/>
          <a:stretch/>
        </p:blipFill>
        <p:spPr>
          <a:xfrm>
            <a:off x="5328951" y="1568117"/>
            <a:ext cx="3660710" cy="3140255"/>
          </a:xfrm>
          <a:prstGeom prst="rect">
            <a:avLst/>
          </a:prstGeom>
        </p:spPr>
      </p:pic>
      <mc:AlternateContent xmlns:mc="http://schemas.openxmlformats.org/markup-compatibility/2006">
        <mc:Choice xmlns:a14="http://schemas.microsoft.com/office/drawing/2010/main" Requires="a14">
          <p:sp>
            <p:nvSpPr>
              <p:cNvPr id="29" name="Rectangle 28">
                <a:extLst>
                  <a:ext uri="{FF2B5EF4-FFF2-40B4-BE49-F238E27FC236}">
                    <a16:creationId xmlns:a16="http://schemas.microsoft.com/office/drawing/2014/main" id="{71048EE6-31B0-4B43-A1B2-76C07664255C}"/>
                  </a:ext>
                </a:extLst>
              </p:cNvPr>
              <p:cNvSpPr/>
              <p:nvPr/>
            </p:nvSpPr>
            <p:spPr>
              <a:xfrm>
                <a:off x="467696" y="1863097"/>
                <a:ext cx="3602243" cy="2762231"/>
              </a:xfrm>
              <a:prstGeom prst="rect">
                <a:avLst/>
              </a:prstGeom>
            </p:spPr>
            <p:txBody>
              <a:bodyPr wrap="square">
                <a:spAutoFit/>
              </a:bodyPr>
              <a:lstStyle/>
              <a:p>
                <a:pPr algn="ctr"/>
                <a:r>
                  <a:rPr lang="en-US" dirty="0">
                    <a:latin typeface="Cambria Math" panose="02040503050406030204" pitchFamily="18" charset="0"/>
                  </a:rPr>
                  <a:t>Kramer’s mixing index</a:t>
                </a:r>
              </a:p>
              <a:p>
                <a:pPr algn="ctr"/>
                <a:endParaRPr lang="en-US" i="1" dirty="0">
                  <a:latin typeface="Cambria Math" panose="02040503050406030204" pitchFamily="18" charset="0"/>
                </a:endParaRPr>
              </a:p>
              <a:p>
                <a:pPr algn="ctr"/>
                <a14:m>
                  <m:oMath xmlns:m="http://schemas.openxmlformats.org/officeDocument/2006/math">
                    <m:r>
                      <a:rPr lang="en-US" i="1">
                        <a:latin typeface="Cambria Math" panose="02040503050406030204" pitchFamily="18" charset="0"/>
                      </a:rPr>
                      <m:t>𝑀</m:t>
                    </m:r>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0</m:t>
                            </m:r>
                          </m:sub>
                          <m:sup>
                            <m:r>
                              <a:rPr lang="en-US" i="1">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rPr>
                              <m:t>2</m:t>
                            </m:r>
                          </m:sup>
                        </m:sSup>
                      </m:num>
                      <m:den>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0</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𝑟</m:t>
                            </m:r>
                          </m:sub>
                          <m:sup>
                            <m:r>
                              <a:rPr lang="en-US" i="1">
                                <a:latin typeface="Cambria Math" panose="02040503050406030204" pitchFamily="18" charset="0"/>
                              </a:rPr>
                              <m:t>2</m:t>
                            </m:r>
                          </m:sup>
                        </m:sSubSup>
                      </m:den>
                    </m:f>
                  </m:oMath>
                </a14:m>
                <a:r>
                  <a:rPr lang="en-US" dirty="0"/>
                  <a:t>       </a:t>
                </a:r>
              </a:p>
              <a:p>
                <a:endParaRPr lang="en-US"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r>
                                <a:rPr lang="en-US" i="1">
                                  <a:latin typeface="Cambria Math" panose="02040503050406030204" pitchFamily="18" charset="0"/>
                                </a:rPr>
                                <m:t>−1</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𝑋</m:t>
                                          </m:r>
                                        </m:e>
                                      </m:acc>
                                    </m:e>
                                  </m:d>
                                </m:e>
                                <m:sup>
                                  <m:r>
                                    <a:rPr lang="en-US" i="1">
                                      <a:latin typeface="Cambria Math" panose="02040503050406030204" pitchFamily="18" charset="0"/>
                                    </a:rPr>
                                    <m:t>2</m:t>
                                  </m:r>
                                </m:sup>
                              </m:sSup>
                            </m:e>
                          </m:nary>
                        </m:e>
                      </m:rad>
                    </m:oMath>
                  </m:oMathPara>
                </a14:m>
                <a:endParaRPr lang="en-US" dirty="0"/>
              </a:p>
              <a:p>
                <a:endParaRPr lang="en-US" i="1" dirty="0">
                  <a:latin typeface="Cambria Math" panose="02040503050406030204" pitchFamily="18" charset="0"/>
                  <a:ea typeface="Cambria Math" panose="02040503050406030204" pitchFamily="18" charset="0"/>
                </a:endParaRPr>
              </a:p>
            </p:txBody>
          </p:sp>
        </mc:Choice>
        <mc:Fallback>
          <p:sp>
            <p:nvSpPr>
              <p:cNvPr id="29" name="Rectangle 28">
                <a:extLst>
                  <a:ext uri="{FF2B5EF4-FFF2-40B4-BE49-F238E27FC236}">
                    <a16:creationId xmlns:a16="http://schemas.microsoft.com/office/drawing/2014/main" id="{71048EE6-31B0-4B43-A1B2-76C07664255C}"/>
                  </a:ext>
                </a:extLst>
              </p:cNvPr>
              <p:cNvSpPr>
                <a:spLocks noRot="1" noChangeAspect="1" noMove="1" noResize="1" noEditPoints="1" noAdjustHandles="1" noChangeArrowheads="1" noChangeShapeType="1" noTextEdit="1"/>
              </p:cNvSpPr>
              <p:nvPr/>
            </p:nvSpPr>
            <p:spPr>
              <a:xfrm>
                <a:off x="467696" y="1863097"/>
                <a:ext cx="3602243" cy="2762231"/>
              </a:xfrm>
              <a:prstGeom prst="rect">
                <a:avLst/>
              </a:prstGeom>
              <a:blipFill>
                <a:blip r:embed="rId4"/>
                <a:stretch>
                  <a:fillRect t="-1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EA70AA56-678C-3A42-8CC3-55B57295B99A}"/>
                  </a:ext>
                </a:extLst>
              </p:cNvPr>
              <p:cNvSpPr/>
              <p:nvPr/>
            </p:nvSpPr>
            <p:spPr>
              <a:xfrm>
                <a:off x="186684" y="4522301"/>
                <a:ext cx="4760777" cy="1205779"/>
              </a:xfrm>
              <a:prstGeom prst="rect">
                <a:avLst/>
              </a:prstGeom>
            </p:spPr>
            <p:txBody>
              <a:bodyPr wrap="square">
                <a:spAutoFit/>
              </a:bodyPr>
              <a:lstStyle/>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0</m:t>
                        </m:r>
                      </m:sub>
                      <m:sup>
                        <m:r>
                          <a:rPr lang="en-US" i="1">
                            <a:latin typeface="Cambria Math" panose="02040503050406030204" pitchFamily="18" charset="0"/>
                          </a:rPr>
                          <m:t>2</m:t>
                        </m:r>
                      </m:sup>
                    </m:sSubSup>
                  </m:oMath>
                </a14:m>
                <a:r>
                  <a:rPr lang="en-US" dirty="0"/>
                  <a:t>= standard deviation mass fraction of char when sand and char completely segregated</a:t>
                </a:r>
              </a:p>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𝑟</m:t>
                        </m:r>
                      </m:sub>
                      <m:sup>
                        <m:r>
                          <a:rPr lang="en-US" i="1">
                            <a:latin typeface="Cambria Math" panose="02040503050406030204" pitchFamily="18" charset="0"/>
                          </a:rPr>
                          <m:t>2</m:t>
                        </m:r>
                      </m:sup>
                    </m:sSubSup>
                  </m:oMath>
                </a14:m>
                <a:r>
                  <a:rPr lang="en-US" dirty="0"/>
                  <a:t>= standard deviation mass fraction of char when sand and char completely mixed </a:t>
                </a:r>
              </a:p>
            </p:txBody>
          </p:sp>
        </mc:Choice>
        <mc:Fallback xmlns="">
          <p:sp>
            <p:nvSpPr>
              <p:cNvPr id="30" name="Rectangle 29">
                <a:extLst>
                  <a:ext uri="{FF2B5EF4-FFF2-40B4-BE49-F238E27FC236}">
                    <a16:creationId xmlns:a16="http://schemas.microsoft.com/office/drawing/2014/main" id="{EA70AA56-678C-3A42-8CC3-55B57295B99A}"/>
                  </a:ext>
                </a:extLst>
              </p:cNvPr>
              <p:cNvSpPr>
                <a:spLocks noRot="1" noChangeAspect="1" noMove="1" noResize="1" noEditPoints="1" noAdjustHandles="1" noChangeArrowheads="1" noChangeShapeType="1" noTextEdit="1"/>
              </p:cNvSpPr>
              <p:nvPr/>
            </p:nvSpPr>
            <p:spPr>
              <a:xfrm>
                <a:off x="186684" y="4522301"/>
                <a:ext cx="4760777" cy="1205779"/>
              </a:xfrm>
              <a:prstGeom prst="rect">
                <a:avLst/>
              </a:prstGeom>
              <a:blipFill>
                <a:blip r:embed="rId5"/>
                <a:stretch>
                  <a:fillRect l="-1064" t="-2083" r="-532" b="-6250"/>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C8439940-4006-2C43-BC12-E9A2A86159ED}"/>
              </a:ext>
            </a:extLst>
          </p:cNvPr>
          <p:cNvSpPr txBox="1"/>
          <p:nvPr/>
        </p:nvSpPr>
        <p:spPr>
          <a:xfrm>
            <a:off x="258284" y="921786"/>
            <a:ext cx="5990949" cy="646331"/>
          </a:xfrm>
          <a:prstGeom prst="rect">
            <a:avLst/>
          </a:prstGeom>
          <a:noFill/>
        </p:spPr>
        <p:txBody>
          <a:bodyPr wrap="square" rtlCol="0">
            <a:spAutoFit/>
          </a:bodyPr>
          <a:lstStyle/>
          <a:p>
            <a:r>
              <a:rPr lang="en-US" dirty="0"/>
              <a:t>Fluidization regime affects char particle mixing intensity</a:t>
            </a:r>
          </a:p>
          <a:p>
            <a:r>
              <a:rPr lang="en-US" dirty="0"/>
              <a:t>Hydrodynamics must be considered </a:t>
            </a:r>
          </a:p>
        </p:txBody>
      </p:sp>
      <p:grpSp>
        <p:nvGrpSpPr>
          <p:cNvPr id="36" name="Group 35">
            <a:extLst>
              <a:ext uri="{FF2B5EF4-FFF2-40B4-BE49-F238E27FC236}">
                <a16:creationId xmlns:a16="http://schemas.microsoft.com/office/drawing/2014/main" id="{689AF4B0-E4E1-0148-9D13-B4B55580449A}"/>
              </a:ext>
            </a:extLst>
          </p:cNvPr>
          <p:cNvGrpSpPr/>
          <p:nvPr/>
        </p:nvGrpSpPr>
        <p:grpSpPr>
          <a:xfrm>
            <a:off x="4440855" y="1547321"/>
            <a:ext cx="4666967" cy="3577033"/>
            <a:chOff x="5839662" y="1925116"/>
            <a:chExt cx="6222623" cy="4769378"/>
          </a:xfrm>
        </p:grpSpPr>
        <p:grpSp>
          <p:nvGrpSpPr>
            <p:cNvPr id="27" name="Group 26">
              <a:extLst>
                <a:ext uri="{FF2B5EF4-FFF2-40B4-BE49-F238E27FC236}">
                  <a16:creationId xmlns:a16="http://schemas.microsoft.com/office/drawing/2014/main" id="{4EC80B19-834F-3945-BCA6-F402DEB729F5}"/>
                </a:ext>
              </a:extLst>
            </p:cNvPr>
            <p:cNvGrpSpPr/>
            <p:nvPr/>
          </p:nvGrpSpPr>
          <p:grpSpPr>
            <a:xfrm>
              <a:off x="5839662" y="2020639"/>
              <a:ext cx="6222623" cy="4673855"/>
              <a:chOff x="2655282" y="2074960"/>
              <a:chExt cx="6222623" cy="4673855"/>
            </a:xfrm>
          </p:grpSpPr>
          <p:grpSp>
            <p:nvGrpSpPr>
              <p:cNvPr id="9" name="Group 8">
                <a:extLst>
                  <a:ext uri="{FF2B5EF4-FFF2-40B4-BE49-F238E27FC236}">
                    <a16:creationId xmlns:a16="http://schemas.microsoft.com/office/drawing/2014/main" id="{7C052200-DA3C-A749-A9B8-014157C367F2}"/>
                  </a:ext>
                </a:extLst>
              </p:cNvPr>
              <p:cNvGrpSpPr/>
              <p:nvPr/>
            </p:nvGrpSpPr>
            <p:grpSpPr>
              <a:xfrm>
                <a:off x="2655282" y="2074960"/>
                <a:ext cx="6222623" cy="4673855"/>
                <a:chOff x="5756151" y="9178964"/>
                <a:chExt cx="6222623" cy="4673855"/>
              </a:xfrm>
            </p:grpSpPr>
            <p:grpSp>
              <p:nvGrpSpPr>
                <p:cNvPr id="10" name="Group 9">
                  <a:extLst>
                    <a:ext uri="{FF2B5EF4-FFF2-40B4-BE49-F238E27FC236}">
                      <a16:creationId xmlns:a16="http://schemas.microsoft.com/office/drawing/2014/main" id="{7EB009EA-9E94-4944-BC71-BE9FA5090C68}"/>
                    </a:ext>
                  </a:extLst>
                </p:cNvPr>
                <p:cNvGrpSpPr/>
                <p:nvPr/>
              </p:nvGrpSpPr>
              <p:grpSpPr>
                <a:xfrm>
                  <a:off x="5756151" y="9704932"/>
                  <a:ext cx="6222623" cy="4147887"/>
                  <a:chOff x="5756151" y="9704932"/>
                  <a:chExt cx="6222623" cy="4147887"/>
                </a:xfrm>
              </p:grpSpPr>
              <p:grpSp>
                <p:nvGrpSpPr>
                  <p:cNvPr id="15" name="Group 14">
                    <a:extLst>
                      <a:ext uri="{FF2B5EF4-FFF2-40B4-BE49-F238E27FC236}">
                        <a16:creationId xmlns:a16="http://schemas.microsoft.com/office/drawing/2014/main" id="{186840A4-A746-F14C-97D8-01B65E82359C}"/>
                      </a:ext>
                    </a:extLst>
                  </p:cNvPr>
                  <p:cNvGrpSpPr/>
                  <p:nvPr/>
                </p:nvGrpSpPr>
                <p:grpSpPr>
                  <a:xfrm>
                    <a:off x="7491166" y="13260699"/>
                    <a:ext cx="4487608" cy="592120"/>
                    <a:chOff x="7491166" y="13260699"/>
                    <a:chExt cx="4487608" cy="592120"/>
                  </a:xfrm>
                </p:grpSpPr>
                <p:sp>
                  <p:nvSpPr>
                    <p:cNvPr id="17" name="TextBox 11">
                      <a:extLst>
                        <a:ext uri="{FF2B5EF4-FFF2-40B4-BE49-F238E27FC236}">
                          <a16:creationId xmlns:a16="http://schemas.microsoft.com/office/drawing/2014/main" id="{4808D23B-D97D-0A4F-958A-74C13F9E5FC9}"/>
                        </a:ext>
                      </a:extLst>
                    </p:cNvPr>
                    <p:cNvSpPr txBox="1"/>
                    <p:nvPr/>
                  </p:nvSpPr>
                  <p:spPr>
                    <a:xfrm>
                      <a:off x="7491166" y="13268044"/>
                      <a:ext cx="374461"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2</a:t>
                      </a:r>
                    </a:p>
                  </p:txBody>
                </p:sp>
                <p:sp>
                  <p:nvSpPr>
                    <p:cNvPr id="18" name="TextBox 12">
                      <a:extLst>
                        <a:ext uri="{FF2B5EF4-FFF2-40B4-BE49-F238E27FC236}">
                          <a16:creationId xmlns:a16="http://schemas.microsoft.com/office/drawing/2014/main" id="{AF82C190-15C1-194E-ACBF-1485E7677EB9}"/>
                        </a:ext>
                      </a:extLst>
                    </p:cNvPr>
                    <p:cNvSpPr txBox="1"/>
                    <p:nvPr/>
                  </p:nvSpPr>
                  <p:spPr>
                    <a:xfrm>
                      <a:off x="8858186" y="13268044"/>
                      <a:ext cx="374461"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4</a:t>
                      </a:r>
                    </a:p>
                  </p:txBody>
                </p:sp>
                <p:sp>
                  <p:nvSpPr>
                    <p:cNvPr id="19" name="TextBox 13">
                      <a:extLst>
                        <a:ext uri="{FF2B5EF4-FFF2-40B4-BE49-F238E27FC236}">
                          <a16:creationId xmlns:a16="http://schemas.microsoft.com/office/drawing/2014/main" id="{E6A8F2F5-55BB-494F-A7EC-34685D8D7472}"/>
                        </a:ext>
                      </a:extLst>
                    </p:cNvPr>
                    <p:cNvSpPr txBox="1"/>
                    <p:nvPr/>
                  </p:nvSpPr>
                  <p:spPr>
                    <a:xfrm>
                      <a:off x="10251147" y="13260699"/>
                      <a:ext cx="374461"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6</a:t>
                      </a:r>
                    </a:p>
                  </p:txBody>
                </p:sp>
                <p:sp>
                  <p:nvSpPr>
                    <p:cNvPr id="20" name="TextBox 14">
                      <a:extLst>
                        <a:ext uri="{FF2B5EF4-FFF2-40B4-BE49-F238E27FC236}">
                          <a16:creationId xmlns:a16="http://schemas.microsoft.com/office/drawing/2014/main" id="{4A2891CB-9E79-6A4B-8909-15A981BB7782}"/>
                        </a:ext>
                      </a:extLst>
                    </p:cNvPr>
                    <p:cNvSpPr txBox="1"/>
                    <p:nvPr/>
                  </p:nvSpPr>
                  <p:spPr>
                    <a:xfrm>
                      <a:off x="11604313" y="13265439"/>
                      <a:ext cx="374461"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8</a:t>
                      </a:r>
                    </a:p>
                  </p:txBody>
                </p:sp>
                <p:sp>
                  <p:nvSpPr>
                    <p:cNvPr id="21" name="TextBox 15">
                      <a:extLst>
                        <a:ext uri="{FF2B5EF4-FFF2-40B4-BE49-F238E27FC236}">
                          <a16:creationId xmlns:a16="http://schemas.microsoft.com/office/drawing/2014/main" id="{29B15E75-4A95-6049-8AF5-766C0C310DBB}"/>
                        </a:ext>
                      </a:extLst>
                    </p:cNvPr>
                    <p:cNvSpPr txBox="1"/>
                    <p:nvPr/>
                  </p:nvSpPr>
                  <p:spPr>
                    <a:xfrm>
                      <a:off x="9356205" y="13452710"/>
                      <a:ext cx="814753" cy="4001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U/U</a:t>
                      </a:r>
                      <a:r>
                        <a:rPr lang="en-US" sz="1350" baseline="-25000" dirty="0"/>
                        <a:t>mf</a:t>
                      </a:r>
                    </a:p>
                  </p:txBody>
                </p:sp>
              </p:grpSp>
              <p:sp>
                <p:nvSpPr>
                  <p:cNvPr id="16" name="TextBox 10">
                    <a:extLst>
                      <a:ext uri="{FF2B5EF4-FFF2-40B4-BE49-F238E27FC236}">
                        <a16:creationId xmlns:a16="http://schemas.microsoft.com/office/drawing/2014/main" id="{A9D95BE0-581B-0D4F-875B-CC031BD01250}"/>
                      </a:ext>
                    </a:extLst>
                  </p:cNvPr>
                  <p:cNvSpPr txBox="1"/>
                  <p:nvPr/>
                </p:nvSpPr>
                <p:spPr>
                  <a:xfrm rot="16200000">
                    <a:off x="4648156" y="10812927"/>
                    <a:ext cx="2708434" cy="492443"/>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Char mixing index</a:t>
                    </a:r>
                    <a:endParaRPr lang="en-US" baseline="-25000" dirty="0"/>
                  </a:p>
                </p:txBody>
              </p:sp>
            </p:grpSp>
            <p:sp>
              <p:nvSpPr>
                <p:cNvPr id="11" name="Rectangle 10">
                  <a:extLst>
                    <a:ext uri="{FF2B5EF4-FFF2-40B4-BE49-F238E27FC236}">
                      <a16:creationId xmlns:a16="http://schemas.microsoft.com/office/drawing/2014/main" id="{E3157BF2-4D21-9F4F-A892-8525EA4AB47B}"/>
                    </a:ext>
                  </a:extLst>
                </p:cNvPr>
                <p:cNvSpPr/>
                <p:nvPr/>
              </p:nvSpPr>
              <p:spPr>
                <a:xfrm>
                  <a:off x="6960058" y="9178965"/>
                  <a:ext cx="627341" cy="4045531"/>
                </a:xfrm>
                <a:prstGeom prst="rect">
                  <a:avLst/>
                </a:prstGeom>
                <a:solidFill>
                  <a:schemeClr val="accent4">
                    <a:lumMod val="40000"/>
                    <a:lumOff val="6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12" name="Rectangle 11">
                  <a:extLst>
                    <a:ext uri="{FF2B5EF4-FFF2-40B4-BE49-F238E27FC236}">
                      <a16:creationId xmlns:a16="http://schemas.microsoft.com/office/drawing/2014/main" id="{DD768C50-E41D-B649-9D48-AD79B9710600}"/>
                    </a:ext>
                  </a:extLst>
                </p:cNvPr>
                <p:cNvSpPr/>
                <p:nvPr/>
              </p:nvSpPr>
              <p:spPr>
                <a:xfrm>
                  <a:off x="7587399" y="9178964"/>
                  <a:ext cx="1107585" cy="4045531"/>
                </a:xfrm>
                <a:prstGeom prst="rect">
                  <a:avLst/>
                </a:prstGeom>
                <a:solidFill>
                  <a:srgbClr val="92D050">
                    <a:alpha val="1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13" name="Rectangle 12">
                  <a:extLst>
                    <a:ext uri="{FF2B5EF4-FFF2-40B4-BE49-F238E27FC236}">
                      <a16:creationId xmlns:a16="http://schemas.microsoft.com/office/drawing/2014/main" id="{D82820BD-6E56-6249-AC7E-F2561A3382E3}"/>
                    </a:ext>
                  </a:extLst>
                </p:cNvPr>
                <p:cNvSpPr/>
                <p:nvPr/>
              </p:nvSpPr>
              <p:spPr>
                <a:xfrm>
                  <a:off x="8694984" y="9178965"/>
                  <a:ext cx="1105189" cy="4045530"/>
                </a:xfrm>
                <a:prstGeom prst="rect">
                  <a:avLst/>
                </a:prstGeom>
                <a:solidFill>
                  <a:srgbClr val="7030A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14" name="Rectangle 13">
                  <a:extLst>
                    <a:ext uri="{FF2B5EF4-FFF2-40B4-BE49-F238E27FC236}">
                      <a16:creationId xmlns:a16="http://schemas.microsoft.com/office/drawing/2014/main" id="{F6254938-78FE-874F-A974-22A0E19F63E8}"/>
                    </a:ext>
                  </a:extLst>
                </p:cNvPr>
                <p:cNvSpPr/>
                <p:nvPr/>
              </p:nvSpPr>
              <p:spPr>
                <a:xfrm>
                  <a:off x="9812982" y="9178965"/>
                  <a:ext cx="1930308" cy="4045530"/>
                </a:xfrm>
                <a:prstGeom prst="rect">
                  <a:avLst/>
                </a:prstGeom>
                <a:solidFill>
                  <a:schemeClr val="accent3">
                    <a:lumMod val="40000"/>
                    <a:lumOff val="6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23" name="TextBox 22">
                <a:extLst>
                  <a:ext uri="{FF2B5EF4-FFF2-40B4-BE49-F238E27FC236}">
                    <a16:creationId xmlns:a16="http://schemas.microsoft.com/office/drawing/2014/main" id="{507976EC-ABDA-DA44-9C7D-6F6726216C2B}"/>
                  </a:ext>
                </a:extLst>
              </p:cNvPr>
              <p:cNvSpPr txBox="1"/>
              <p:nvPr/>
            </p:nvSpPr>
            <p:spPr>
              <a:xfrm rot="16200000">
                <a:off x="6664097" y="4718171"/>
                <a:ext cx="1788184" cy="492443"/>
              </a:xfrm>
              <a:prstGeom prst="rect">
                <a:avLst/>
              </a:prstGeom>
              <a:noFill/>
            </p:spPr>
            <p:txBody>
              <a:bodyPr wrap="square" rtlCol="0">
                <a:spAutoFit/>
              </a:bodyPr>
              <a:lstStyle/>
              <a:p>
                <a:r>
                  <a:rPr lang="en-US" dirty="0"/>
                  <a:t>Turbulent</a:t>
                </a:r>
              </a:p>
            </p:txBody>
          </p:sp>
          <p:sp>
            <p:nvSpPr>
              <p:cNvPr id="24" name="TextBox 23">
                <a:extLst>
                  <a:ext uri="{FF2B5EF4-FFF2-40B4-BE49-F238E27FC236}">
                    <a16:creationId xmlns:a16="http://schemas.microsoft.com/office/drawing/2014/main" id="{C7A1DBD7-891E-3840-ABFB-AC54F3990017}"/>
                  </a:ext>
                </a:extLst>
              </p:cNvPr>
              <p:cNvSpPr txBox="1"/>
              <p:nvPr/>
            </p:nvSpPr>
            <p:spPr>
              <a:xfrm rot="16200000">
                <a:off x="3690501" y="4047965"/>
                <a:ext cx="2759262" cy="861775"/>
              </a:xfrm>
              <a:prstGeom prst="rect">
                <a:avLst/>
              </a:prstGeom>
              <a:noFill/>
            </p:spPr>
            <p:txBody>
              <a:bodyPr wrap="square" rtlCol="0">
                <a:spAutoFit/>
              </a:bodyPr>
              <a:lstStyle/>
              <a:p>
                <a:r>
                  <a:rPr lang="en-US" dirty="0"/>
                  <a:t>Bubbling-to-slugging transition</a:t>
                </a:r>
              </a:p>
            </p:txBody>
          </p:sp>
          <p:sp>
            <p:nvSpPr>
              <p:cNvPr id="25" name="TextBox 24">
                <a:extLst>
                  <a:ext uri="{FF2B5EF4-FFF2-40B4-BE49-F238E27FC236}">
                    <a16:creationId xmlns:a16="http://schemas.microsoft.com/office/drawing/2014/main" id="{DCD4DD28-3B5A-8C4A-8829-2138BC0F7551}"/>
                  </a:ext>
                </a:extLst>
              </p:cNvPr>
              <p:cNvSpPr txBox="1"/>
              <p:nvPr/>
            </p:nvSpPr>
            <p:spPr>
              <a:xfrm rot="16200000">
                <a:off x="4752617" y="4047965"/>
                <a:ext cx="2759263" cy="861775"/>
              </a:xfrm>
              <a:prstGeom prst="rect">
                <a:avLst/>
              </a:prstGeom>
              <a:noFill/>
            </p:spPr>
            <p:txBody>
              <a:bodyPr wrap="square" rtlCol="0">
                <a:spAutoFit/>
              </a:bodyPr>
              <a:lstStyle/>
              <a:p>
                <a:r>
                  <a:rPr lang="en-US" dirty="0"/>
                  <a:t>Fully developed slugging</a:t>
                </a:r>
              </a:p>
            </p:txBody>
          </p:sp>
          <p:sp>
            <p:nvSpPr>
              <p:cNvPr id="26" name="TextBox 25">
                <a:extLst>
                  <a:ext uri="{FF2B5EF4-FFF2-40B4-BE49-F238E27FC236}">
                    <a16:creationId xmlns:a16="http://schemas.microsoft.com/office/drawing/2014/main" id="{7118E3CA-CFB3-D847-BAD2-3D17BA9CD50C}"/>
                  </a:ext>
                </a:extLst>
              </p:cNvPr>
              <p:cNvSpPr txBox="1"/>
              <p:nvPr/>
            </p:nvSpPr>
            <p:spPr>
              <a:xfrm rot="16200000">
                <a:off x="3357187" y="4718171"/>
                <a:ext cx="1788184" cy="492443"/>
              </a:xfrm>
              <a:prstGeom prst="rect">
                <a:avLst/>
              </a:prstGeom>
              <a:noFill/>
            </p:spPr>
            <p:txBody>
              <a:bodyPr wrap="square" rtlCol="0">
                <a:spAutoFit/>
              </a:bodyPr>
              <a:lstStyle/>
              <a:p>
                <a:r>
                  <a:rPr lang="en-US" dirty="0"/>
                  <a:t>Bubbling</a:t>
                </a:r>
              </a:p>
            </p:txBody>
          </p:sp>
        </p:grpSp>
        <p:sp>
          <p:nvSpPr>
            <p:cNvPr id="32" name="TextBox 11">
              <a:extLst>
                <a:ext uri="{FF2B5EF4-FFF2-40B4-BE49-F238E27FC236}">
                  <a16:creationId xmlns:a16="http://schemas.microsoft.com/office/drawing/2014/main" id="{83644884-6291-ED48-A3C2-90ECFB0B4C55}"/>
                </a:ext>
              </a:extLst>
            </p:cNvPr>
            <p:cNvSpPr txBox="1"/>
            <p:nvPr/>
          </p:nvSpPr>
          <p:spPr>
            <a:xfrm>
              <a:off x="6305363" y="5365460"/>
              <a:ext cx="887423" cy="30777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0.999996</a:t>
              </a:r>
            </a:p>
          </p:txBody>
        </p:sp>
        <p:sp>
          <p:nvSpPr>
            <p:cNvPr id="33" name="TextBox 11">
              <a:extLst>
                <a:ext uri="{FF2B5EF4-FFF2-40B4-BE49-F238E27FC236}">
                  <a16:creationId xmlns:a16="http://schemas.microsoft.com/office/drawing/2014/main" id="{CD5C483B-2509-F24A-B56E-C3E887350922}"/>
                </a:ext>
              </a:extLst>
            </p:cNvPr>
            <p:cNvSpPr txBox="1"/>
            <p:nvPr/>
          </p:nvSpPr>
          <p:spPr>
            <a:xfrm>
              <a:off x="6248649" y="1925116"/>
              <a:ext cx="887423" cy="30777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0.999999</a:t>
              </a:r>
            </a:p>
          </p:txBody>
        </p:sp>
        <p:sp>
          <p:nvSpPr>
            <p:cNvPr id="34" name="TextBox 11">
              <a:extLst>
                <a:ext uri="{FF2B5EF4-FFF2-40B4-BE49-F238E27FC236}">
                  <a16:creationId xmlns:a16="http://schemas.microsoft.com/office/drawing/2014/main" id="{56CC85A5-A22F-F442-9747-B6E1C1B80AA2}"/>
                </a:ext>
              </a:extLst>
            </p:cNvPr>
            <p:cNvSpPr txBox="1"/>
            <p:nvPr/>
          </p:nvSpPr>
          <p:spPr>
            <a:xfrm>
              <a:off x="6307965" y="4185651"/>
              <a:ext cx="887423" cy="30777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0.999997</a:t>
              </a:r>
            </a:p>
          </p:txBody>
        </p:sp>
        <p:sp>
          <p:nvSpPr>
            <p:cNvPr id="35" name="TextBox 11">
              <a:extLst>
                <a:ext uri="{FF2B5EF4-FFF2-40B4-BE49-F238E27FC236}">
                  <a16:creationId xmlns:a16="http://schemas.microsoft.com/office/drawing/2014/main" id="{6FE568B3-8A25-F549-8AAB-16CED8E06603}"/>
                </a:ext>
              </a:extLst>
            </p:cNvPr>
            <p:cNvSpPr txBox="1"/>
            <p:nvPr/>
          </p:nvSpPr>
          <p:spPr>
            <a:xfrm>
              <a:off x="6307965" y="3044901"/>
              <a:ext cx="887423" cy="30777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0.999998</a:t>
              </a:r>
            </a:p>
          </p:txBody>
        </p:sp>
      </p:grpSp>
      <p:sp>
        <p:nvSpPr>
          <p:cNvPr id="37" name="TextBox 36">
            <a:extLst>
              <a:ext uri="{FF2B5EF4-FFF2-40B4-BE49-F238E27FC236}">
                <a16:creationId xmlns:a16="http://schemas.microsoft.com/office/drawing/2014/main" id="{88D16A11-19E5-AD41-8114-0041598D4594}"/>
              </a:ext>
            </a:extLst>
          </p:cNvPr>
          <p:cNvSpPr txBox="1"/>
          <p:nvPr/>
        </p:nvSpPr>
        <p:spPr>
          <a:xfrm>
            <a:off x="258284" y="5882452"/>
            <a:ext cx="4760776" cy="323165"/>
          </a:xfrm>
          <a:prstGeom prst="rect">
            <a:avLst/>
          </a:prstGeom>
          <a:noFill/>
        </p:spPr>
        <p:txBody>
          <a:bodyPr wrap="square" rtlCol="0">
            <a:spAutoFit/>
          </a:bodyPr>
          <a:lstStyle/>
          <a:p>
            <a:r>
              <a:rPr lang="en-US" sz="750" dirty="0" err="1">
                <a:solidFill>
                  <a:schemeClr val="bg2">
                    <a:lumMod val="75000"/>
                  </a:schemeClr>
                </a:solidFill>
              </a:rPr>
              <a:t>Gyenis</a:t>
            </a:r>
            <a:r>
              <a:rPr lang="en-US" sz="750" dirty="0">
                <a:solidFill>
                  <a:schemeClr val="bg2">
                    <a:lumMod val="75000"/>
                  </a:schemeClr>
                </a:solidFill>
              </a:rPr>
              <a:t>, J. (1999). Assessment of mixing mechanism on the basis of concentration pattern. </a:t>
            </a:r>
            <a:r>
              <a:rPr lang="en-US" sz="750" i="1" dirty="0">
                <a:solidFill>
                  <a:schemeClr val="bg2">
                    <a:lumMod val="75000"/>
                  </a:schemeClr>
                </a:solidFill>
              </a:rPr>
              <a:t>Chemical Engineering and Processing: Process Intensification, 38</a:t>
            </a:r>
            <a:r>
              <a:rPr lang="en-US" sz="750" dirty="0">
                <a:solidFill>
                  <a:schemeClr val="bg2">
                    <a:lumMod val="75000"/>
                  </a:schemeClr>
                </a:solidFill>
              </a:rPr>
              <a:t>(4), 665-674. doi:10.1016/S0255-2701(99)00066-5</a:t>
            </a:r>
          </a:p>
        </p:txBody>
      </p:sp>
      <p:sp>
        <p:nvSpPr>
          <p:cNvPr id="3" name="Slide Number Placeholder 2">
            <a:extLst>
              <a:ext uri="{FF2B5EF4-FFF2-40B4-BE49-F238E27FC236}">
                <a16:creationId xmlns:a16="http://schemas.microsoft.com/office/drawing/2014/main" id="{9AD40CDD-E84F-2F4E-A470-7AC8A4CA878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12</a:t>
            </a:fld>
            <a:endParaRPr lang="en-US"/>
          </a:p>
        </p:txBody>
      </p:sp>
      <p:sp>
        <p:nvSpPr>
          <p:cNvPr id="39" name="Title 1">
            <a:extLst>
              <a:ext uri="{FF2B5EF4-FFF2-40B4-BE49-F238E27FC236}">
                <a16:creationId xmlns:a16="http://schemas.microsoft.com/office/drawing/2014/main" id="{76218C48-1C44-41EB-988B-8CEA76B660A1}"/>
              </a:ext>
            </a:extLst>
          </p:cNvPr>
          <p:cNvSpPr txBox="1">
            <a:spLocks/>
          </p:cNvSpPr>
          <p:nvPr/>
        </p:nvSpPr>
        <p:spPr bwMode="auto">
          <a:xfrm>
            <a:off x="247646" y="401691"/>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Char mixing changes with fluidization regime</a:t>
            </a:r>
          </a:p>
        </p:txBody>
      </p:sp>
      <p:sp>
        <p:nvSpPr>
          <p:cNvPr id="40" name="Title 1">
            <a:extLst>
              <a:ext uri="{FF2B5EF4-FFF2-40B4-BE49-F238E27FC236}">
                <a16:creationId xmlns:a16="http://schemas.microsoft.com/office/drawing/2014/main" id="{150C7724-25E2-4F98-9242-750784CF065D}"/>
              </a:ext>
            </a:extLst>
          </p:cNvPr>
          <p:cNvSpPr txBox="1">
            <a:spLocks/>
          </p:cNvSpPr>
          <p:nvPr/>
        </p:nvSpPr>
        <p:spPr bwMode="auto">
          <a:xfrm>
            <a:off x="258284" y="7465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Results (3)</a:t>
            </a:r>
          </a:p>
        </p:txBody>
      </p:sp>
    </p:spTree>
    <p:extLst>
      <p:ext uri="{BB962C8B-B14F-4D97-AF65-F5344CB8AC3E}">
        <p14:creationId xmlns:p14="http://schemas.microsoft.com/office/powerpoint/2010/main" val="1242763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82ADC2-5CBB-4E40-9B56-E4DFA437024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13</a:t>
            </a:fld>
            <a:endParaRPr lang="en-US"/>
          </a:p>
        </p:txBody>
      </p:sp>
      <p:sp>
        <p:nvSpPr>
          <p:cNvPr id="3" name="TextBox 2">
            <a:extLst>
              <a:ext uri="{FF2B5EF4-FFF2-40B4-BE49-F238E27FC236}">
                <a16:creationId xmlns:a16="http://schemas.microsoft.com/office/drawing/2014/main" id="{05811EBD-F2AC-4AFD-B0B2-91F39323FA9D}"/>
              </a:ext>
            </a:extLst>
          </p:cNvPr>
          <p:cNvSpPr txBox="1"/>
          <p:nvPr/>
        </p:nvSpPr>
        <p:spPr>
          <a:xfrm>
            <a:off x="5204925" y="5076835"/>
            <a:ext cx="3503421" cy="590931"/>
          </a:xfrm>
          <a:prstGeom prst="rect">
            <a:avLst/>
          </a:prstGeom>
          <a:noFill/>
        </p:spPr>
        <p:txBody>
          <a:bodyPr wrap="square" rtlCol="0">
            <a:spAutoFit/>
          </a:bodyPr>
          <a:lstStyle/>
          <a:p>
            <a:pPr>
              <a:lnSpc>
                <a:spcPct val="90000"/>
              </a:lnSpc>
            </a:pPr>
            <a:r>
              <a:rPr lang="en-US" dirty="0"/>
              <a:t>Note: this considers up to H</a:t>
            </a:r>
            <a:r>
              <a:rPr lang="en-US" baseline="-25000" dirty="0"/>
              <a:t>0</a:t>
            </a:r>
            <a:r>
              <a:rPr lang="en-US" dirty="0"/>
              <a:t> and does not include freeboard.</a:t>
            </a:r>
          </a:p>
        </p:txBody>
      </p:sp>
      <p:sp>
        <p:nvSpPr>
          <p:cNvPr id="17" name="Title 1">
            <a:extLst>
              <a:ext uri="{FF2B5EF4-FFF2-40B4-BE49-F238E27FC236}">
                <a16:creationId xmlns:a16="http://schemas.microsoft.com/office/drawing/2014/main" id="{C70E6B9F-BBC9-4CBF-85FD-F58EB15274EF}"/>
              </a:ext>
            </a:extLst>
          </p:cNvPr>
          <p:cNvSpPr txBox="1">
            <a:spLocks/>
          </p:cNvSpPr>
          <p:nvPr/>
        </p:nvSpPr>
        <p:spPr bwMode="auto">
          <a:xfrm>
            <a:off x="247646" y="401691"/>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Char spatial distribution changes with fluidization regime</a:t>
            </a:r>
          </a:p>
        </p:txBody>
      </p:sp>
      <p:sp>
        <p:nvSpPr>
          <p:cNvPr id="18" name="Title 1">
            <a:extLst>
              <a:ext uri="{FF2B5EF4-FFF2-40B4-BE49-F238E27FC236}">
                <a16:creationId xmlns:a16="http://schemas.microsoft.com/office/drawing/2014/main" id="{4CC0797B-34BE-46C2-BE64-5A28A76B6C4B}"/>
              </a:ext>
            </a:extLst>
          </p:cNvPr>
          <p:cNvSpPr txBox="1">
            <a:spLocks/>
          </p:cNvSpPr>
          <p:nvPr/>
        </p:nvSpPr>
        <p:spPr bwMode="auto">
          <a:xfrm>
            <a:off x="258284" y="7465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Results (4)</a:t>
            </a:r>
          </a:p>
        </p:txBody>
      </p:sp>
      <p:pic>
        <p:nvPicPr>
          <p:cNvPr id="19" name="Picture 18">
            <a:extLst>
              <a:ext uri="{FF2B5EF4-FFF2-40B4-BE49-F238E27FC236}">
                <a16:creationId xmlns:a16="http://schemas.microsoft.com/office/drawing/2014/main" id="{13088C19-5BB0-4844-8A2D-B16DCE60798A}"/>
              </a:ext>
            </a:extLst>
          </p:cNvPr>
          <p:cNvPicPr/>
          <p:nvPr/>
        </p:nvPicPr>
        <p:blipFill rotWithShape="1">
          <a:blip r:embed="rId3"/>
          <a:srcRect b="50000"/>
          <a:stretch/>
        </p:blipFill>
        <p:spPr>
          <a:xfrm>
            <a:off x="-57107" y="3990954"/>
            <a:ext cx="3751652" cy="2171763"/>
          </a:xfrm>
          <a:prstGeom prst="rect">
            <a:avLst/>
          </a:prstGeom>
        </p:spPr>
      </p:pic>
      <p:sp>
        <p:nvSpPr>
          <p:cNvPr id="20" name="TextBox 19">
            <a:extLst>
              <a:ext uri="{FF2B5EF4-FFF2-40B4-BE49-F238E27FC236}">
                <a16:creationId xmlns:a16="http://schemas.microsoft.com/office/drawing/2014/main" id="{D28942CA-B172-4BF9-990F-8A94F1E221EE}"/>
              </a:ext>
            </a:extLst>
          </p:cNvPr>
          <p:cNvSpPr txBox="1"/>
          <p:nvPr/>
        </p:nvSpPr>
        <p:spPr>
          <a:xfrm>
            <a:off x="135732" y="1296775"/>
            <a:ext cx="3271176" cy="2308324"/>
          </a:xfrm>
          <a:prstGeom prst="rect">
            <a:avLst/>
          </a:prstGeom>
          <a:noFill/>
        </p:spPr>
        <p:txBody>
          <a:bodyPr wrap="square" rtlCol="0">
            <a:spAutoFit/>
          </a:bodyPr>
          <a:lstStyle/>
          <a:p>
            <a:pPr marL="214313" indent="-214313">
              <a:buFont typeface="Arial" panose="020B0604020202020204" pitchFamily="34" charset="0"/>
              <a:buChar char="•"/>
            </a:pPr>
            <a:r>
              <a:rPr lang="en-US" dirty="0"/>
              <a:t>At bubbling-to-slugging transition char concentration at bottom decreases, but increase in top</a:t>
            </a:r>
          </a:p>
          <a:p>
            <a:pPr marL="214313" indent="-214313">
              <a:buFont typeface="Arial" panose="020B0604020202020204" pitchFamily="34" charset="0"/>
              <a:buChar char="•"/>
            </a:pPr>
            <a:r>
              <a:rPr lang="en-US" dirty="0"/>
              <a:t>At slugging more char in top region</a:t>
            </a:r>
          </a:p>
          <a:p>
            <a:pPr marL="214313" indent="-214313">
              <a:buFont typeface="Arial" panose="020B0604020202020204" pitchFamily="34" charset="0"/>
              <a:buChar char="•"/>
            </a:pPr>
            <a:r>
              <a:rPr lang="en-US" dirty="0"/>
              <a:t>At turbulent least char in the bed </a:t>
            </a:r>
          </a:p>
        </p:txBody>
      </p:sp>
      <p:pic>
        <p:nvPicPr>
          <p:cNvPr id="21" name="Content Placeholder 8">
            <a:extLst>
              <a:ext uri="{FF2B5EF4-FFF2-40B4-BE49-F238E27FC236}">
                <a16:creationId xmlns:a16="http://schemas.microsoft.com/office/drawing/2014/main" id="{0001CC53-C9B7-4517-B3F8-C3E7543859B2}"/>
              </a:ext>
            </a:extLst>
          </p:cNvPr>
          <p:cNvPicPr>
            <a:picLocks noGrp="1" noChangeAspect="1"/>
          </p:cNvPicPr>
          <p:nvPr>
            <p:ph idx="1"/>
          </p:nvPr>
        </p:nvPicPr>
        <p:blipFill>
          <a:blip r:embed="rId4"/>
          <a:stretch>
            <a:fillRect/>
          </a:stretch>
        </p:blipFill>
        <p:spPr>
          <a:xfrm>
            <a:off x="3406907" y="830764"/>
            <a:ext cx="5860356" cy="3906904"/>
          </a:xfrm>
        </p:spPr>
      </p:pic>
    </p:spTree>
    <p:extLst>
      <p:ext uri="{BB962C8B-B14F-4D97-AF65-F5344CB8AC3E}">
        <p14:creationId xmlns:p14="http://schemas.microsoft.com/office/powerpoint/2010/main" val="31376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C4A97-7BCB-0F47-9A71-AC1919F5B39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14</a:t>
            </a:fld>
            <a:endParaRPr lang="en-US"/>
          </a:p>
        </p:txBody>
      </p:sp>
      <p:sp>
        <p:nvSpPr>
          <p:cNvPr id="5" name="Title 1">
            <a:extLst>
              <a:ext uri="{FF2B5EF4-FFF2-40B4-BE49-F238E27FC236}">
                <a16:creationId xmlns:a16="http://schemas.microsoft.com/office/drawing/2014/main" id="{CCF7162C-268C-4F3A-A497-A405D4692B80}"/>
              </a:ext>
            </a:extLst>
          </p:cNvPr>
          <p:cNvSpPr txBox="1">
            <a:spLocks/>
          </p:cNvSpPr>
          <p:nvPr/>
        </p:nvSpPr>
        <p:spPr bwMode="auto">
          <a:xfrm>
            <a:off x="247646" y="401691"/>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Bubbles/mixing/elutriation affect pyrolysis yield</a:t>
            </a:r>
          </a:p>
        </p:txBody>
      </p:sp>
      <p:sp>
        <p:nvSpPr>
          <p:cNvPr id="6" name="Title 1">
            <a:extLst>
              <a:ext uri="{FF2B5EF4-FFF2-40B4-BE49-F238E27FC236}">
                <a16:creationId xmlns:a16="http://schemas.microsoft.com/office/drawing/2014/main" id="{189A86B0-9046-4E0B-B122-7BE8D856AA53}"/>
              </a:ext>
            </a:extLst>
          </p:cNvPr>
          <p:cNvSpPr txBox="1">
            <a:spLocks/>
          </p:cNvSpPr>
          <p:nvPr/>
        </p:nvSpPr>
        <p:spPr bwMode="auto">
          <a:xfrm>
            <a:off x="258284" y="7465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Results (5)</a:t>
            </a:r>
          </a:p>
        </p:txBody>
      </p:sp>
      <p:grpSp>
        <p:nvGrpSpPr>
          <p:cNvPr id="7" name="Group 6">
            <a:extLst>
              <a:ext uri="{FF2B5EF4-FFF2-40B4-BE49-F238E27FC236}">
                <a16:creationId xmlns:a16="http://schemas.microsoft.com/office/drawing/2014/main" id="{D6FA6129-13E7-4AD5-9539-3D486E89FE07}"/>
              </a:ext>
            </a:extLst>
          </p:cNvPr>
          <p:cNvGrpSpPr/>
          <p:nvPr/>
        </p:nvGrpSpPr>
        <p:grpSpPr>
          <a:xfrm>
            <a:off x="3001742" y="911639"/>
            <a:ext cx="6129420" cy="4507188"/>
            <a:chOff x="4635481" y="1320178"/>
            <a:chExt cx="6129420" cy="4507188"/>
          </a:xfrm>
        </p:grpSpPr>
        <p:pic>
          <p:nvPicPr>
            <p:cNvPr id="8" name="Picture 7">
              <a:extLst>
                <a:ext uri="{FF2B5EF4-FFF2-40B4-BE49-F238E27FC236}">
                  <a16:creationId xmlns:a16="http://schemas.microsoft.com/office/drawing/2014/main" id="{4ED63982-1471-4552-807B-1B89CC33721B}"/>
                </a:ext>
              </a:extLst>
            </p:cNvPr>
            <p:cNvPicPr>
              <a:picLocks noChangeAspect="1"/>
            </p:cNvPicPr>
            <p:nvPr/>
          </p:nvPicPr>
          <p:blipFill rotWithShape="1">
            <a:blip r:embed="rId3"/>
            <a:srcRect t="7988" r="8777" b="6051"/>
            <a:stretch/>
          </p:blipFill>
          <p:spPr>
            <a:xfrm>
              <a:off x="4635481" y="1364225"/>
              <a:ext cx="6129420" cy="4463141"/>
            </a:xfrm>
            <a:prstGeom prst="rect">
              <a:avLst/>
            </a:prstGeom>
          </p:spPr>
        </p:pic>
        <p:sp>
          <p:nvSpPr>
            <p:cNvPr id="9" name="Rectangle 8">
              <a:extLst>
                <a:ext uri="{FF2B5EF4-FFF2-40B4-BE49-F238E27FC236}">
                  <a16:creationId xmlns:a16="http://schemas.microsoft.com/office/drawing/2014/main" id="{2012CE4A-E600-4316-9193-058128C5CF6B}"/>
                </a:ext>
              </a:extLst>
            </p:cNvPr>
            <p:cNvSpPr/>
            <p:nvPr/>
          </p:nvSpPr>
          <p:spPr>
            <a:xfrm>
              <a:off x="5511725" y="1594432"/>
              <a:ext cx="643214" cy="3396479"/>
            </a:xfrm>
            <a:prstGeom prst="rect">
              <a:avLst/>
            </a:prstGeom>
            <a:solidFill>
              <a:schemeClr val="accent4">
                <a:lumMod val="40000"/>
                <a:lumOff val="6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10" name="TextBox 15">
              <a:extLst>
                <a:ext uri="{FF2B5EF4-FFF2-40B4-BE49-F238E27FC236}">
                  <a16:creationId xmlns:a16="http://schemas.microsoft.com/office/drawing/2014/main" id="{5C604E60-5C3F-4238-8C17-69C884C96A5C}"/>
                </a:ext>
              </a:extLst>
            </p:cNvPr>
            <p:cNvSpPr txBox="1"/>
            <p:nvPr/>
          </p:nvSpPr>
          <p:spPr>
            <a:xfrm>
              <a:off x="8224629" y="5146714"/>
              <a:ext cx="611065"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U/U</a:t>
              </a:r>
              <a:r>
                <a:rPr lang="en-US" sz="1350" baseline="-25000" dirty="0"/>
                <a:t>mf</a:t>
              </a:r>
            </a:p>
          </p:txBody>
        </p:sp>
        <p:sp>
          <p:nvSpPr>
            <p:cNvPr id="11" name="Rectangle 10">
              <a:extLst>
                <a:ext uri="{FF2B5EF4-FFF2-40B4-BE49-F238E27FC236}">
                  <a16:creationId xmlns:a16="http://schemas.microsoft.com/office/drawing/2014/main" id="{D12DB517-20A3-4979-A66E-662B27B08A98}"/>
                </a:ext>
              </a:extLst>
            </p:cNvPr>
            <p:cNvSpPr/>
            <p:nvPr/>
          </p:nvSpPr>
          <p:spPr>
            <a:xfrm>
              <a:off x="6150320" y="1595221"/>
              <a:ext cx="1160041" cy="3395687"/>
            </a:xfrm>
            <a:prstGeom prst="rect">
              <a:avLst/>
            </a:prstGeom>
            <a:solidFill>
              <a:srgbClr val="92D050">
                <a:alpha val="1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12" name="Rectangle 11">
              <a:extLst>
                <a:ext uri="{FF2B5EF4-FFF2-40B4-BE49-F238E27FC236}">
                  <a16:creationId xmlns:a16="http://schemas.microsoft.com/office/drawing/2014/main" id="{9FB12F29-BF48-4A9F-BDA9-B1E9140FFEF1}"/>
                </a:ext>
              </a:extLst>
            </p:cNvPr>
            <p:cNvSpPr/>
            <p:nvPr/>
          </p:nvSpPr>
          <p:spPr>
            <a:xfrm>
              <a:off x="7310363" y="1594457"/>
              <a:ext cx="1147838" cy="3395686"/>
            </a:xfrm>
            <a:prstGeom prst="rect">
              <a:avLst/>
            </a:prstGeom>
            <a:solidFill>
              <a:srgbClr val="7030A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13" name="Rectangle 12">
              <a:extLst>
                <a:ext uri="{FF2B5EF4-FFF2-40B4-BE49-F238E27FC236}">
                  <a16:creationId xmlns:a16="http://schemas.microsoft.com/office/drawing/2014/main" id="{6F1418E7-9F31-4394-A6C7-48B7A0E9C19E}"/>
                </a:ext>
              </a:extLst>
            </p:cNvPr>
            <p:cNvSpPr/>
            <p:nvPr/>
          </p:nvSpPr>
          <p:spPr>
            <a:xfrm>
              <a:off x="8458200" y="1594457"/>
              <a:ext cx="2209801" cy="3395686"/>
            </a:xfrm>
            <a:prstGeom prst="rect">
              <a:avLst/>
            </a:prstGeom>
            <a:solidFill>
              <a:schemeClr val="accent3">
                <a:lumMod val="40000"/>
                <a:lumOff val="6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14" name="TextBox 13">
              <a:extLst>
                <a:ext uri="{FF2B5EF4-FFF2-40B4-BE49-F238E27FC236}">
                  <a16:creationId xmlns:a16="http://schemas.microsoft.com/office/drawing/2014/main" id="{80DE9FEE-866A-4BDD-9F6B-580CCF48422B}"/>
                </a:ext>
              </a:extLst>
            </p:cNvPr>
            <p:cNvSpPr txBox="1"/>
            <p:nvPr/>
          </p:nvSpPr>
          <p:spPr>
            <a:xfrm>
              <a:off x="8458199" y="1593692"/>
              <a:ext cx="1341138" cy="369332"/>
            </a:xfrm>
            <a:prstGeom prst="rect">
              <a:avLst/>
            </a:prstGeom>
            <a:noFill/>
          </p:spPr>
          <p:txBody>
            <a:bodyPr wrap="square" rtlCol="0">
              <a:spAutoFit/>
            </a:bodyPr>
            <a:lstStyle/>
            <a:p>
              <a:r>
                <a:rPr lang="en-US" dirty="0"/>
                <a:t>Turbulent</a:t>
              </a:r>
            </a:p>
          </p:txBody>
        </p:sp>
        <p:sp>
          <p:nvSpPr>
            <p:cNvPr id="15" name="TextBox 14">
              <a:extLst>
                <a:ext uri="{FF2B5EF4-FFF2-40B4-BE49-F238E27FC236}">
                  <a16:creationId xmlns:a16="http://schemas.microsoft.com/office/drawing/2014/main" id="{A36C64A0-CCC9-46DB-90DD-2C0732327CCB}"/>
                </a:ext>
              </a:extLst>
            </p:cNvPr>
            <p:cNvSpPr txBox="1"/>
            <p:nvPr/>
          </p:nvSpPr>
          <p:spPr>
            <a:xfrm>
              <a:off x="6137648" y="1588668"/>
              <a:ext cx="1246602" cy="923330"/>
            </a:xfrm>
            <a:prstGeom prst="rect">
              <a:avLst/>
            </a:prstGeom>
            <a:noFill/>
          </p:spPr>
          <p:txBody>
            <a:bodyPr wrap="square" rtlCol="0">
              <a:spAutoFit/>
            </a:bodyPr>
            <a:lstStyle/>
            <a:p>
              <a:r>
                <a:rPr lang="en-US" dirty="0"/>
                <a:t>Bubbling-to-slugging transition</a:t>
              </a:r>
            </a:p>
          </p:txBody>
        </p:sp>
        <p:sp>
          <p:nvSpPr>
            <p:cNvPr id="16" name="TextBox 15">
              <a:extLst>
                <a:ext uri="{FF2B5EF4-FFF2-40B4-BE49-F238E27FC236}">
                  <a16:creationId xmlns:a16="http://schemas.microsoft.com/office/drawing/2014/main" id="{9AB069CB-D2E8-4097-992D-18C394DA3A54}"/>
                </a:ext>
              </a:extLst>
            </p:cNvPr>
            <p:cNvSpPr txBox="1"/>
            <p:nvPr/>
          </p:nvSpPr>
          <p:spPr>
            <a:xfrm>
              <a:off x="7243836" y="1593692"/>
              <a:ext cx="1375425" cy="923330"/>
            </a:xfrm>
            <a:prstGeom prst="rect">
              <a:avLst/>
            </a:prstGeom>
            <a:noFill/>
          </p:spPr>
          <p:txBody>
            <a:bodyPr wrap="square" rtlCol="0">
              <a:spAutoFit/>
            </a:bodyPr>
            <a:lstStyle/>
            <a:p>
              <a:r>
                <a:rPr lang="en-US" dirty="0"/>
                <a:t>Fully developed slugging</a:t>
              </a:r>
            </a:p>
          </p:txBody>
        </p:sp>
        <p:sp>
          <p:nvSpPr>
            <p:cNvPr id="17" name="TextBox 16">
              <a:extLst>
                <a:ext uri="{FF2B5EF4-FFF2-40B4-BE49-F238E27FC236}">
                  <a16:creationId xmlns:a16="http://schemas.microsoft.com/office/drawing/2014/main" id="{CD1BA7EC-F9EE-4A58-80D5-A650C9C465ED}"/>
                </a:ext>
              </a:extLst>
            </p:cNvPr>
            <p:cNvSpPr txBox="1"/>
            <p:nvPr/>
          </p:nvSpPr>
          <p:spPr>
            <a:xfrm rot="16200000">
              <a:off x="5130401" y="1806081"/>
              <a:ext cx="1341138" cy="369332"/>
            </a:xfrm>
            <a:prstGeom prst="rect">
              <a:avLst/>
            </a:prstGeom>
            <a:noFill/>
          </p:spPr>
          <p:txBody>
            <a:bodyPr wrap="square" rtlCol="0">
              <a:spAutoFit/>
            </a:bodyPr>
            <a:lstStyle/>
            <a:p>
              <a:r>
                <a:rPr lang="en-US" dirty="0"/>
                <a:t>Bubbling</a:t>
              </a:r>
            </a:p>
          </p:txBody>
        </p:sp>
      </p:grpSp>
      <p:sp>
        <p:nvSpPr>
          <p:cNvPr id="18" name="TextBox 17">
            <a:extLst>
              <a:ext uri="{FF2B5EF4-FFF2-40B4-BE49-F238E27FC236}">
                <a16:creationId xmlns:a16="http://schemas.microsoft.com/office/drawing/2014/main" id="{11783A08-1B30-4167-9DAA-FBEADB082AC8}"/>
              </a:ext>
            </a:extLst>
          </p:cNvPr>
          <p:cNvSpPr txBox="1"/>
          <p:nvPr/>
        </p:nvSpPr>
        <p:spPr>
          <a:xfrm>
            <a:off x="207048" y="1369819"/>
            <a:ext cx="2873415" cy="3139321"/>
          </a:xfrm>
          <a:prstGeom prst="rect">
            <a:avLst/>
          </a:prstGeom>
          <a:noFill/>
        </p:spPr>
        <p:txBody>
          <a:bodyPr wrap="square" rtlCol="0">
            <a:spAutoFit/>
          </a:bodyPr>
          <a:lstStyle/>
          <a:p>
            <a:r>
              <a:rPr lang="en-US" dirty="0"/>
              <a:t>Slugging beds reach a maximum in tar (oil) yield in the bubbling-to-slugging transition</a:t>
            </a:r>
          </a:p>
          <a:p>
            <a:endParaRPr lang="en-US" dirty="0"/>
          </a:p>
          <a:p>
            <a:r>
              <a:rPr lang="en-US" dirty="0"/>
              <a:t>Maximum tar (oil) yield occur at turbulent fluidization where slip velocity between gas and particles is high with a very short residence time </a:t>
            </a:r>
          </a:p>
        </p:txBody>
      </p:sp>
      <p:sp>
        <p:nvSpPr>
          <p:cNvPr id="21" name="TextBox 20">
            <a:extLst>
              <a:ext uri="{FF2B5EF4-FFF2-40B4-BE49-F238E27FC236}">
                <a16:creationId xmlns:a16="http://schemas.microsoft.com/office/drawing/2014/main" id="{43AD301A-03FE-4024-9644-C183ED58C210}"/>
              </a:ext>
            </a:extLst>
          </p:cNvPr>
          <p:cNvSpPr txBox="1"/>
          <p:nvPr/>
        </p:nvSpPr>
        <p:spPr>
          <a:xfrm>
            <a:off x="3877986" y="5574304"/>
            <a:ext cx="5156276" cy="590931"/>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a:t>“Jitter” due to finite-sample effects (limited bubble events seen during tracing)</a:t>
            </a:r>
          </a:p>
        </p:txBody>
      </p:sp>
    </p:spTree>
    <p:extLst>
      <p:ext uri="{BB962C8B-B14F-4D97-AF65-F5344CB8AC3E}">
        <p14:creationId xmlns:p14="http://schemas.microsoft.com/office/powerpoint/2010/main" val="114054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FF86A9-B43F-3748-8A6B-D441B161FA79}"/>
              </a:ext>
            </a:extLst>
          </p:cNvPr>
          <p:cNvSpPr txBox="1"/>
          <p:nvPr/>
        </p:nvSpPr>
        <p:spPr>
          <a:xfrm>
            <a:off x="3208150" y="4701790"/>
            <a:ext cx="5114441" cy="840230"/>
          </a:xfrm>
          <a:prstGeom prst="rect">
            <a:avLst/>
          </a:prstGeom>
          <a:noFill/>
        </p:spPr>
        <p:txBody>
          <a:bodyPr wrap="square" rtlCol="0">
            <a:spAutoFit/>
          </a:bodyPr>
          <a:lstStyle/>
          <a:p>
            <a:pPr algn="ctr">
              <a:lnSpc>
                <a:spcPct val="90000"/>
              </a:lnSpc>
            </a:pPr>
            <a:r>
              <a:rPr lang="en-US" b="1" dirty="0"/>
              <a:t>Particle size and density must be selected carefully such that elutriation will occur</a:t>
            </a:r>
          </a:p>
          <a:p>
            <a:pPr algn="ctr">
              <a:lnSpc>
                <a:spcPct val="90000"/>
              </a:lnSpc>
            </a:pPr>
            <a:endParaRPr lang="en-US" b="1" dirty="0"/>
          </a:p>
        </p:txBody>
      </p:sp>
      <p:sp>
        <p:nvSpPr>
          <p:cNvPr id="7" name="TextBox 6">
            <a:extLst>
              <a:ext uri="{FF2B5EF4-FFF2-40B4-BE49-F238E27FC236}">
                <a16:creationId xmlns:a16="http://schemas.microsoft.com/office/drawing/2014/main" id="{037C02C9-81A1-9145-A17E-2608BBC984C9}"/>
              </a:ext>
            </a:extLst>
          </p:cNvPr>
          <p:cNvSpPr txBox="1"/>
          <p:nvPr/>
        </p:nvSpPr>
        <p:spPr>
          <a:xfrm>
            <a:off x="5098943" y="881430"/>
            <a:ext cx="3223648" cy="341632"/>
          </a:xfrm>
          <a:prstGeom prst="rect">
            <a:avLst/>
          </a:prstGeom>
          <a:noFill/>
        </p:spPr>
        <p:txBody>
          <a:bodyPr wrap="square" rtlCol="0">
            <a:spAutoFit/>
          </a:bodyPr>
          <a:lstStyle/>
          <a:p>
            <a:pPr algn="ctr">
              <a:lnSpc>
                <a:spcPct val="90000"/>
              </a:lnSpc>
            </a:pPr>
            <a:r>
              <a:rPr lang="en-US" dirty="0"/>
              <a:t>Biomass particle density</a:t>
            </a:r>
          </a:p>
        </p:txBody>
      </p:sp>
      <p:sp>
        <p:nvSpPr>
          <p:cNvPr id="10" name="TextBox 9">
            <a:extLst>
              <a:ext uri="{FF2B5EF4-FFF2-40B4-BE49-F238E27FC236}">
                <a16:creationId xmlns:a16="http://schemas.microsoft.com/office/drawing/2014/main" id="{2BCEB21C-DBD8-A048-9DB4-7AA263C14192}"/>
              </a:ext>
            </a:extLst>
          </p:cNvPr>
          <p:cNvSpPr txBox="1"/>
          <p:nvPr/>
        </p:nvSpPr>
        <p:spPr>
          <a:xfrm>
            <a:off x="642625" y="881430"/>
            <a:ext cx="3223648" cy="341632"/>
          </a:xfrm>
          <a:prstGeom prst="rect">
            <a:avLst/>
          </a:prstGeom>
          <a:noFill/>
        </p:spPr>
        <p:txBody>
          <a:bodyPr wrap="square" rtlCol="0">
            <a:spAutoFit/>
          </a:bodyPr>
          <a:lstStyle/>
          <a:p>
            <a:pPr algn="ctr">
              <a:lnSpc>
                <a:spcPct val="90000"/>
              </a:lnSpc>
            </a:pPr>
            <a:r>
              <a:rPr lang="en-US" dirty="0"/>
              <a:t>Biomass particle size</a:t>
            </a:r>
          </a:p>
        </p:txBody>
      </p:sp>
      <p:pic>
        <p:nvPicPr>
          <p:cNvPr id="9" name="Picture 8">
            <a:extLst>
              <a:ext uri="{FF2B5EF4-FFF2-40B4-BE49-F238E27FC236}">
                <a16:creationId xmlns:a16="http://schemas.microsoft.com/office/drawing/2014/main" id="{8DB2D815-7971-8046-A68B-1B62AB0580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289"/>
          <a:stretch/>
        </p:blipFill>
        <p:spPr>
          <a:xfrm>
            <a:off x="41760" y="1227359"/>
            <a:ext cx="4902932" cy="2899640"/>
          </a:xfrm>
          <a:prstGeom prst="rect">
            <a:avLst/>
          </a:prstGeom>
        </p:spPr>
      </p:pic>
      <p:pic>
        <p:nvPicPr>
          <p:cNvPr id="12" name="Picture 11">
            <a:extLst>
              <a:ext uri="{FF2B5EF4-FFF2-40B4-BE49-F238E27FC236}">
                <a16:creationId xmlns:a16="http://schemas.microsoft.com/office/drawing/2014/main" id="{BF97FC85-A701-A143-B963-E3B613C68D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548" t="12405"/>
          <a:stretch/>
        </p:blipFill>
        <p:spPr>
          <a:xfrm>
            <a:off x="4889633" y="1227359"/>
            <a:ext cx="4342350" cy="2899639"/>
          </a:xfrm>
          <a:prstGeom prst="rect">
            <a:avLst/>
          </a:prstGeom>
        </p:spPr>
      </p:pic>
      <p:pic>
        <p:nvPicPr>
          <p:cNvPr id="11" name="Picture 10">
            <a:extLst>
              <a:ext uri="{FF2B5EF4-FFF2-40B4-BE49-F238E27FC236}">
                <a16:creationId xmlns:a16="http://schemas.microsoft.com/office/drawing/2014/main" id="{12C8EEC6-FDDF-E24E-A34B-BB023F939E3F}"/>
              </a:ext>
            </a:extLst>
          </p:cNvPr>
          <p:cNvPicPr>
            <a:picLocks noChangeAspect="1"/>
          </p:cNvPicPr>
          <p:nvPr/>
        </p:nvPicPr>
        <p:blipFill>
          <a:blip r:embed="rId4"/>
          <a:stretch>
            <a:fillRect/>
          </a:stretch>
        </p:blipFill>
        <p:spPr>
          <a:xfrm>
            <a:off x="111161" y="4183157"/>
            <a:ext cx="1951059" cy="1751680"/>
          </a:xfrm>
          <a:prstGeom prst="rect">
            <a:avLst/>
          </a:prstGeom>
        </p:spPr>
      </p:pic>
      <p:sp>
        <p:nvSpPr>
          <p:cNvPr id="5" name="Rectangle 4">
            <a:extLst>
              <a:ext uri="{FF2B5EF4-FFF2-40B4-BE49-F238E27FC236}">
                <a16:creationId xmlns:a16="http://schemas.microsoft.com/office/drawing/2014/main" id="{B48AFAAA-C0A8-9444-9421-4784FE5CF078}"/>
              </a:ext>
            </a:extLst>
          </p:cNvPr>
          <p:cNvSpPr/>
          <p:nvPr/>
        </p:nvSpPr>
        <p:spPr>
          <a:xfrm>
            <a:off x="111161" y="5901041"/>
            <a:ext cx="7226040" cy="462306"/>
          </a:xfrm>
          <a:prstGeom prst="rect">
            <a:avLst/>
          </a:prstGeom>
        </p:spPr>
        <p:txBody>
          <a:bodyPr wrap="square">
            <a:spAutoFit/>
          </a:bodyPr>
          <a:lstStyle/>
          <a:p>
            <a:pPr marL="0" indent="0">
              <a:lnSpc>
                <a:spcPct val="120000"/>
              </a:lnSpc>
              <a:buNone/>
            </a:pPr>
            <a:r>
              <a:rPr lang="en-US" sz="1050" dirty="0">
                <a:solidFill>
                  <a:schemeClr val="bg1">
                    <a:lumMod val="65000"/>
                  </a:schemeClr>
                </a:solidFill>
              </a:rPr>
              <a:t>Pecha, M. B., Ramirez, E., Wiggins, G. M., Carpenter, D., </a:t>
            </a:r>
            <a:r>
              <a:rPr lang="en-US" sz="1050" dirty="0" err="1">
                <a:solidFill>
                  <a:schemeClr val="bg1">
                    <a:lumMod val="65000"/>
                  </a:schemeClr>
                </a:solidFill>
              </a:rPr>
              <a:t>Kappes</a:t>
            </a:r>
            <a:r>
              <a:rPr lang="en-US" sz="1050" dirty="0">
                <a:solidFill>
                  <a:schemeClr val="bg1">
                    <a:lumMod val="65000"/>
                  </a:schemeClr>
                </a:solidFill>
              </a:rPr>
              <a:t>, B., </a:t>
            </a:r>
            <a:r>
              <a:rPr lang="en-US" sz="1050" dirty="0" err="1">
                <a:solidFill>
                  <a:schemeClr val="bg1">
                    <a:lumMod val="65000"/>
                  </a:schemeClr>
                </a:solidFill>
              </a:rPr>
              <a:t>Daw</a:t>
            </a:r>
            <a:r>
              <a:rPr lang="en-US" sz="1050" dirty="0">
                <a:solidFill>
                  <a:schemeClr val="bg1">
                    <a:lumMod val="65000"/>
                  </a:schemeClr>
                </a:solidFill>
              </a:rPr>
              <a:t>, S., &amp; Ciesielski, P. N. (2018). “Integrated Particle- and Reactor-Scale Simulation of Pine Pyrolysis in a Fluidized Bed.” Energy &amp; Fuels, 32(10), 10683-10694.</a:t>
            </a:r>
          </a:p>
        </p:txBody>
      </p:sp>
      <p:sp>
        <p:nvSpPr>
          <p:cNvPr id="13" name="Title 1">
            <a:extLst>
              <a:ext uri="{FF2B5EF4-FFF2-40B4-BE49-F238E27FC236}">
                <a16:creationId xmlns:a16="http://schemas.microsoft.com/office/drawing/2014/main" id="{075F84E7-9042-4448-91B8-546AE547EBE6}"/>
              </a:ext>
            </a:extLst>
          </p:cNvPr>
          <p:cNvSpPr txBox="1">
            <a:spLocks/>
          </p:cNvSpPr>
          <p:nvPr/>
        </p:nvSpPr>
        <p:spPr bwMode="auto">
          <a:xfrm>
            <a:off x="247646" y="401691"/>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Particle size and density affect residence time distribution</a:t>
            </a:r>
          </a:p>
        </p:txBody>
      </p:sp>
      <p:sp>
        <p:nvSpPr>
          <p:cNvPr id="14" name="Title 1">
            <a:extLst>
              <a:ext uri="{FF2B5EF4-FFF2-40B4-BE49-F238E27FC236}">
                <a16:creationId xmlns:a16="http://schemas.microsoft.com/office/drawing/2014/main" id="{BAD5225B-F9A2-43DF-9113-DC7D9BEA45DC}"/>
              </a:ext>
            </a:extLst>
          </p:cNvPr>
          <p:cNvSpPr txBox="1">
            <a:spLocks/>
          </p:cNvSpPr>
          <p:nvPr/>
        </p:nvSpPr>
        <p:spPr bwMode="auto">
          <a:xfrm>
            <a:off x="258284" y="7465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Results (6)</a:t>
            </a:r>
          </a:p>
        </p:txBody>
      </p:sp>
    </p:spTree>
    <p:extLst>
      <p:ext uri="{BB962C8B-B14F-4D97-AF65-F5344CB8AC3E}">
        <p14:creationId xmlns:p14="http://schemas.microsoft.com/office/powerpoint/2010/main" val="3294652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87D143-76F9-C543-97CA-E023230F5C07}"/>
              </a:ext>
            </a:extLst>
          </p:cNvPr>
          <p:cNvSpPr txBox="1"/>
          <p:nvPr/>
        </p:nvSpPr>
        <p:spPr>
          <a:xfrm>
            <a:off x="4093844" y="1134305"/>
            <a:ext cx="2310094" cy="369332"/>
          </a:xfrm>
          <a:prstGeom prst="rect">
            <a:avLst/>
          </a:prstGeom>
          <a:solidFill>
            <a:schemeClr val="bg1"/>
          </a:solidFill>
        </p:spPr>
        <p:txBody>
          <a:bodyPr wrap="square" rtlCol="0">
            <a:spAutoFit/>
          </a:bodyPr>
          <a:lstStyle/>
          <a:p>
            <a:pPr algn="ctr"/>
            <a:r>
              <a:rPr lang="en-US" dirty="0"/>
              <a:t>100 </a:t>
            </a:r>
            <a:r>
              <a:rPr lang="en-US" dirty="0" err="1"/>
              <a:t>μm</a:t>
            </a:r>
            <a:r>
              <a:rPr lang="en-US" dirty="0"/>
              <a:t> char</a:t>
            </a:r>
          </a:p>
        </p:txBody>
      </p:sp>
      <p:sp>
        <p:nvSpPr>
          <p:cNvPr id="8" name="TextBox 7">
            <a:extLst>
              <a:ext uri="{FF2B5EF4-FFF2-40B4-BE49-F238E27FC236}">
                <a16:creationId xmlns:a16="http://schemas.microsoft.com/office/drawing/2014/main" id="{A4D79132-CD71-DC4D-997D-496F771BDC2E}"/>
              </a:ext>
            </a:extLst>
          </p:cNvPr>
          <p:cNvSpPr txBox="1"/>
          <p:nvPr/>
        </p:nvSpPr>
        <p:spPr>
          <a:xfrm>
            <a:off x="6657706" y="1134305"/>
            <a:ext cx="2310094" cy="369332"/>
          </a:xfrm>
          <a:prstGeom prst="rect">
            <a:avLst/>
          </a:prstGeom>
          <a:solidFill>
            <a:schemeClr val="bg1"/>
          </a:solidFill>
        </p:spPr>
        <p:txBody>
          <a:bodyPr wrap="square" rtlCol="0">
            <a:spAutoFit/>
          </a:bodyPr>
          <a:lstStyle/>
          <a:p>
            <a:pPr algn="ctr"/>
            <a:r>
              <a:rPr lang="en-US" dirty="0"/>
              <a:t>278 </a:t>
            </a:r>
            <a:r>
              <a:rPr lang="en-US" dirty="0" err="1"/>
              <a:t>μm</a:t>
            </a:r>
            <a:r>
              <a:rPr lang="en-US" dirty="0"/>
              <a:t> char</a:t>
            </a:r>
          </a:p>
        </p:txBody>
      </p:sp>
      <p:sp>
        <p:nvSpPr>
          <p:cNvPr id="10" name="TextBox 9">
            <a:extLst>
              <a:ext uri="{FF2B5EF4-FFF2-40B4-BE49-F238E27FC236}">
                <a16:creationId xmlns:a16="http://schemas.microsoft.com/office/drawing/2014/main" id="{2936F397-1C09-8D48-84E2-515A11D51ACE}"/>
              </a:ext>
            </a:extLst>
          </p:cNvPr>
          <p:cNvSpPr txBox="1"/>
          <p:nvPr/>
        </p:nvSpPr>
        <p:spPr>
          <a:xfrm>
            <a:off x="247646" y="1318971"/>
            <a:ext cx="3289522" cy="4524315"/>
          </a:xfrm>
          <a:prstGeom prst="rect">
            <a:avLst/>
          </a:prstGeom>
          <a:noFill/>
        </p:spPr>
        <p:txBody>
          <a:bodyPr wrap="square" rtlCol="0">
            <a:spAutoFit/>
          </a:bodyPr>
          <a:lstStyle/>
          <a:p>
            <a:pPr marL="214313" indent="-214313">
              <a:buFont typeface="Arial" panose="020B0604020202020204" pitchFamily="34" charset="0"/>
              <a:buChar char="•"/>
            </a:pPr>
            <a:r>
              <a:rPr lang="en-US" dirty="0"/>
              <a:t>Larger particles create char layer at top of sand bed and freeboard region</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Tar vapors may be reduced through the char layer</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Char particle concentration changes bed particle size distribution and possibly fluidization </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0.1181 g/s particle feed rate</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Monodisperse cases from among 100–500 </a:t>
            </a:r>
            <a:r>
              <a:rPr lang="el-GR" dirty="0">
                <a:latin typeface="Century Gothic" panose="020B0502020202020204" pitchFamily="34" charset="0"/>
              </a:rPr>
              <a:t>μ</a:t>
            </a:r>
            <a:r>
              <a:rPr lang="en-US" dirty="0"/>
              <a:t>m PSD</a:t>
            </a:r>
          </a:p>
        </p:txBody>
      </p:sp>
      <p:sp>
        <p:nvSpPr>
          <p:cNvPr id="2" name="Slide Number Placeholder 1">
            <a:extLst>
              <a:ext uri="{FF2B5EF4-FFF2-40B4-BE49-F238E27FC236}">
                <a16:creationId xmlns:a16="http://schemas.microsoft.com/office/drawing/2014/main" id="{9227507C-B5B6-314C-9799-1CA6AA97985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16</a:t>
            </a:fld>
            <a:endParaRPr lang="en-US"/>
          </a:p>
        </p:txBody>
      </p:sp>
      <p:pic>
        <p:nvPicPr>
          <p:cNvPr id="12" name="Picture 11">
            <a:extLst>
              <a:ext uri="{FF2B5EF4-FFF2-40B4-BE49-F238E27FC236}">
                <a16:creationId xmlns:a16="http://schemas.microsoft.com/office/drawing/2014/main" id="{C8776017-9070-9348-868F-032796CA2B1E}"/>
              </a:ext>
            </a:extLst>
          </p:cNvPr>
          <p:cNvPicPr/>
          <p:nvPr/>
        </p:nvPicPr>
        <p:blipFill>
          <a:blip r:embed="rId3"/>
          <a:stretch>
            <a:fillRect/>
          </a:stretch>
        </p:blipFill>
        <p:spPr>
          <a:xfrm>
            <a:off x="3729038" y="1428749"/>
            <a:ext cx="5340068" cy="4869787"/>
          </a:xfrm>
          <a:prstGeom prst="rect">
            <a:avLst/>
          </a:prstGeom>
        </p:spPr>
      </p:pic>
      <p:sp>
        <p:nvSpPr>
          <p:cNvPr id="9" name="Title 1">
            <a:extLst>
              <a:ext uri="{FF2B5EF4-FFF2-40B4-BE49-F238E27FC236}">
                <a16:creationId xmlns:a16="http://schemas.microsoft.com/office/drawing/2014/main" id="{2C17B388-F425-4D62-B26A-4E03D4188B8A}"/>
              </a:ext>
            </a:extLst>
          </p:cNvPr>
          <p:cNvSpPr txBox="1">
            <a:spLocks/>
          </p:cNvSpPr>
          <p:nvPr/>
        </p:nvSpPr>
        <p:spPr bwMode="auto">
          <a:xfrm>
            <a:off x="247646" y="401691"/>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Char concentration varies with particle size and feed rate</a:t>
            </a:r>
          </a:p>
        </p:txBody>
      </p:sp>
      <p:sp>
        <p:nvSpPr>
          <p:cNvPr id="13" name="Title 1">
            <a:extLst>
              <a:ext uri="{FF2B5EF4-FFF2-40B4-BE49-F238E27FC236}">
                <a16:creationId xmlns:a16="http://schemas.microsoft.com/office/drawing/2014/main" id="{8E8B27C5-198F-4E43-A3F3-C5BF4A391419}"/>
              </a:ext>
            </a:extLst>
          </p:cNvPr>
          <p:cNvSpPr txBox="1">
            <a:spLocks/>
          </p:cNvSpPr>
          <p:nvPr/>
        </p:nvSpPr>
        <p:spPr bwMode="auto">
          <a:xfrm>
            <a:off x="258284" y="7465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Results (7)</a:t>
            </a:r>
          </a:p>
        </p:txBody>
      </p:sp>
    </p:spTree>
    <p:extLst>
      <p:ext uri="{BB962C8B-B14F-4D97-AF65-F5344CB8AC3E}">
        <p14:creationId xmlns:p14="http://schemas.microsoft.com/office/powerpoint/2010/main" val="161334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B6AB-6DC8-3643-B1F6-111CE89A3DB1}"/>
              </a:ext>
            </a:extLst>
          </p:cNvPr>
          <p:cNvSpPr>
            <a:spLocks noGrp="1"/>
          </p:cNvSpPr>
          <p:nvPr>
            <p:ph type="title"/>
          </p:nvPr>
        </p:nvSpPr>
        <p:spPr>
          <a:xfrm>
            <a:off x="199433" y="213892"/>
            <a:ext cx="8636290" cy="406265"/>
          </a:xfrm>
        </p:spPr>
        <p:txBody>
          <a:bodyPr/>
          <a:lstStyle/>
          <a:p>
            <a:pPr algn="l"/>
            <a:r>
              <a:rPr lang="en-US" sz="2400" dirty="0">
                <a:latin typeface="Franklin Gothic Book" panose="020B0503020102020204" pitchFamily="34" charset="0"/>
              </a:rPr>
              <a:t>Concluding remarks</a:t>
            </a:r>
          </a:p>
        </p:txBody>
      </p:sp>
      <p:sp>
        <p:nvSpPr>
          <p:cNvPr id="3" name="Content Placeholder 2">
            <a:extLst>
              <a:ext uri="{FF2B5EF4-FFF2-40B4-BE49-F238E27FC236}">
                <a16:creationId xmlns:a16="http://schemas.microsoft.com/office/drawing/2014/main" id="{583CE3F8-0D1E-BF44-892C-933DBF013D9A}"/>
              </a:ext>
            </a:extLst>
          </p:cNvPr>
          <p:cNvSpPr>
            <a:spLocks noGrp="1"/>
          </p:cNvSpPr>
          <p:nvPr>
            <p:ph idx="1"/>
          </p:nvPr>
        </p:nvSpPr>
        <p:spPr>
          <a:xfrm>
            <a:off x="250679" y="918451"/>
            <a:ext cx="8773247" cy="5088810"/>
          </a:xfrm>
        </p:spPr>
        <p:txBody>
          <a:bodyPr/>
          <a:lstStyle/>
          <a:p>
            <a:pPr>
              <a:spcBef>
                <a:spcPts val="800"/>
              </a:spcBef>
            </a:pPr>
            <a:r>
              <a:rPr lang="en-US" sz="2000" dirty="0"/>
              <a:t>Quantifying the combined effects of hydrodynamics and chemistry is essential in utilizing lab-scale biomass pyrolysis reactor data for scale up </a:t>
            </a:r>
          </a:p>
          <a:p>
            <a:pPr>
              <a:spcBef>
                <a:spcPts val="800"/>
              </a:spcBef>
            </a:pPr>
            <a:r>
              <a:rPr lang="en-US" sz="2000" dirty="0"/>
              <a:t>Biomass particle properties and fluidization intensity have major impacts on product yields</a:t>
            </a:r>
          </a:p>
          <a:p>
            <a:pPr>
              <a:spcBef>
                <a:spcPts val="800"/>
              </a:spcBef>
            </a:pPr>
            <a:r>
              <a:rPr lang="en-US" sz="2000" dirty="0"/>
              <a:t>Two-fluid codes like </a:t>
            </a:r>
            <a:r>
              <a:rPr lang="en-US" sz="2000" dirty="0" err="1"/>
              <a:t>MFiX</a:t>
            </a:r>
            <a:r>
              <a:rPr lang="en-US" sz="2000" dirty="0"/>
              <a:t> can yield useful details about pyrolyzer hydrodynamics and gas and solid RTDs but improvements to the physics are still needed</a:t>
            </a:r>
          </a:p>
          <a:p>
            <a:pPr>
              <a:spcBef>
                <a:spcPts val="800"/>
              </a:spcBef>
            </a:pPr>
            <a:r>
              <a:rPr lang="en-US" sz="2000" dirty="0"/>
              <a:t>Combining </a:t>
            </a:r>
            <a:r>
              <a:rPr lang="en-US" sz="2000" dirty="0" err="1"/>
              <a:t>MFiX</a:t>
            </a:r>
            <a:r>
              <a:rPr lang="en-US" sz="2000" dirty="0"/>
              <a:t> hydrodynamics with low-order chemistry models appears to offer potential benefits</a:t>
            </a:r>
          </a:p>
          <a:p>
            <a:pPr>
              <a:spcBef>
                <a:spcPts val="800"/>
              </a:spcBef>
            </a:pPr>
            <a:r>
              <a:rPr lang="en-US" sz="2000" dirty="0"/>
              <a:t>Biomass pyrolysis reactor geometry and operating conditions must be designed in conjunction with a model that can capture the physics of interest</a:t>
            </a:r>
          </a:p>
          <a:p>
            <a:pPr>
              <a:spcBef>
                <a:spcPts val="800"/>
              </a:spcBef>
            </a:pPr>
            <a:r>
              <a:rPr lang="en-US" sz="2000" b="1" dirty="0"/>
              <a:t>Biomass particle properties and feed rate have the potential to negatively affect pyrolysis yield and composition</a:t>
            </a:r>
          </a:p>
          <a:p>
            <a:pPr>
              <a:spcBef>
                <a:spcPts val="800"/>
              </a:spcBef>
            </a:pPr>
            <a:r>
              <a:rPr lang="en-US" sz="2000" b="1" dirty="0"/>
              <a:t>Char mixing and concentration in the bed and freeboard should be considered at the reactor design stage</a:t>
            </a:r>
          </a:p>
        </p:txBody>
      </p:sp>
    </p:spTree>
    <p:extLst>
      <p:ext uri="{BB962C8B-B14F-4D97-AF65-F5344CB8AC3E}">
        <p14:creationId xmlns:p14="http://schemas.microsoft.com/office/powerpoint/2010/main" val="204723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84" y="122281"/>
            <a:ext cx="8568927" cy="406265"/>
          </a:xfrm>
        </p:spPr>
        <p:txBody>
          <a:bodyPr/>
          <a:lstStyle/>
          <a:p>
            <a:pPr algn="l"/>
            <a:r>
              <a:rPr lang="en-US" sz="2400" dirty="0">
                <a:latin typeface="Franklin Gothic Book" panose="020B0503020102020204" pitchFamily="34" charset="0"/>
              </a:rPr>
              <a:t>Acknowledgements</a:t>
            </a:r>
          </a:p>
        </p:txBody>
      </p:sp>
      <p:sp>
        <p:nvSpPr>
          <p:cNvPr id="3" name="Rectangle 2"/>
          <p:cNvSpPr/>
          <p:nvPr/>
        </p:nvSpPr>
        <p:spPr>
          <a:xfrm>
            <a:off x="258285" y="745849"/>
            <a:ext cx="8568926" cy="1200329"/>
          </a:xfrm>
          <a:prstGeom prst="rect">
            <a:avLst/>
          </a:prstGeom>
        </p:spPr>
        <p:txBody>
          <a:bodyPr wrap="square">
            <a:spAutoFit/>
          </a:bodyPr>
          <a:lstStyle/>
          <a:p>
            <a:r>
              <a:rPr lang="en-US" b="1" dirty="0">
                <a:solidFill>
                  <a:prstClr val="black"/>
                </a:solidFill>
                <a:latin typeface="Calibri" charset="0"/>
              </a:rPr>
              <a:t>This research was supported by the U.S. Department of Energy Bioenergy Technologies Office (BETO) as part of </a:t>
            </a:r>
            <a:r>
              <a:rPr lang="en-US" b="1" dirty="0" err="1">
                <a:solidFill>
                  <a:prstClr val="black"/>
                </a:solidFill>
                <a:latin typeface="Calibri" charset="0"/>
              </a:rPr>
              <a:t>ChemCatBio</a:t>
            </a:r>
            <a:r>
              <a:rPr lang="en-US" b="1" dirty="0">
                <a:solidFill>
                  <a:prstClr val="black"/>
                </a:solidFill>
                <a:latin typeface="Calibri" charset="0"/>
              </a:rPr>
              <a:t>, an Energy Material Network, and the Consortium for Computational Physics and Chemistry.  The authors would like to thank BETO sponsors Jeremy Leong, Cynthia Tyler, and Kevin Craig for their guidance and support.</a:t>
            </a:r>
          </a:p>
        </p:txBody>
      </p:sp>
      <p:pic>
        <p:nvPicPr>
          <p:cNvPr id="4" name="Content Placeholder 7" descr="Screen Clipping">
            <a:extLst>
              <a:ext uri="{FF2B5EF4-FFF2-40B4-BE49-F238E27FC236}">
                <a16:creationId xmlns:a16="http://schemas.microsoft.com/office/drawing/2014/main" id="{628E4D75-C55D-4971-9C36-19016E306A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7733" y="2479129"/>
            <a:ext cx="2726867" cy="840871"/>
          </a:xfrm>
          <a:prstGeom prst="rect">
            <a:avLst/>
          </a:prstGeom>
          <a:ln>
            <a:noFill/>
          </a:ln>
          <a:effectLst/>
        </p:spPr>
        <p:style>
          <a:lnRef idx="1">
            <a:schemeClr val="accent3"/>
          </a:lnRef>
          <a:fillRef idx="2">
            <a:schemeClr val="accent3"/>
          </a:fillRef>
          <a:effectRef idx="1">
            <a:schemeClr val="accent3"/>
          </a:effectRef>
          <a:fontRef idx="minor">
            <a:schemeClr val="dk1"/>
          </a:fontRef>
        </p:style>
      </p:pic>
      <p:sp>
        <p:nvSpPr>
          <p:cNvPr id="5" name="Rectangle 4">
            <a:extLst>
              <a:ext uri="{FF2B5EF4-FFF2-40B4-BE49-F238E27FC236}">
                <a16:creationId xmlns:a16="http://schemas.microsoft.com/office/drawing/2014/main" id="{9F7DFA29-EA5D-4704-92EE-40A2616B8D78}"/>
              </a:ext>
            </a:extLst>
          </p:cNvPr>
          <p:cNvSpPr/>
          <p:nvPr/>
        </p:nvSpPr>
        <p:spPr>
          <a:xfrm>
            <a:off x="99683" y="1895032"/>
            <a:ext cx="7845245" cy="4247317"/>
          </a:xfrm>
          <a:prstGeom prst="rect">
            <a:avLst/>
          </a:prstGeom>
        </p:spPr>
        <p:txBody>
          <a:bodyPr wrap="square">
            <a:spAutoFit/>
          </a:bodyPr>
          <a:lstStyle/>
          <a:p>
            <a:endParaRPr lang="en-US" dirty="0">
              <a:solidFill>
                <a:prstClr val="black"/>
              </a:solidFill>
              <a:latin typeface="Calibri" charset="0"/>
            </a:endParaRPr>
          </a:p>
          <a:p>
            <a:r>
              <a:rPr lang="en-US" b="1" dirty="0">
                <a:solidFill>
                  <a:prstClr val="black"/>
                </a:solidFill>
                <a:latin typeface="Calibri" charset="0"/>
              </a:rPr>
              <a:t>NREL</a:t>
            </a:r>
            <a:r>
              <a:rPr lang="en-US" dirty="0">
                <a:solidFill>
                  <a:prstClr val="black"/>
                </a:solidFill>
                <a:latin typeface="Calibri" charset="0"/>
              </a:rPr>
              <a:t> – Brennan Pecha, Kristiina Iisa, Kristin Smith, Katherine       </a:t>
            </a:r>
          </a:p>
          <a:p>
            <a:r>
              <a:rPr lang="en-US" dirty="0">
                <a:solidFill>
                  <a:prstClr val="black"/>
                </a:solidFill>
                <a:latin typeface="Calibri" charset="0"/>
              </a:rPr>
              <a:t>             Gaston, Jessica </a:t>
            </a:r>
            <a:r>
              <a:rPr lang="en-US" dirty="0" err="1">
                <a:solidFill>
                  <a:prstClr val="black"/>
                </a:solidFill>
                <a:latin typeface="Calibri" charset="0"/>
              </a:rPr>
              <a:t>Olstadt</a:t>
            </a:r>
            <a:r>
              <a:rPr lang="en-US" dirty="0">
                <a:solidFill>
                  <a:prstClr val="black"/>
                </a:solidFill>
                <a:latin typeface="Calibri" charset="0"/>
              </a:rPr>
              <a:t>, Thomas Foust, Rick French, </a:t>
            </a:r>
          </a:p>
          <a:p>
            <a:r>
              <a:rPr lang="en-US" dirty="0">
                <a:solidFill>
                  <a:prstClr val="black"/>
                </a:solidFill>
                <a:latin typeface="Calibri" charset="0"/>
              </a:rPr>
              <a:t>             Danny Carpenter, Peter Ciesielski</a:t>
            </a:r>
          </a:p>
          <a:p>
            <a:endParaRPr lang="en-US" dirty="0">
              <a:solidFill>
                <a:prstClr val="black"/>
              </a:solidFill>
              <a:latin typeface="Calibri" charset="0"/>
            </a:endParaRPr>
          </a:p>
          <a:p>
            <a:r>
              <a:rPr lang="en-US" b="1" dirty="0">
                <a:solidFill>
                  <a:prstClr val="black"/>
                </a:solidFill>
                <a:latin typeface="Calibri" charset="0"/>
              </a:rPr>
              <a:t>NETL</a:t>
            </a:r>
            <a:r>
              <a:rPr lang="en-US" dirty="0">
                <a:solidFill>
                  <a:prstClr val="black"/>
                </a:solidFill>
                <a:latin typeface="Calibri" charset="0"/>
              </a:rPr>
              <a:t> – William Rogers, Justin Weber, Dirk </a:t>
            </a:r>
            <a:r>
              <a:rPr lang="en-US" dirty="0" err="1">
                <a:solidFill>
                  <a:prstClr val="black"/>
                </a:solidFill>
                <a:latin typeface="Calibri" charset="0"/>
              </a:rPr>
              <a:t>VanEssendelft</a:t>
            </a:r>
            <a:endParaRPr lang="en-US" dirty="0">
              <a:solidFill>
                <a:prstClr val="black"/>
              </a:solidFill>
              <a:latin typeface="Calibri" charset="0"/>
            </a:endParaRPr>
          </a:p>
          <a:p>
            <a:endParaRPr lang="en-US" dirty="0">
              <a:solidFill>
                <a:prstClr val="black"/>
              </a:solidFill>
              <a:latin typeface="Calibri" charset="0"/>
            </a:endParaRPr>
          </a:p>
          <a:p>
            <a:r>
              <a:rPr lang="en-US" b="1" dirty="0">
                <a:solidFill>
                  <a:prstClr val="black"/>
                </a:solidFill>
                <a:latin typeface="Calibri" charset="0"/>
              </a:rPr>
              <a:t>ORNL</a:t>
            </a:r>
            <a:r>
              <a:rPr lang="en-US" dirty="0">
                <a:solidFill>
                  <a:prstClr val="black"/>
                </a:solidFill>
                <a:latin typeface="Calibri" charset="0"/>
              </a:rPr>
              <a:t> – Gavin Wiggins, James Parks, John Turner, </a:t>
            </a:r>
          </a:p>
          <a:p>
            <a:r>
              <a:rPr lang="en-US" dirty="0">
                <a:solidFill>
                  <a:prstClr val="black"/>
                </a:solidFill>
                <a:latin typeface="Calibri" charset="0"/>
              </a:rPr>
              <a:t>               Maggie </a:t>
            </a:r>
            <a:r>
              <a:rPr lang="en-US" dirty="0" err="1">
                <a:solidFill>
                  <a:prstClr val="black"/>
                </a:solidFill>
                <a:latin typeface="Calibri" charset="0"/>
              </a:rPr>
              <a:t>Connatser</a:t>
            </a:r>
            <a:r>
              <a:rPr lang="en-US" dirty="0">
                <a:solidFill>
                  <a:prstClr val="black"/>
                </a:solidFill>
                <a:latin typeface="Calibri" charset="0"/>
              </a:rPr>
              <a:t>, Charles Finney</a:t>
            </a:r>
          </a:p>
          <a:p>
            <a:endParaRPr lang="en-US" dirty="0">
              <a:solidFill>
                <a:prstClr val="black"/>
              </a:solidFill>
              <a:latin typeface="Calibri" charset="0"/>
            </a:endParaRPr>
          </a:p>
          <a:p>
            <a:r>
              <a:rPr lang="en-US" b="1" dirty="0">
                <a:solidFill>
                  <a:prstClr val="black"/>
                </a:solidFill>
                <a:latin typeface="Calibri" charset="0"/>
              </a:rPr>
              <a:t>SABIC</a:t>
            </a:r>
            <a:r>
              <a:rPr lang="en-US" dirty="0">
                <a:solidFill>
                  <a:prstClr val="black"/>
                </a:solidFill>
                <a:latin typeface="Calibri" charset="0"/>
              </a:rPr>
              <a:t> – </a:t>
            </a:r>
            <a:r>
              <a:rPr lang="en-US" dirty="0" err="1">
                <a:solidFill>
                  <a:prstClr val="black"/>
                </a:solidFill>
                <a:latin typeface="Calibri" charset="0"/>
              </a:rPr>
              <a:t>Sreekanth</a:t>
            </a:r>
            <a:r>
              <a:rPr lang="en-US" dirty="0">
                <a:solidFill>
                  <a:prstClr val="black"/>
                </a:solidFill>
                <a:latin typeface="Calibri" charset="0"/>
              </a:rPr>
              <a:t> </a:t>
            </a:r>
            <a:r>
              <a:rPr lang="en-US" dirty="0" err="1">
                <a:solidFill>
                  <a:prstClr val="black"/>
                </a:solidFill>
                <a:latin typeface="Calibri" charset="0"/>
              </a:rPr>
              <a:t>Pannala</a:t>
            </a:r>
            <a:endParaRPr lang="en-US" dirty="0">
              <a:solidFill>
                <a:prstClr val="black"/>
              </a:solidFill>
              <a:latin typeface="Calibri" charset="0"/>
            </a:endParaRPr>
          </a:p>
          <a:p>
            <a:endParaRPr lang="en-US" dirty="0">
              <a:solidFill>
                <a:prstClr val="black"/>
              </a:solidFill>
              <a:latin typeface="Calibri" charset="0"/>
            </a:endParaRPr>
          </a:p>
          <a:p>
            <a:r>
              <a:rPr lang="en-US" b="1" dirty="0">
                <a:solidFill>
                  <a:prstClr val="black"/>
                </a:solidFill>
                <a:latin typeface="Calibri" charset="0"/>
              </a:rPr>
              <a:t>University of </a:t>
            </a:r>
            <a:r>
              <a:rPr lang="en-US" b="1" dirty="0">
                <a:latin typeface="Calibri" charset="0"/>
              </a:rPr>
              <a:t>Tennessee </a:t>
            </a:r>
            <a:r>
              <a:rPr lang="en-US" dirty="0">
                <a:latin typeface="Calibri" charset="0"/>
              </a:rPr>
              <a:t>– </a:t>
            </a:r>
            <a:r>
              <a:rPr lang="en-US" dirty="0"/>
              <a:t> </a:t>
            </a:r>
            <a:r>
              <a:rPr lang="en-US" dirty="0" err="1"/>
              <a:t>Nourredine</a:t>
            </a:r>
            <a:r>
              <a:rPr lang="en-US" dirty="0"/>
              <a:t> </a:t>
            </a:r>
            <a:r>
              <a:rPr lang="en-US" dirty="0" err="1"/>
              <a:t>Abdoulmoumine</a:t>
            </a:r>
            <a:r>
              <a:rPr lang="en-US" dirty="0"/>
              <a:t> and </a:t>
            </a:r>
          </a:p>
          <a:p>
            <a:r>
              <a:rPr lang="en-US" dirty="0"/>
              <a:t>	Biomass </a:t>
            </a:r>
            <a:r>
              <a:rPr lang="en-US" dirty="0" err="1"/>
              <a:t>convErsion</a:t>
            </a:r>
            <a:r>
              <a:rPr lang="en-US" dirty="0"/>
              <a:t> And Modeling (BEAM) team, </a:t>
            </a:r>
          </a:p>
          <a:p>
            <a:r>
              <a:rPr lang="en-US" dirty="0">
                <a:latin typeface="Calibri" charset="0"/>
              </a:rPr>
              <a:t>	</a:t>
            </a:r>
            <a:r>
              <a:rPr lang="en-US" dirty="0" err="1">
                <a:latin typeface="Calibri" charset="0"/>
              </a:rPr>
              <a:t>Bredesen</a:t>
            </a:r>
            <a:r>
              <a:rPr lang="en-US" dirty="0">
                <a:latin typeface="Calibri" charset="0"/>
              </a:rPr>
              <a:t> Center for Interdisciplinary Research and Graduate Education</a:t>
            </a:r>
            <a:endParaRPr lang="en-US" dirty="0"/>
          </a:p>
        </p:txBody>
      </p:sp>
      <p:pic>
        <p:nvPicPr>
          <p:cNvPr id="6" name="Picture 5">
            <a:extLst>
              <a:ext uri="{FF2B5EF4-FFF2-40B4-BE49-F238E27FC236}">
                <a16:creationId xmlns:a16="http://schemas.microsoft.com/office/drawing/2014/main" id="{AE7B15F5-A074-48E8-A8B5-80C6A4F0F6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8651" y="3846845"/>
            <a:ext cx="2070672" cy="1056996"/>
          </a:xfrm>
          <a:prstGeom prst="rect">
            <a:avLst/>
          </a:prstGeom>
        </p:spPr>
      </p:pic>
      <p:sp>
        <p:nvSpPr>
          <p:cNvPr id="7" name="TextBox 6">
            <a:extLst>
              <a:ext uri="{FF2B5EF4-FFF2-40B4-BE49-F238E27FC236}">
                <a16:creationId xmlns:a16="http://schemas.microsoft.com/office/drawing/2014/main" id="{75D91CA0-18F6-4547-91DF-9588ADDC7EB9}"/>
              </a:ext>
            </a:extLst>
          </p:cNvPr>
          <p:cNvSpPr txBox="1"/>
          <p:nvPr/>
        </p:nvSpPr>
        <p:spPr>
          <a:xfrm>
            <a:off x="6600919" y="4903841"/>
            <a:ext cx="1800494" cy="341632"/>
          </a:xfrm>
          <a:prstGeom prst="rect">
            <a:avLst/>
          </a:prstGeom>
          <a:noFill/>
        </p:spPr>
        <p:txBody>
          <a:bodyPr wrap="none" rtlCol="0">
            <a:spAutoFit/>
          </a:bodyPr>
          <a:lstStyle/>
          <a:p>
            <a:pPr algn="ctr">
              <a:lnSpc>
                <a:spcPct val="90000"/>
              </a:lnSpc>
            </a:pPr>
            <a:r>
              <a:rPr lang="en-US" dirty="0">
                <a:solidFill>
                  <a:srgbClr val="C00000"/>
                </a:solidFill>
              </a:rPr>
              <a:t>cpcbiomass.org</a:t>
            </a:r>
            <a:endParaRPr lang="en-US" dirty="0"/>
          </a:p>
        </p:txBody>
      </p:sp>
      <p:sp>
        <p:nvSpPr>
          <p:cNvPr id="8" name="TextBox 7">
            <a:extLst>
              <a:ext uri="{FF2B5EF4-FFF2-40B4-BE49-F238E27FC236}">
                <a16:creationId xmlns:a16="http://schemas.microsoft.com/office/drawing/2014/main" id="{96564949-8687-4A69-94CF-8722F1B98DD3}"/>
              </a:ext>
            </a:extLst>
          </p:cNvPr>
          <p:cNvSpPr txBox="1"/>
          <p:nvPr/>
        </p:nvSpPr>
        <p:spPr>
          <a:xfrm>
            <a:off x="6344407" y="3320000"/>
            <a:ext cx="2313518" cy="341632"/>
          </a:xfrm>
          <a:prstGeom prst="rect">
            <a:avLst/>
          </a:prstGeom>
          <a:noFill/>
        </p:spPr>
        <p:txBody>
          <a:bodyPr wrap="none" rtlCol="0">
            <a:spAutoFit/>
          </a:bodyPr>
          <a:lstStyle/>
          <a:p>
            <a:pPr algn="ctr">
              <a:lnSpc>
                <a:spcPct val="90000"/>
              </a:lnSpc>
            </a:pPr>
            <a:r>
              <a:rPr lang="en-US" dirty="0">
                <a:solidFill>
                  <a:srgbClr val="1270B9"/>
                </a:solidFill>
              </a:rPr>
              <a:t>www.chemcatbio.org</a:t>
            </a:r>
          </a:p>
        </p:txBody>
      </p:sp>
    </p:spTree>
    <p:extLst>
      <p:ext uri="{BB962C8B-B14F-4D97-AF65-F5344CB8AC3E}">
        <p14:creationId xmlns:p14="http://schemas.microsoft.com/office/powerpoint/2010/main" val="373325844"/>
      </p:ext>
    </p:extLst>
  </p:cSld>
  <p:clrMapOvr>
    <a:masterClrMapping/>
  </p:clrMapOvr>
  <mc:AlternateContent xmlns:mc="http://schemas.openxmlformats.org/markup-compatibility/2006" xmlns:p14="http://schemas.microsoft.com/office/powerpoint/2010/main">
    <mc:Choice Requires="p14">
      <p:transition spd="slow" p14:dur="2000" advTm="35539"/>
    </mc:Choice>
    <mc:Fallback xmlns="">
      <p:transition spd="slow" advTm="3553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60" y="263520"/>
            <a:ext cx="8568927" cy="458587"/>
          </a:xfrm>
        </p:spPr>
        <p:txBody>
          <a:bodyPr/>
          <a:lstStyle/>
          <a:p>
            <a:pPr algn="ctr"/>
            <a:r>
              <a:rPr lang="en-US" sz="2800" dirty="0"/>
              <a:t>Questions?</a:t>
            </a:r>
          </a:p>
        </p:txBody>
      </p:sp>
      <p:sp>
        <p:nvSpPr>
          <p:cNvPr id="4" name="Content Placeholder 10"/>
          <p:cNvSpPr>
            <a:spLocks noGrp="1"/>
          </p:cNvSpPr>
          <p:nvPr>
            <p:ph idx="1"/>
          </p:nvPr>
        </p:nvSpPr>
        <p:spPr>
          <a:xfrm>
            <a:off x="1631541" y="1298316"/>
            <a:ext cx="6086010" cy="3264354"/>
          </a:xfrm>
        </p:spPr>
        <p:txBody>
          <a:bodyPr/>
          <a:lstStyle/>
          <a:p>
            <a:pPr marL="0" indent="0" algn="ctr">
              <a:buNone/>
            </a:pPr>
            <a:r>
              <a:rPr lang="en-US" b="1" dirty="0"/>
              <a:t>Emilio Ramirez – </a:t>
            </a:r>
            <a:r>
              <a:rPr lang="en-US" b="1" dirty="0">
                <a:hlinkClick r:id="rId3"/>
              </a:rPr>
              <a:t>eramire2@vols.utk.edu</a:t>
            </a:r>
            <a:endParaRPr lang="en-US" b="1" dirty="0"/>
          </a:p>
          <a:p>
            <a:pPr marL="0" indent="0" algn="ctr">
              <a:buNone/>
            </a:pPr>
            <a:endParaRPr lang="en-US" b="1" dirty="0"/>
          </a:p>
        </p:txBody>
      </p:sp>
      <p:sp>
        <p:nvSpPr>
          <p:cNvPr id="6" name="TextBox 5"/>
          <p:cNvSpPr txBox="1"/>
          <p:nvPr/>
        </p:nvSpPr>
        <p:spPr>
          <a:xfrm>
            <a:off x="4991403" y="3363538"/>
            <a:ext cx="2286567" cy="1570173"/>
          </a:xfrm>
          <a:prstGeom prst="rect">
            <a:avLst/>
          </a:prstGeom>
          <a:noFill/>
        </p:spPr>
        <p:txBody>
          <a:bodyPr wrap="square" rtlCol="0">
            <a:spAutoFit/>
          </a:bodyPr>
          <a:lstStyle/>
          <a:p>
            <a:r>
              <a:rPr lang="en-US" sz="2401" dirty="0"/>
              <a:t>Consortium for</a:t>
            </a:r>
          </a:p>
          <a:p>
            <a:r>
              <a:rPr lang="en-US" sz="2401" dirty="0"/>
              <a:t>Computational</a:t>
            </a:r>
          </a:p>
          <a:p>
            <a:r>
              <a:rPr lang="en-US" sz="2401" dirty="0"/>
              <a:t>Physics and</a:t>
            </a:r>
          </a:p>
          <a:p>
            <a:r>
              <a:rPr lang="en-US" sz="2401" dirty="0"/>
              <a:t>Chemistry</a:t>
            </a:r>
          </a:p>
        </p:txBody>
      </p:sp>
      <p:pic>
        <p:nvPicPr>
          <p:cNvPr id="7" name="Picture 6" descr="PNN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7220" y="5195744"/>
            <a:ext cx="1055604" cy="1096731"/>
          </a:xfrm>
          <a:prstGeom prst="rect">
            <a:avLst/>
          </a:prstGeom>
        </p:spPr>
      </p:pic>
      <p:pic>
        <p:nvPicPr>
          <p:cNvPr id="9" name="Picture 8" descr="NREL_Logo.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5298" y="5472486"/>
            <a:ext cx="842661" cy="548786"/>
          </a:xfrm>
          <a:prstGeom prst="rect">
            <a:avLst/>
          </a:prstGeom>
        </p:spPr>
      </p:pic>
      <p:pic>
        <p:nvPicPr>
          <p:cNvPr id="10" name="Picture 9" descr="ORNL_4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31541" y="5485449"/>
            <a:ext cx="1042769" cy="535823"/>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82947" y="5578602"/>
            <a:ext cx="1100614" cy="414986"/>
          </a:xfrm>
          <a:prstGeom prst="rect">
            <a:avLst/>
          </a:prstGeom>
        </p:spPr>
      </p:pic>
      <p:sp>
        <p:nvSpPr>
          <p:cNvPr id="12" name="TextBox 11"/>
          <p:cNvSpPr txBox="1"/>
          <p:nvPr/>
        </p:nvSpPr>
        <p:spPr>
          <a:xfrm>
            <a:off x="4991404" y="4836764"/>
            <a:ext cx="2792542" cy="369332"/>
          </a:xfrm>
          <a:prstGeom prst="rect">
            <a:avLst/>
          </a:prstGeom>
          <a:noFill/>
        </p:spPr>
        <p:txBody>
          <a:bodyPr wrap="square" rtlCol="0">
            <a:spAutoFit/>
          </a:bodyPr>
          <a:lstStyle/>
          <a:p>
            <a:r>
              <a:rPr lang="en-US" dirty="0">
                <a:solidFill>
                  <a:srgbClr val="C00000"/>
                </a:solidFill>
              </a:rPr>
              <a:t>http://</a:t>
            </a:r>
            <a:r>
              <a:rPr lang="en-US" dirty="0" err="1">
                <a:solidFill>
                  <a:srgbClr val="C00000"/>
                </a:solidFill>
              </a:rPr>
              <a:t>cpcbiomass.org</a:t>
            </a:r>
            <a:endParaRPr lang="en-US" dirty="0">
              <a:solidFill>
                <a:srgbClr val="C00000"/>
              </a:solidFill>
            </a:endParaRPr>
          </a:p>
        </p:txBody>
      </p:sp>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82085" y="5476199"/>
            <a:ext cx="831601" cy="643105"/>
          </a:xfrm>
          <a:prstGeom prst="rect">
            <a:avLst/>
          </a:prstGeom>
        </p:spPr>
      </p:pic>
      <p:pic>
        <p:nvPicPr>
          <p:cNvPr id="15" name="Picture 14"/>
          <p:cNvPicPr>
            <a:picLocks noChangeAspect="1"/>
          </p:cNvPicPr>
          <p:nvPr/>
        </p:nvPicPr>
        <p:blipFill>
          <a:blip r:embed="rId9"/>
          <a:stretch>
            <a:fillRect/>
          </a:stretch>
        </p:blipFill>
        <p:spPr>
          <a:xfrm>
            <a:off x="1696910" y="3363538"/>
            <a:ext cx="3308516" cy="1688866"/>
          </a:xfrm>
          <a:prstGeom prst="rect">
            <a:avLst/>
          </a:prstGeom>
        </p:spPr>
      </p:pic>
    </p:spTree>
    <p:extLst>
      <p:ext uri="{BB962C8B-B14F-4D97-AF65-F5344CB8AC3E}">
        <p14:creationId xmlns:p14="http://schemas.microsoft.com/office/powerpoint/2010/main" val="2121265770"/>
      </p:ext>
    </p:extLst>
  </p:cSld>
  <p:clrMapOvr>
    <a:masterClrMapping/>
  </p:clrMapOvr>
  <mc:AlternateContent xmlns:mc="http://schemas.openxmlformats.org/markup-compatibility/2006" xmlns:p14="http://schemas.microsoft.com/office/powerpoint/2010/main">
    <mc:Choice Requires="p14">
      <p:transition spd="slow" p14:dur="2000" advTm="59173"/>
    </mc:Choice>
    <mc:Fallback xmlns="">
      <p:transition spd="slow" advTm="5917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56" y="93188"/>
            <a:ext cx="8608455" cy="327782"/>
          </a:xfrm>
        </p:spPr>
        <p:txBody>
          <a:bodyPr/>
          <a:lstStyle/>
          <a:p>
            <a:pPr algn="l"/>
            <a:r>
              <a:rPr lang="en-US" sz="1800" dirty="0">
                <a:latin typeface="Franklin Gothic Book" panose="020B0503020102020204" pitchFamily="34" charset="0"/>
              </a:rPr>
              <a:t>Background and Motivation (1)</a:t>
            </a:r>
          </a:p>
        </p:txBody>
      </p:sp>
      <p:sp>
        <p:nvSpPr>
          <p:cNvPr id="3" name="Content Placeholder 2"/>
          <p:cNvSpPr>
            <a:spLocks noGrp="1"/>
          </p:cNvSpPr>
          <p:nvPr>
            <p:ph idx="1"/>
          </p:nvPr>
        </p:nvSpPr>
        <p:spPr>
          <a:xfrm>
            <a:off x="3531442" y="1066430"/>
            <a:ext cx="5387315" cy="2178172"/>
          </a:xfrm>
        </p:spPr>
        <p:txBody>
          <a:bodyPr/>
          <a:lstStyle/>
          <a:p>
            <a:r>
              <a:rPr lang="en-US" sz="1800" dirty="0"/>
              <a:t>High yield and composition of raw oil are key, so commercial risk and economics depend on accurate performance predictions.</a:t>
            </a:r>
          </a:p>
          <a:p>
            <a:r>
              <a:rPr lang="en-US" sz="1800" dirty="0"/>
              <a:t>Most available basic lab data are from bubbling fluidized bed reactors (FBRs).</a:t>
            </a:r>
          </a:p>
          <a:p>
            <a:r>
              <a:rPr lang="en-US" sz="1800" dirty="0"/>
              <a:t>Good physics-based models are necessary for interpreting and scaling up lab experiments.</a:t>
            </a:r>
          </a:p>
        </p:txBody>
      </p:sp>
      <p:sp>
        <p:nvSpPr>
          <p:cNvPr id="5" name="TextBox 4"/>
          <p:cNvSpPr txBox="1"/>
          <p:nvPr/>
        </p:nvSpPr>
        <p:spPr>
          <a:xfrm>
            <a:off x="218755" y="386667"/>
            <a:ext cx="8925245" cy="424732"/>
          </a:xfrm>
          <a:prstGeom prst="rect">
            <a:avLst/>
          </a:prstGeom>
          <a:noFill/>
        </p:spPr>
        <p:txBody>
          <a:bodyPr wrap="square" rtlCol="0">
            <a:spAutoFit/>
          </a:bodyPr>
          <a:lstStyle/>
          <a:p>
            <a:pPr>
              <a:lnSpc>
                <a:spcPct val="90000"/>
              </a:lnSpc>
            </a:pPr>
            <a:r>
              <a:rPr lang="en-US" sz="2400" b="1" dirty="0"/>
              <a:t>Thermochemical conversion of biomass via fast pyrolysis</a:t>
            </a:r>
          </a:p>
        </p:txBody>
      </p:sp>
      <p:grpSp>
        <p:nvGrpSpPr>
          <p:cNvPr id="4" name="Group 3"/>
          <p:cNvGrpSpPr/>
          <p:nvPr/>
        </p:nvGrpSpPr>
        <p:grpSpPr>
          <a:xfrm>
            <a:off x="250421" y="814698"/>
            <a:ext cx="3199351" cy="2832466"/>
            <a:chOff x="163340" y="3466941"/>
            <a:chExt cx="3436151" cy="3051454"/>
          </a:xfrm>
        </p:grpSpPr>
        <p:grpSp>
          <p:nvGrpSpPr>
            <p:cNvPr id="52" name="Group 51"/>
            <p:cNvGrpSpPr/>
            <p:nvPr/>
          </p:nvGrpSpPr>
          <p:grpSpPr>
            <a:xfrm>
              <a:off x="163340" y="3466941"/>
              <a:ext cx="3436151" cy="3025551"/>
              <a:chOff x="228600" y="561329"/>
              <a:chExt cx="5245550" cy="4613397"/>
            </a:xfrm>
          </p:grpSpPr>
          <p:pic>
            <p:nvPicPr>
              <p:cNvPr id="53" name="Picture 52"/>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228600" y="821916"/>
                <a:ext cx="4484915" cy="4200027"/>
              </a:xfrm>
              <a:prstGeom prst="rect">
                <a:avLst/>
              </a:prstGeom>
            </p:spPr>
          </p:pic>
          <p:sp>
            <p:nvSpPr>
              <p:cNvPr id="54" name="Rectangle 53"/>
              <p:cNvSpPr/>
              <p:nvPr/>
            </p:nvSpPr>
            <p:spPr>
              <a:xfrm rot="16200000">
                <a:off x="3003449" y="2704026"/>
                <a:ext cx="4613397" cy="328004"/>
              </a:xfrm>
              <a:prstGeom prst="rect">
                <a:avLst/>
              </a:prstGeom>
              <a:solidFill>
                <a:schemeClr val="bg1"/>
              </a:solidFill>
            </p:spPr>
            <p:txBody>
              <a:bodyPr wrap="square">
                <a:spAutoFit/>
              </a:bodyPr>
              <a:lstStyle/>
              <a:p>
                <a:r>
                  <a:rPr lang="en-US" sz="700" b="1" dirty="0">
                    <a:solidFill>
                      <a:schemeClr val="bg1">
                        <a:lumMod val="50000"/>
                      </a:schemeClr>
                    </a:solidFill>
                  </a:rPr>
                  <a:t>Source: Heat-Its Role in Wildland  Fire</a:t>
                </a:r>
                <a:r>
                  <a:rPr lang="en-US" sz="700" dirty="0">
                    <a:solidFill>
                      <a:schemeClr val="bg1">
                        <a:lumMod val="50000"/>
                      </a:schemeClr>
                    </a:solidFill>
                  </a:rPr>
                  <a:t> by Clive M. Countryman</a:t>
                </a:r>
              </a:p>
            </p:txBody>
          </p:sp>
        </p:grpSp>
        <p:sp>
          <p:nvSpPr>
            <p:cNvPr id="55" name="TextBox 54"/>
            <p:cNvSpPr txBox="1"/>
            <p:nvPr/>
          </p:nvSpPr>
          <p:spPr>
            <a:xfrm>
              <a:off x="1498205" y="6153666"/>
              <a:ext cx="1834668" cy="364729"/>
            </a:xfrm>
            <a:prstGeom prst="rect">
              <a:avLst/>
            </a:prstGeom>
            <a:solidFill>
              <a:schemeClr val="bg1"/>
            </a:solidFill>
          </p:spPr>
          <p:txBody>
            <a:bodyPr wrap="square" rtlCol="0">
              <a:spAutoFit/>
            </a:bodyPr>
            <a:lstStyle/>
            <a:p>
              <a:r>
                <a:rPr lang="en-US" sz="1600"/>
                <a:t>Unburned wood</a:t>
              </a:r>
            </a:p>
          </p:txBody>
        </p:sp>
        <p:sp>
          <p:nvSpPr>
            <p:cNvPr id="56" name="TextBox 55"/>
            <p:cNvSpPr txBox="1"/>
            <p:nvPr/>
          </p:nvSpPr>
          <p:spPr>
            <a:xfrm>
              <a:off x="1773190" y="5842052"/>
              <a:ext cx="1639031" cy="338554"/>
            </a:xfrm>
            <a:prstGeom prst="rect">
              <a:avLst/>
            </a:prstGeom>
            <a:solidFill>
              <a:schemeClr val="bg1"/>
            </a:solidFill>
          </p:spPr>
          <p:txBody>
            <a:bodyPr wrap="square" rtlCol="0">
              <a:spAutoFit/>
            </a:bodyPr>
            <a:lstStyle/>
            <a:p>
              <a:r>
                <a:rPr lang="en-US" sz="1600"/>
                <a:t>Pyrolysis Zone</a:t>
              </a:r>
            </a:p>
          </p:txBody>
        </p:sp>
        <p:sp>
          <p:nvSpPr>
            <p:cNvPr id="57" name="TextBox 56"/>
            <p:cNvSpPr txBox="1"/>
            <p:nvPr/>
          </p:nvSpPr>
          <p:spPr>
            <a:xfrm>
              <a:off x="1954492" y="5576295"/>
              <a:ext cx="733362" cy="364729"/>
            </a:xfrm>
            <a:prstGeom prst="rect">
              <a:avLst/>
            </a:prstGeom>
            <a:solidFill>
              <a:schemeClr val="bg1"/>
            </a:solidFill>
          </p:spPr>
          <p:txBody>
            <a:bodyPr wrap="square" rtlCol="0">
              <a:spAutoFit/>
            </a:bodyPr>
            <a:lstStyle/>
            <a:p>
              <a:r>
                <a:rPr lang="en-US" sz="1600" dirty="0"/>
                <a:t>Char</a:t>
              </a:r>
            </a:p>
          </p:txBody>
        </p:sp>
        <p:sp>
          <p:nvSpPr>
            <p:cNvPr id="58" name="TextBox 57"/>
            <p:cNvSpPr txBox="1"/>
            <p:nvPr/>
          </p:nvSpPr>
          <p:spPr>
            <a:xfrm>
              <a:off x="2150447" y="5329468"/>
              <a:ext cx="620976" cy="338554"/>
            </a:xfrm>
            <a:prstGeom prst="rect">
              <a:avLst/>
            </a:prstGeom>
            <a:solidFill>
              <a:schemeClr val="bg1"/>
            </a:solidFill>
          </p:spPr>
          <p:txBody>
            <a:bodyPr wrap="square" rtlCol="0">
              <a:spAutoFit/>
            </a:bodyPr>
            <a:lstStyle/>
            <a:p>
              <a:r>
                <a:rPr lang="en-US" sz="1600"/>
                <a:t>Ash</a:t>
              </a:r>
            </a:p>
          </p:txBody>
        </p:sp>
      </p:grpSp>
      <p:grpSp>
        <p:nvGrpSpPr>
          <p:cNvPr id="7" name="Group 6">
            <a:extLst>
              <a:ext uri="{FF2B5EF4-FFF2-40B4-BE49-F238E27FC236}">
                <a16:creationId xmlns:a16="http://schemas.microsoft.com/office/drawing/2014/main" id="{8F6B8CCB-43C4-445B-89DE-AC10BC9A4235}"/>
              </a:ext>
            </a:extLst>
          </p:cNvPr>
          <p:cNvGrpSpPr/>
          <p:nvPr/>
        </p:nvGrpSpPr>
        <p:grpSpPr>
          <a:xfrm>
            <a:off x="258284" y="3837263"/>
            <a:ext cx="8715235" cy="2072058"/>
            <a:chOff x="258284" y="1305225"/>
            <a:chExt cx="8715235" cy="2072058"/>
          </a:xfrm>
        </p:grpSpPr>
        <p:grpSp>
          <p:nvGrpSpPr>
            <p:cNvPr id="138" name="Group 137"/>
            <p:cNvGrpSpPr/>
            <p:nvPr/>
          </p:nvGrpSpPr>
          <p:grpSpPr>
            <a:xfrm>
              <a:off x="258284" y="1773420"/>
              <a:ext cx="8715235" cy="1603863"/>
              <a:chOff x="423177" y="1773420"/>
              <a:chExt cx="7603692" cy="1603863"/>
            </a:xfrm>
          </p:grpSpPr>
          <p:grpSp>
            <p:nvGrpSpPr>
              <p:cNvPr id="139" name="Group 138"/>
              <p:cNvGrpSpPr/>
              <p:nvPr/>
            </p:nvGrpSpPr>
            <p:grpSpPr>
              <a:xfrm>
                <a:off x="423177" y="1773420"/>
                <a:ext cx="7603692" cy="1603863"/>
                <a:chOff x="612821" y="3074284"/>
                <a:chExt cx="10135616" cy="3056054"/>
              </a:xfrm>
            </p:grpSpPr>
            <p:grpSp>
              <p:nvGrpSpPr>
                <p:cNvPr id="143" name="Group 142"/>
                <p:cNvGrpSpPr/>
                <p:nvPr/>
              </p:nvGrpSpPr>
              <p:grpSpPr>
                <a:xfrm>
                  <a:off x="739834" y="3074284"/>
                  <a:ext cx="10008603" cy="3056054"/>
                  <a:chOff x="739834" y="3074284"/>
                  <a:chExt cx="10008603" cy="3056054"/>
                </a:xfrm>
              </p:grpSpPr>
              <p:grpSp>
                <p:nvGrpSpPr>
                  <p:cNvPr id="160" name="Group 159"/>
                  <p:cNvGrpSpPr/>
                  <p:nvPr/>
                </p:nvGrpSpPr>
                <p:grpSpPr>
                  <a:xfrm rot="5400000">
                    <a:off x="3607750" y="5155427"/>
                    <a:ext cx="315773" cy="190326"/>
                    <a:chOff x="3470036" y="1438626"/>
                    <a:chExt cx="453752" cy="174274"/>
                  </a:xfrm>
                </p:grpSpPr>
                <p:sp>
                  <p:nvSpPr>
                    <p:cNvPr id="183" name="Right Arrow 182"/>
                    <p:cNvSpPr/>
                    <p:nvPr/>
                  </p:nvSpPr>
                  <p:spPr>
                    <a:xfrm>
                      <a:off x="3470036" y="1438626"/>
                      <a:ext cx="453752" cy="174274"/>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184" name="Right Arrow 4"/>
                    <p:cNvSpPr/>
                    <p:nvPr/>
                  </p:nvSpPr>
                  <p:spPr>
                    <a:xfrm>
                      <a:off x="3470036" y="1473481"/>
                      <a:ext cx="401470" cy="1045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233425">
                        <a:lnSpc>
                          <a:spcPct val="90000"/>
                        </a:lnSpc>
                        <a:spcAft>
                          <a:spcPct val="35000"/>
                        </a:spcAft>
                      </a:pPr>
                      <a:endParaRPr lang="en-US" sz="525"/>
                    </a:p>
                  </p:txBody>
                </p:sp>
              </p:grpSp>
              <p:sp>
                <p:nvSpPr>
                  <p:cNvPr id="161" name="TextBox 160"/>
                  <p:cNvSpPr txBox="1"/>
                  <p:nvPr/>
                </p:nvSpPr>
                <p:spPr>
                  <a:xfrm>
                    <a:off x="3091262" y="5372100"/>
                    <a:ext cx="1496174" cy="730128"/>
                  </a:xfrm>
                  <a:prstGeom prst="rect">
                    <a:avLst/>
                  </a:prstGeom>
                  <a:noFill/>
                </p:spPr>
                <p:txBody>
                  <a:bodyPr wrap="none" rtlCol="0">
                    <a:spAutoFit/>
                  </a:bodyPr>
                  <a:lstStyle/>
                  <a:p>
                    <a:pPr algn="ctr">
                      <a:lnSpc>
                        <a:spcPct val="90000"/>
                      </a:lnSpc>
                    </a:pPr>
                    <a:r>
                      <a:rPr lang="en-US" sz="1050" dirty="0"/>
                      <a:t>Char &amp; Recycle</a:t>
                    </a:r>
                  </a:p>
                  <a:p>
                    <a:pPr algn="ctr">
                      <a:lnSpc>
                        <a:spcPct val="90000"/>
                      </a:lnSpc>
                    </a:pPr>
                    <a:r>
                      <a:rPr lang="en-US" sz="1050" dirty="0"/>
                      <a:t>Bed Solids</a:t>
                    </a:r>
                  </a:p>
                </p:txBody>
              </p:sp>
              <p:sp>
                <p:nvSpPr>
                  <p:cNvPr id="162" name="TextBox 161"/>
                  <p:cNvSpPr txBox="1"/>
                  <p:nvPr/>
                </p:nvSpPr>
                <p:spPr>
                  <a:xfrm>
                    <a:off x="739834" y="3095688"/>
                    <a:ext cx="1346600" cy="453030"/>
                  </a:xfrm>
                  <a:prstGeom prst="rect">
                    <a:avLst/>
                  </a:prstGeom>
                  <a:noFill/>
                </p:spPr>
                <p:txBody>
                  <a:bodyPr wrap="none" rtlCol="0">
                    <a:spAutoFit/>
                  </a:bodyPr>
                  <a:lstStyle/>
                  <a:p>
                    <a:pPr algn="ctr">
                      <a:lnSpc>
                        <a:spcPct val="90000"/>
                      </a:lnSpc>
                    </a:pPr>
                    <a:r>
                      <a:rPr lang="en-US" sz="1050" dirty="0"/>
                      <a:t>Raw Biomass</a:t>
                    </a:r>
                  </a:p>
                </p:txBody>
              </p:sp>
              <p:sp>
                <p:nvSpPr>
                  <p:cNvPr id="163" name="Isosceles Triangle 26"/>
                  <p:cNvSpPr/>
                  <p:nvPr/>
                </p:nvSpPr>
                <p:spPr>
                  <a:xfrm rot="10800000">
                    <a:off x="1041400" y="3556000"/>
                    <a:ext cx="711200" cy="546100"/>
                  </a:xfrm>
                  <a:prstGeom prst="triangle">
                    <a:avLst>
                      <a:gd name="adj" fmla="val 53333"/>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4" name="TextBox 163"/>
                  <p:cNvSpPr txBox="1"/>
                  <p:nvPr/>
                </p:nvSpPr>
                <p:spPr>
                  <a:xfrm>
                    <a:off x="4041971" y="3448469"/>
                    <a:ext cx="1045988" cy="1007224"/>
                  </a:xfrm>
                  <a:prstGeom prst="rect">
                    <a:avLst/>
                  </a:prstGeom>
                  <a:noFill/>
                </p:spPr>
                <p:txBody>
                  <a:bodyPr wrap="square" rtlCol="0">
                    <a:spAutoFit/>
                  </a:bodyPr>
                  <a:lstStyle/>
                  <a:p>
                    <a:pPr algn="ctr">
                      <a:lnSpc>
                        <a:spcPct val="90000"/>
                      </a:lnSpc>
                    </a:pPr>
                    <a:r>
                      <a:rPr lang="en-US" sz="1050" dirty="0"/>
                      <a:t>Raw Bio-</a:t>
                    </a:r>
                  </a:p>
                  <a:p>
                    <a:pPr algn="ctr">
                      <a:lnSpc>
                        <a:spcPct val="90000"/>
                      </a:lnSpc>
                    </a:pPr>
                    <a:r>
                      <a:rPr lang="en-US" sz="1050" dirty="0"/>
                      <a:t>Oil Vapor</a:t>
                    </a:r>
                  </a:p>
                  <a:p>
                    <a:pPr algn="ctr">
                      <a:lnSpc>
                        <a:spcPct val="90000"/>
                      </a:lnSpc>
                    </a:pPr>
                    <a:r>
                      <a:rPr lang="en-US" sz="1050" dirty="0"/>
                      <a:t>(Tar)</a:t>
                    </a:r>
                  </a:p>
                </p:txBody>
              </p:sp>
              <p:sp>
                <p:nvSpPr>
                  <p:cNvPr id="165" name="TextBox 164"/>
                  <p:cNvSpPr txBox="1"/>
                  <p:nvPr/>
                </p:nvSpPr>
                <p:spPr>
                  <a:xfrm>
                    <a:off x="6424830" y="3501606"/>
                    <a:ext cx="1045988" cy="1007224"/>
                  </a:xfrm>
                  <a:prstGeom prst="rect">
                    <a:avLst/>
                  </a:prstGeom>
                  <a:noFill/>
                </p:spPr>
                <p:txBody>
                  <a:bodyPr wrap="square" rtlCol="0">
                    <a:spAutoFit/>
                  </a:bodyPr>
                  <a:lstStyle/>
                  <a:p>
                    <a:pPr algn="ctr">
                      <a:lnSpc>
                        <a:spcPct val="90000"/>
                      </a:lnSpc>
                    </a:pPr>
                    <a:r>
                      <a:rPr lang="en-US" sz="1050" dirty="0"/>
                      <a:t>Stable</a:t>
                    </a:r>
                  </a:p>
                  <a:p>
                    <a:pPr algn="ctr">
                      <a:lnSpc>
                        <a:spcPct val="90000"/>
                      </a:lnSpc>
                    </a:pPr>
                    <a:r>
                      <a:rPr lang="en-US" sz="1050" dirty="0"/>
                      <a:t>Bio-Oil</a:t>
                    </a:r>
                  </a:p>
                  <a:p>
                    <a:pPr algn="ctr">
                      <a:lnSpc>
                        <a:spcPct val="90000"/>
                      </a:lnSpc>
                    </a:pPr>
                    <a:r>
                      <a:rPr lang="en-US" sz="1050" dirty="0"/>
                      <a:t>Vapor</a:t>
                    </a:r>
                  </a:p>
                </p:txBody>
              </p:sp>
              <p:grpSp>
                <p:nvGrpSpPr>
                  <p:cNvPr id="166" name="Group 165"/>
                  <p:cNvGrpSpPr/>
                  <p:nvPr/>
                </p:nvGrpSpPr>
                <p:grpSpPr>
                  <a:xfrm rot="16200000">
                    <a:off x="7798752" y="3756636"/>
                    <a:ext cx="315773" cy="190326"/>
                    <a:chOff x="3417864" y="1438626"/>
                    <a:chExt cx="453752" cy="174274"/>
                  </a:xfrm>
                </p:grpSpPr>
                <p:sp>
                  <p:nvSpPr>
                    <p:cNvPr id="181" name="Right Arrow 180"/>
                    <p:cNvSpPr/>
                    <p:nvPr/>
                  </p:nvSpPr>
                  <p:spPr>
                    <a:xfrm>
                      <a:off x="3417864" y="1438626"/>
                      <a:ext cx="453752" cy="174274"/>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182" name="Right Arrow 4"/>
                    <p:cNvSpPr/>
                    <p:nvPr/>
                  </p:nvSpPr>
                  <p:spPr>
                    <a:xfrm>
                      <a:off x="3470036" y="1473481"/>
                      <a:ext cx="401470" cy="1045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233425">
                        <a:lnSpc>
                          <a:spcPct val="90000"/>
                        </a:lnSpc>
                        <a:spcAft>
                          <a:spcPct val="35000"/>
                        </a:spcAft>
                      </a:pPr>
                      <a:endParaRPr lang="en-US" sz="525"/>
                    </a:p>
                  </p:txBody>
                </p:sp>
              </p:grpSp>
              <p:grpSp>
                <p:nvGrpSpPr>
                  <p:cNvPr id="167" name="Group 166"/>
                  <p:cNvGrpSpPr/>
                  <p:nvPr/>
                </p:nvGrpSpPr>
                <p:grpSpPr>
                  <a:xfrm rot="5400000">
                    <a:off x="7786052" y="5079228"/>
                    <a:ext cx="315773" cy="190326"/>
                    <a:chOff x="3470036" y="1438626"/>
                    <a:chExt cx="453752" cy="174274"/>
                  </a:xfrm>
                </p:grpSpPr>
                <p:sp>
                  <p:nvSpPr>
                    <p:cNvPr id="179" name="Right Arrow 178"/>
                    <p:cNvSpPr/>
                    <p:nvPr/>
                  </p:nvSpPr>
                  <p:spPr>
                    <a:xfrm>
                      <a:off x="3470036" y="1438626"/>
                      <a:ext cx="453752" cy="174274"/>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180" name="Right Arrow 4"/>
                    <p:cNvSpPr/>
                    <p:nvPr/>
                  </p:nvSpPr>
                  <p:spPr>
                    <a:xfrm>
                      <a:off x="3470036" y="1473481"/>
                      <a:ext cx="401470" cy="1045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233425">
                        <a:lnSpc>
                          <a:spcPct val="90000"/>
                        </a:lnSpc>
                        <a:spcAft>
                          <a:spcPct val="35000"/>
                        </a:spcAft>
                      </a:pPr>
                      <a:endParaRPr lang="en-US" sz="525"/>
                    </a:p>
                  </p:txBody>
                </p:sp>
              </p:grpSp>
              <p:sp>
                <p:nvSpPr>
                  <p:cNvPr id="168" name="TextBox 167"/>
                  <p:cNvSpPr txBox="1"/>
                  <p:nvPr/>
                </p:nvSpPr>
                <p:spPr>
                  <a:xfrm>
                    <a:off x="7161380" y="3086100"/>
                    <a:ext cx="1660706" cy="730128"/>
                  </a:xfrm>
                  <a:prstGeom prst="rect">
                    <a:avLst/>
                  </a:prstGeom>
                  <a:noFill/>
                </p:spPr>
                <p:txBody>
                  <a:bodyPr wrap="none" rtlCol="0">
                    <a:spAutoFit/>
                  </a:bodyPr>
                  <a:lstStyle/>
                  <a:p>
                    <a:pPr algn="ctr">
                      <a:lnSpc>
                        <a:spcPct val="90000"/>
                      </a:lnSpc>
                    </a:pPr>
                    <a:r>
                      <a:rPr lang="en-US" sz="1050" dirty="0"/>
                      <a:t>Non-condensable</a:t>
                    </a:r>
                  </a:p>
                  <a:p>
                    <a:pPr algn="ctr">
                      <a:lnSpc>
                        <a:spcPct val="90000"/>
                      </a:lnSpc>
                    </a:pPr>
                    <a:r>
                      <a:rPr lang="en-US" sz="1050" dirty="0"/>
                      <a:t>Gas</a:t>
                    </a:r>
                  </a:p>
                </p:txBody>
              </p:sp>
              <p:sp>
                <p:nvSpPr>
                  <p:cNvPr id="169" name="TextBox 168"/>
                  <p:cNvSpPr txBox="1"/>
                  <p:nvPr/>
                </p:nvSpPr>
                <p:spPr>
                  <a:xfrm>
                    <a:off x="7477785" y="5295894"/>
                    <a:ext cx="957705" cy="730128"/>
                  </a:xfrm>
                  <a:prstGeom prst="rect">
                    <a:avLst/>
                  </a:prstGeom>
                  <a:noFill/>
                </p:spPr>
                <p:txBody>
                  <a:bodyPr wrap="none" rtlCol="0">
                    <a:spAutoFit/>
                  </a:bodyPr>
                  <a:lstStyle/>
                  <a:p>
                    <a:pPr algn="ctr">
                      <a:lnSpc>
                        <a:spcPct val="90000"/>
                      </a:lnSpc>
                    </a:pPr>
                    <a:r>
                      <a:rPr lang="en-US" sz="1050" dirty="0"/>
                      <a:t>Aqueous</a:t>
                    </a:r>
                  </a:p>
                  <a:p>
                    <a:pPr algn="ctr">
                      <a:lnSpc>
                        <a:spcPct val="90000"/>
                      </a:lnSpc>
                    </a:pPr>
                    <a:r>
                      <a:rPr lang="en-US" sz="1050" dirty="0"/>
                      <a:t>Phase</a:t>
                    </a:r>
                  </a:p>
                </p:txBody>
              </p:sp>
              <p:grpSp>
                <p:nvGrpSpPr>
                  <p:cNvPr id="170" name="Group 169"/>
                  <p:cNvGrpSpPr/>
                  <p:nvPr/>
                </p:nvGrpSpPr>
                <p:grpSpPr>
                  <a:xfrm rot="16200000">
                    <a:off x="9817815" y="3756945"/>
                    <a:ext cx="316256" cy="190326"/>
                    <a:chOff x="3417061" y="1438626"/>
                    <a:chExt cx="454445" cy="174274"/>
                  </a:xfrm>
                </p:grpSpPr>
                <p:sp>
                  <p:nvSpPr>
                    <p:cNvPr id="177" name="Right Arrow 176"/>
                    <p:cNvSpPr/>
                    <p:nvPr/>
                  </p:nvSpPr>
                  <p:spPr>
                    <a:xfrm>
                      <a:off x="3417061" y="1438626"/>
                      <a:ext cx="453751" cy="174274"/>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178" name="Right Arrow 4"/>
                    <p:cNvSpPr/>
                    <p:nvPr/>
                  </p:nvSpPr>
                  <p:spPr>
                    <a:xfrm>
                      <a:off x="3470036" y="1473481"/>
                      <a:ext cx="401470" cy="1045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233425">
                        <a:lnSpc>
                          <a:spcPct val="90000"/>
                        </a:lnSpc>
                        <a:spcAft>
                          <a:spcPct val="35000"/>
                        </a:spcAft>
                      </a:pPr>
                      <a:endParaRPr lang="en-US" sz="525"/>
                    </a:p>
                  </p:txBody>
                </p:sp>
              </p:grpSp>
              <p:grpSp>
                <p:nvGrpSpPr>
                  <p:cNvPr id="171" name="Group 170"/>
                  <p:cNvGrpSpPr/>
                  <p:nvPr/>
                </p:nvGrpSpPr>
                <p:grpSpPr>
                  <a:xfrm rot="16200000">
                    <a:off x="9735847" y="5125211"/>
                    <a:ext cx="480202" cy="190326"/>
                    <a:chOff x="3285823" y="1438626"/>
                    <a:chExt cx="690029" cy="174274"/>
                  </a:xfrm>
                </p:grpSpPr>
                <p:sp>
                  <p:nvSpPr>
                    <p:cNvPr id="175" name="Right Arrow 174"/>
                    <p:cNvSpPr/>
                    <p:nvPr/>
                  </p:nvSpPr>
                  <p:spPr>
                    <a:xfrm>
                      <a:off x="3285823" y="1438626"/>
                      <a:ext cx="453755" cy="174274"/>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176" name="Right Arrow 4"/>
                    <p:cNvSpPr/>
                    <p:nvPr/>
                  </p:nvSpPr>
                  <p:spPr>
                    <a:xfrm>
                      <a:off x="3574383" y="1473482"/>
                      <a:ext cx="401469" cy="1045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233425">
                        <a:lnSpc>
                          <a:spcPct val="90000"/>
                        </a:lnSpc>
                        <a:spcAft>
                          <a:spcPct val="35000"/>
                        </a:spcAft>
                      </a:pPr>
                      <a:endParaRPr lang="en-US" sz="525"/>
                    </a:p>
                  </p:txBody>
                </p:sp>
              </p:grpSp>
              <p:sp>
                <p:nvSpPr>
                  <p:cNvPr id="172" name="TextBox 171"/>
                  <p:cNvSpPr txBox="1"/>
                  <p:nvPr/>
                </p:nvSpPr>
                <p:spPr>
                  <a:xfrm>
                    <a:off x="9273630" y="3074284"/>
                    <a:ext cx="1474807" cy="730128"/>
                  </a:xfrm>
                  <a:prstGeom prst="rect">
                    <a:avLst/>
                  </a:prstGeom>
                  <a:noFill/>
                </p:spPr>
                <p:txBody>
                  <a:bodyPr wrap="none" rtlCol="0">
                    <a:spAutoFit/>
                  </a:bodyPr>
                  <a:lstStyle/>
                  <a:p>
                    <a:pPr algn="ctr">
                      <a:lnSpc>
                        <a:spcPct val="90000"/>
                      </a:lnSpc>
                    </a:pPr>
                    <a:r>
                      <a:rPr lang="en-US" sz="1050" dirty="0"/>
                      <a:t>Hydrocarbon</a:t>
                    </a:r>
                  </a:p>
                  <a:p>
                    <a:pPr algn="ctr">
                      <a:lnSpc>
                        <a:spcPct val="90000"/>
                      </a:lnSpc>
                    </a:pPr>
                    <a:r>
                      <a:rPr lang="en-US" sz="1050" dirty="0"/>
                      <a:t>Fuel Feedstock</a:t>
                    </a:r>
                  </a:p>
                </p:txBody>
              </p:sp>
              <p:sp>
                <p:nvSpPr>
                  <p:cNvPr id="173" name="TextBox 172"/>
                  <p:cNvSpPr txBox="1"/>
                  <p:nvPr/>
                </p:nvSpPr>
                <p:spPr>
                  <a:xfrm>
                    <a:off x="9404735" y="5438453"/>
                    <a:ext cx="1028219" cy="453030"/>
                  </a:xfrm>
                  <a:prstGeom prst="rect">
                    <a:avLst/>
                  </a:prstGeom>
                  <a:noFill/>
                </p:spPr>
                <p:txBody>
                  <a:bodyPr wrap="none" rtlCol="0">
                    <a:spAutoFit/>
                  </a:bodyPr>
                  <a:lstStyle/>
                  <a:p>
                    <a:pPr algn="ctr">
                      <a:lnSpc>
                        <a:spcPct val="90000"/>
                      </a:lnSpc>
                    </a:pPr>
                    <a:r>
                      <a:rPr lang="en-US" sz="1050" dirty="0"/>
                      <a:t>Hydrogen</a:t>
                    </a:r>
                  </a:p>
                </p:txBody>
              </p:sp>
              <p:sp>
                <p:nvSpPr>
                  <p:cNvPr id="174" name="Frame 173"/>
                  <p:cNvSpPr/>
                  <p:nvPr/>
                </p:nvSpPr>
                <p:spPr>
                  <a:xfrm>
                    <a:off x="2545269" y="3374439"/>
                    <a:ext cx="2400300" cy="2755899"/>
                  </a:xfrm>
                  <a:prstGeom prst="frame">
                    <a:avLst>
                      <a:gd name="adj1" fmla="val 0"/>
                    </a:avLst>
                  </a:prstGeom>
                  <a:noFill/>
                  <a:ln w="63500" cmpd="sng">
                    <a:solidFill>
                      <a:srgbClr val="78251A"/>
                    </a:solidFill>
                    <a:prstDash val="dot"/>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dirty="0">
                      <a:ln>
                        <a:solidFill>
                          <a:schemeClr val="tx1"/>
                        </a:solidFill>
                        <a:prstDash val="sysDash"/>
                      </a:ln>
                      <a:solidFill>
                        <a:schemeClr val="tx1"/>
                      </a:solidFill>
                    </a:endParaRPr>
                  </a:p>
                </p:txBody>
              </p:sp>
            </p:grpSp>
            <p:grpSp>
              <p:nvGrpSpPr>
                <p:cNvPr id="144" name="Group 143"/>
                <p:cNvGrpSpPr/>
                <p:nvPr/>
              </p:nvGrpSpPr>
              <p:grpSpPr>
                <a:xfrm>
                  <a:off x="612821" y="4071965"/>
                  <a:ext cx="1539782" cy="923869"/>
                  <a:chOff x="5154" y="1063829"/>
                  <a:chExt cx="1539782" cy="923869"/>
                </a:xfrm>
              </p:grpSpPr>
              <p:sp>
                <p:nvSpPr>
                  <p:cNvPr id="158" name="Rounded Rectangle 157"/>
                  <p:cNvSpPr/>
                  <p:nvPr/>
                </p:nvSpPr>
                <p:spPr>
                  <a:xfrm>
                    <a:off x="5154" y="1063829"/>
                    <a:ext cx="1539782" cy="923869"/>
                  </a:xfrm>
                  <a:prstGeom prst="roundRect">
                    <a:avLst>
                      <a:gd name="adj" fmla="val 10000"/>
                    </a:avLst>
                  </a:prstGeom>
                  <a:solidFill>
                    <a:srgbClr val="A8C4E9"/>
                  </a:solidFill>
                  <a:ln w="76200" cmpd="sng"/>
                </p:spPr>
                <p:style>
                  <a:lnRef idx="2">
                    <a:schemeClr val="accent1"/>
                  </a:lnRef>
                  <a:fillRef idx="1">
                    <a:schemeClr val="lt1"/>
                  </a:fillRef>
                  <a:effectRef idx="0">
                    <a:schemeClr val="accent1"/>
                  </a:effectRef>
                  <a:fontRef idx="minor">
                    <a:schemeClr val="dk1"/>
                  </a:fontRef>
                </p:style>
              </p:sp>
              <p:sp>
                <p:nvSpPr>
                  <p:cNvPr id="159" name="Rounded Rectangle 4"/>
                  <p:cNvSpPr/>
                  <p:nvPr/>
                </p:nvSpPr>
                <p:spPr>
                  <a:xfrm>
                    <a:off x="32213" y="1090888"/>
                    <a:ext cx="1485664" cy="86975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5732" tIns="45732" rIns="45732" bIns="45732" numCol="1" spcCol="1270" anchor="ctr" anchorCtr="0">
                    <a:noAutofit/>
                  </a:bodyPr>
                  <a:lstStyle/>
                  <a:p>
                    <a:pPr algn="ctr" defTabSz="533542">
                      <a:lnSpc>
                        <a:spcPct val="90000"/>
                      </a:lnSpc>
                      <a:spcAft>
                        <a:spcPct val="35000"/>
                      </a:spcAft>
                    </a:pPr>
                    <a:r>
                      <a:rPr lang="en-US" sz="1200" dirty="0">
                        <a:solidFill>
                          <a:srgbClr val="000000"/>
                        </a:solidFill>
                      </a:rPr>
                      <a:t>Biomass Feed Preprocessing</a:t>
                    </a:r>
                  </a:p>
                </p:txBody>
              </p:sp>
            </p:grpSp>
            <p:grpSp>
              <p:nvGrpSpPr>
                <p:cNvPr id="145" name="Group 144"/>
                <p:cNvGrpSpPr/>
                <p:nvPr/>
              </p:nvGrpSpPr>
              <p:grpSpPr>
                <a:xfrm>
                  <a:off x="2632121" y="4019346"/>
                  <a:ext cx="1539782" cy="1029107"/>
                  <a:chOff x="1984066" y="1011210"/>
                  <a:chExt cx="1539782" cy="1029107"/>
                </a:xfrm>
              </p:grpSpPr>
              <p:sp>
                <p:nvSpPr>
                  <p:cNvPr id="156" name="Rounded Rectangle 155"/>
                  <p:cNvSpPr/>
                  <p:nvPr/>
                </p:nvSpPr>
                <p:spPr>
                  <a:xfrm>
                    <a:off x="1984066" y="1011210"/>
                    <a:ext cx="1539782" cy="1029107"/>
                  </a:xfrm>
                  <a:prstGeom prst="roundRect">
                    <a:avLst/>
                  </a:prstGeom>
                  <a:solidFill>
                    <a:srgbClr val="A8C4E9"/>
                  </a:solidFill>
                  <a:ln w="76200" cmpd="sng"/>
                </p:spPr>
                <p:style>
                  <a:lnRef idx="2">
                    <a:schemeClr val="accent1"/>
                  </a:lnRef>
                  <a:fillRef idx="1">
                    <a:schemeClr val="lt1"/>
                  </a:fillRef>
                  <a:effectRef idx="0">
                    <a:schemeClr val="accent1"/>
                  </a:effectRef>
                  <a:fontRef idx="minor">
                    <a:schemeClr val="dk1"/>
                  </a:fontRef>
                </p:style>
              </p:sp>
              <p:sp>
                <p:nvSpPr>
                  <p:cNvPr id="157" name="Rounded Rectangle 4"/>
                  <p:cNvSpPr/>
                  <p:nvPr/>
                </p:nvSpPr>
                <p:spPr>
                  <a:xfrm>
                    <a:off x="2034303" y="1061447"/>
                    <a:ext cx="1439308" cy="92863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57165" tIns="57165" rIns="57165" bIns="57165" numCol="1" spcCol="1270" anchor="ctr" anchorCtr="0">
                    <a:noAutofit/>
                  </a:bodyPr>
                  <a:lstStyle/>
                  <a:p>
                    <a:pPr algn="ctr" defTabSz="666928">
                      <a:lnSpc>
                        <a:spcPct val="90000"/>
                      </a:lnSpc>
                      <a:spcAft>
                        <a:spcPct val="35000"/>
                      </a:spcAft>
                    </a:pPr>
                    <a:r>
                      <a:rPr lang="en-US" sz="1500" dirty="0"/>
                      <a:t>Fast Pyrolysis</a:t>
                    </a:r>
                  </a:p>
                </p:txBody>
              </p:sp>
            </p:grpSp>
            <p:grpSp>
              <p:nvGrpSpPr>
                <p:cNvPr id="146" name="Group 145"/>
                <p:cNvGrpSpPr/>
                <p:nvPr/>
              </p:nvGrpSpPr>
              <p:grpSpPr>
                <a:xfrm>
                  <a:off x="5032421" y="3865410"/>
                  <a:ext cx="1539782" cy="1394250"/>
                  <a:chOff x="4319766" y="857274"/>
                  <a:chExt cx="1539782" cy="1394250"/>
                </a:xfrm>
              </p:grpSpPr>
              <p:sp>
                <p:nvSpPr>
                  <p:cNvPr id="154" name="Rounded Rectangle 153"/>
                  <p:cNvSpPr/>
                  <p:nvPr/>
                </p:nvSpPr>
                <p:spPr>
                  <a:xfrm>
                    <a:off x="4319766" y="857274"/>
                    <a:ext cx="1539782" cy="1394250"/>
                  </a:xfrm>
                  <a:prstGeom prst="roundRect">
                    <a:avLst>
                      <a:gd name="adj" fmla="val 10000"/>
                    </a:avLst>
                  </a:prstGeom>
                  <a:solidFill>
                    <a:srgbClr val="A8C4E9"/>
                  </a:solidFill>
                  <a:ln w="76200" cmpd="sng"/>
                </p:spPr>
                <p:style>
                  <a:lnRef idx="2">
                    <a:schemeClr val="accent1"/>
                  </a:lnRef>
                  <a:fillRef idx="1">
                    <a:schemeClr val="lt1"/>
                  </a:fillRef>
                  <a:effectRef idx="0">
                    <a:schemeClr val="accent1"/>
                  </a:effectRef>
                  <a:fontRef idx="minor">
                    <a:schemeClr val="dk1"/>
                  </a:fontRef>
                </p:style>
              </p:sp>
              <p:sp>
                <p:nvSpPr>
                  <p:cNvPr id="155" name="Rounded Rectangle 4"/>
                  <p:cNvSpPr/>
                  <p:nvPr/>
                </p:nvSpPr>
                <p:spPr>
                  <a:xfrm>
                    <a:off x="4346825" y="1090888"/>
                    <a:ext cx="1485664" cy="86975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5732" tIns="45732" rIns="45732" bIns="45732" numCol="1" spcCol="1270" anchor="ctr" anchorCtr="0">
                    <a:noAutofit/>
                  </a:bodyPr>
                  <a:lstStyle/>
                  <a:p>
                    <a:pPr algn="ctr" defTabSz="533542">
                      <a:lnSpc>
                        <a:spcPct val="90000"/>
                      </a:lnSpc>
                      <a:spcAft>
                        <a:spcPct val="35000"/>
                      </a:spcAft>
                    </a:pPr>
                    <a:r>
                      <a:rPr lang="en-US" sz="1200" dirty="0"/>
                      <a:t>Vapor Phase Catalytic Upgrading</a:t>
                    </a:r>
                  </a:p>
                </p:txBody>
              </p:sp>
            </p:grpSp>
            <p:grpSp>
              <p:nvGrpSpPr>
                <p:cNvPr id="147" name="Group 146"/>
                <p:cNvGrpSpPr/>
                <p:nvPr/>
              </p:nvGrpSpPr>
              <p:grpSpPr>
                <a:xfrm>
                  <a:off x="7286494" y="4033865"/>
                  <a:ext cx="1425838" cy="923869"/>
                  <a:chOff x="6653854" y="1063829"/>
                  <a:chExt cx="1425838" cy="923869"/>
                </a:xfrm>
              </p:grpSpPr>
              <p:sp>
                <p:nvSpPr>
                  <p:cNvPr id="152" name="Rounded Rectangle 151"/>
                  <p:cNvSpPr/>
                  <p:nvPr/>
                </p:nvSpPr>
                <p:spPr>
                  <a:xfrm>
                    <a:off x="6653854" y="1063829"/>
                    <a:ext cx="1425838" cy="923869"/>
                  </a:xfrm>
                  <a:prstGeom prst="roundRect">
                    <a:avLst>
                      <a:gd name="adj" fmla="val 10000"/>
                    </a:avLst>
                  </a:prstGeom>
                  <a:solidFill>
                    <a:schemeClr val="accent1">
                      <a:lumMod val="40000"/>
                      <a:lumOff val="60000"/>
                    </a:schemeClr>
                  </a:solidFill>
                  <a:ln w="76200" cmpd="sng"/>
                </p:spPr>
                <p:style>
                  <a:lnRef idx="2">
                    <a:schemeClr val="accent1"/>
                  </a:lnRef>
                  <a:fillRef idx="1">
                    <a:schemeClr val="lt1"/>
                  </a:fillRef>
                  <a:effectRef idx="0">
                    <a:schemeClr val="accent1"/>
                  </a:effectRef>
                  <a:fontRef idx="minor">
                    <a:schemeClr val="dk1"/>
                  </a:fontRef>
                </p:style>
              </p:sp>
              <p:sp>
                <p:nvSpPr>
                  <p:cNvPr id="153" name="Rounded Rectangle 4"/>
                  <p:cNvSpPr/>
                  <p:nvPr/>
                </p:nvSpPr>
                <p:spPr>
                  <a:xfrm>
                    <a:off x="6680912" y="1090888"/>
                    <a:ext cx="1398779" cy="869752"/>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5732" tIns="45732" rIns="45732" bIns="45732" numCol="1" spcCol="1270" anchor="ctr" anchorCtr="0">
                    <a:noAutofit/>
                  </a:bodyPr>
                  <a:lstStyle/>
                  <a:p>
                    <a:pPr algn="ctr" defTabSz="533542">
                      <a:lnSpc>
                        <a:spcPct val="90000"/>
                      </a:lnSpc>
                      <a:spcAft>
                        <a:spcPct val="35000"/>
                      </a:spcAft>
                    </a:pPr>
                    <a:r>
                      <a:rPr lang="en-US" sz="1200" dirty="0">
                        <a:solidFill>
                          <a:srgbClr val="000000"/>
                        </a:solidFill>
                      </a:rPr>
                      <a:t>Condensation</a:t>
                    </a:r>
                  </a:p>
                </p:txBody>
              </p:sp>
            </p:grpSp>
            <p:sp>
              <p:nvSpPr>
                <p:cNvPr id="148" name="Right Arrow 147"/>
                <p:cNvSpPr/>
                <p:nvPr/>
              </p:nvSpPr>
              <p:spPr>
                <a:xfrm>
                  <a:off x="8776652" y="4456928"/>
                  <a:ext cx="315773" cy="190326"/>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149" name="Right Arrow 148"/>
                <p:cNvSpPr/>
                <p:nvPr/>
              </p:nvSpPr>
              <p:spPr>
                <a:xfrm>
                  <a:off x="2210752" y="4406128"/>
                  <a:ext cx="315773" cy="190326"/>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150" name="Right Arrow 149"/>
                <p:cNvSpPr/>
                <p:nvPr/>
              </p:nvSpPr>
              <p:spPr>
                <a:xfrm>
                  <a:off x="4267200" y="4419600"/>
                  <a:ext cx="558800" cy="215900"/>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sp>
              <p:nvSpPr>
                <p:cNvPr id="151" name="Right Arrow 150"/>
                <p:cNvSpPr/>
                <p:nvPr/>
              </p:nvSpPr>
              <p:spPr>
                <a:xfrm>
                  <a:off x="6642100" y="4432300"/>
                  <a:ext cx="558800" cy="215900"/>
                </a:xfrm>
                <a:prstGeom prst="rightArrow">
                  <a:avLst>
                    <a:gd name="adj1" fmla="val 60000"/>
                    <a:gd name="adj2" fmla="val 50000"/>
                  </a:avLst>
                </a:prstGeom>
              </p:spPr>
              <p:style>
                <a:lnRef idx="2">
                  <a:schemeClr val="accent1">
                    <a:shade val="50000"/>
                  </a:schemeClr>
                </a:lnRef>
                <a:fillRef idx="1">
                  <a:schemeClr val="accent1"/>
                </a:fillRef>
                <a:effectRef idx="0">
                  <a:schemeClr val="accent1"/>
                </a:effectRef>
                <a:fontRef idx="minor">
                  <a:schemeClr val="lt1"/>
                </a:fontRef>
              </p:style>
            </p:sp>
          </p:grpSp>
          <p:grpSp>
            <p:nvGrpSpPr>
              <p:cNvPr id="140" name="Group 139"/>
              <p:cNvGrpSpPr/>
              <p:nvPr/>
            </p:nvGrpSpPr>
            <p:grpSpPr>
              <a:xfrm>
                <a:off x="6853633" y="2269471"/>
                <a:ext cx="1155137" cy="577239"/>
                <a:chOff x="8519146" y="1063829"/>
                <a:chExt cx="1539782" cy="975621"/>
              </a:xfrm>
            </p:grpSpPr>
            <p:sp>
              <p:nvSpPr>
                <p:cNvPr id="141" name="Rounded Rectangle 140"/>
                <p:cNvSpPr/>
                <p:nvPr/>
              </p:nvSpPr>
              <p:spPr>
                <a:xfrm>
                  <a:off x="8519146" y="1063829"/>
                  <a:ext cx="1539782" cy="975621"/>
                </a:xfrm>
                <a:prstGeom prst="roundRect">
                  <a:avLst>
                    <a:gd name="adj" fmla="val 10000"/>
                  </a:avLst>
                </a:prstGeom>
                <a:solidFill>
                  <a:srgbClr val="A8C4E9"/>
                </a:solidFill>
                <a:ln w="76200" cmpd="sng"/>
              </p:spPr>
              <p:style>
                <a:lnRef idx="2">
                  <a:schemeClr val="accent1"/>
                </a:lnRef>
                <a:fillRef idx="1">
                  <a:schemeClr val="lt1"/>
                </a:fillRef>
                <a:effectRef idx="0">
                  <a:schemeClr val="accent1"/>
                </a:effectRef>
                <a:fontRef idx="minor">
                  <a:schemeClr val="dk1"/>
                </a:fontRef>
              </p:style>
            </p:sp>
            <p:sp>
              <p:nvSpPr>
                <p:cNvPr id="142" name="Rounded Rectangle 4"/>
                <p:cNvSpPr/>
                <p:nvPr/>
              </p:nvSpPr>
              <p:spPr>
                <a:xfrm>
                  <a:off x="8546206" y="1120610"/>
                  <a:ext cx="1485664" cy="86975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5732" tIns="45732" rIns="45732" bIns="45732" numCol="1" spcCol="1270" anchor="ctr" anchorCtr="0">
                  <a:noAutofit/>
                </a:bodyPr>
                <a:lstStyle/>
                <a:p>
                  <a:pPr algn="ctr" defTabSz="533542">
                    <a:lnSpc>
                      <a:spcPct val="90000"/>
                    </a:lnSpc>
                    <a:spcAft>
                      <a:spcPct val="35000"/>
                    </a:spcAft>
                  </a:pPr>
                  <a:r>
                    <a:rPr lang="en-US" sz="1200" dirty="0">
                      <a:solidFill>
                        <a:srgbClr val="000000"/>
                      </a:solidFill>
                    </a:rPr>
                    <a:t>Liquid Phase Catalytic Upgrading</a:t>
                  </a:r>
                </a:p>
              </p:txBody>
            </p:sp>
          </p:grpSp>
        </p:grpSp>
        <p:sp>
          <p:nvSpPr>
            <p:cNvPr id="6" name="TextBox 5"/>
            <p:cNvSpPr txBox="1"/>
            <p:nvPr/>
          </p:nvSpPr>
          <p:spPr>
            <a:xfrm>
              <a:off x="2100588" y="1500996"/>
              <a:ext cx="1575318" cy="341632"/>
            </a:xfrm>
            <a:prstGeom prst="rect">
              <a:avLst/>
            </a:prstGeom>
            <a:noFill/>
          </p:spPr>
          <p:txBody>
            <a:bodyPr wrap="square" rtlCol="0">
              <a:spAutoFit/>
            </a:bodyPr>
            <a:lstStyle/>
            <a:p>
              <a:pPr algn="ctr">
                <a:lnSpc>
                  <a:spcPct val="90000"/>
                </a:lnSpc>
              </a:pPr>
              <a:r>
                <a:rPr lang="en-US" b="1" dirty="0">
                  <a:solidFill>
                    <a:schemeClr val="accent5">
                      <a:lumMod val="50000"/>
                    </a:schemeClr>
                  </a:solidFill>
                </a:rPr>
                <a:t>Pyrolysis</a:t>
              </a:r>
            </a:p>
          </p:txBody>
        </p:sp>
        <p:sp>
          <p:nvSpPr>
            <p:cNvPr id="62" name="TextBox 61"/>
            <p:cNvSpPr txBox="1"/>
            <p:nvPr/>
          </p:nvSpPr>
          <p:spPr>
            <a:xfrm>
              <a:off x="3910499" y="1305225"/>
              <a:ext cx="2171856" cy="590931"/>
            </a:xfrm>
            <a:prstGeom prst="rect">
              <a:avLst/>
            </a:prstGeom>
            <a:noFill/>
          </p:spPr>
          <p:txBody>
            <a:bodyPr wrap="square" rtlCol="0">
              <a:spAutoFit/>
            </a:bodyPr>
            <a:lstStyle/>
            <a:p>
              <a:pPr algn="ctr">
                <a:lnSpc>
                  <a:spcPct val="90000"/>
                </a:lnSpc>
              </a:pPr>
              <a:r>
                <a:rPr lang="en-US" b="1" dirty="0">
                  <a:solidFill>
                    <a:schemeClr val="accent4">
                      <a:lumMod val="50000"/>
                    </a:schemeClr>
                  </a:solidFill>
                </a:rPr>
                <a:t>Vapor </a:t>
              </a:r>
              <a:r>
                <a:rPr lang="en-US" b="1">
                  <a:solidFill>
                    <a:schemeClr val="accent4">
                      <a:lumMod val="50000"/>
                    </a:schemeClr>
                  </a:solidFill>
                </a:rPr>
                <a:t>Phase Upgrading (VPU)</a:t>
              </a:r>
              <a:endParaRPr lang="en-US" b="1" dirty="0">
                <a:solidFill>
                  <a:schemeClr val="accent4">
                    <a:lumMod val="50000"/>
                  </a:schemeClr>
                </a:solidFill>
              </a:endParaRPr>
            </a:p>
          </p:txBody>
        </p:sp>
      </p:grpSp>
    </p:spTree>
    <p:extLst>
      <p:ext uri="{BB962C8B-B14F-4D97-AF65-F5344CB8AC3E}">
        <p14:creationId xmlns:p14="http://schemas.microsoft.com/office/powerpoint/2010/main" val="542983492"/>
      </p:ext>
    </p:extLst>
  </p:cSld>
  <p:clrMapOvr>
    <a:masterClrMapping/>
  </p:clrMapOvr>
  <mc:AlternateContent xmlns:mc="http://schemas.openxmlformats.org/markup-compatibility/2006" xmlns:p14="http://schemas.microsoft.com/office/powerpoint/2010/main">
    <mc:Choice Requires="p14">
      <p:transition spd="slow" p14:dur="2000" advTm="42361"/>
    </mc:Choice>
    <mc:Fallback xmlns="">
      <p:transition spd="slow" advTm="423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4657-8E8E-5940-A63F-9C2EACE94A9D}"/>
              </a:ext>
            </a:extLst>
          </p:cNvPr>
          <p:cNvSpPr>
            <a:spLocks noGrp="1"/>
          </p:cNvSpPr>
          <p:nvPr>
            <p:ph type="title"/>
          </p:nvPr>
        </p:nvSpPr>
        <p:spPr/>
        <p:txBody>
          <a:bodyPr/>
          <a:lstStyle/>
          <a:p>
            <a:r>
              <a:rPr lang="en-US" dirty="0"/>
              <a:t>Extra slides if there are questions</a:t>
            </a:r>
          </a:p>
        </p:txBody>
      </p:sp>
      <p:sp>
        <p:nvSpPr>
          <p:cNvPr id="3" name="Content Placeholder 2">
            <a:extLst>
              <a:ext uri="{FF2B5EF4-FFF2-40B4-BE49-F238E27FC236}">
                <a16:creationId xmlns:a16="http://schemas.microsoft.com/office/drawing/2014/main" id="{0CA700BE-0F9B-5544-8A5E-32F9EB78CA1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19661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84" y="282659"/>
            <a:ext cx="8568927" cy="445635"/>
          </a:xfrm>
        </p:spPr>
        <p:txBody>
          <a:bodyPr/>
          <a:lstStyle/>
          <a:p>
            <a:pPr algn="ctr"/>
            <a:r>
              <a:rPr lang="en-US" sz="2701" dirty="0"/>
              <a:t>Background and Motivation (3)</a:t>
            </a:r>
          </a:p>
        </p:txBody>
      </p:sp>
      <p:sp>
        <p:nvSpPr>
          <p:cNvPr id="3" name="Content Placeholder 2"/>
          <p:cNvSpPr>
            <a:spLocks noGrp="1"/>
          </p:cNvSpPr>
          <p:nvPr>
            <p:ph idx="1"/>
          </p:nvPr>
        </p:nvSpPr>
        <p:spPr>
          <a:xfrm>
            <a:off x="1" y="780027"/>
            <a:ext cx="9143999" cy="535905"/>
          </a:xfrm>
        </p:spPr>
        <p:txBody>
          <a:bodyPr/>
          <a:lstStyle/>
          <a:p>
            <a:pPr marL="0" indent="0" algn="ctr">
              <a:buNone/>
            </a:pPr>
            <a:r>
              <a:rPr lang="en-US" sz="2551" b="1" dirty="0">
                <a:latin typeface="Times New Roman" charset="0"/>
                <a:ea typeface="Times New Roman" charset="0"/>
                <a:cs typeface="Times New Roman" charset="0"/>
              </a:rPr>
              <a:t>How should lab FBR data be interpreted/analyzed?</a:t>
            </a:r>
          </a:p>
        </p:txBody>
      </p:sp>
      <p:sp>
        <p:nvSpPr>
          <p:cNvPr id="17" name="TextBox 16"/>
          <p:cNvSpPr txBox="1"/>
          <p:nvPr/>
        </p:nvSpPr>
        <p:spPr>
          <a:xfrm>
            <a:off x="-480417" y="1666417"/>
            <a:ext cx="184731" cy="341632"/>
          </a:xfrm>
          <a:prstGeom prst="rect">
            <a:avLst/>
          </a:prstGeom>
          <a:noFill/>
        </p:spPr>
        <p:txBody>
          <a:bodyPr wrap="none" rtlCol="0">
            <a:spAutoFit/>
          </a:bodyPr>
          <a:lstStyle/>
          <a:p>
            <a:pPr algn="ctr">
              <a:lnSpc>
                <a:spcPct val="90000"/>
              </a:lnSpc>
            </a:pPr>
            <a:endParaRPr lang="en-US" dirty="0"/>
          </a:p>
        </p:txBody>
      </p:sp>
      <p:sp>
        <p:nvSpPr>
          <p:cNvPr id="24" name="Content Placeholder 2"/>
          <p:cNvSpPr txBox="1">
            <a:spLocks/>
          </p:cNvSpPr>
          <p:nvPr/>
        </p:nvSpPr>
        <p:spPr bwMode="auto">
          <a:xfrm>
            <a:off x="4704359" y="1541007"/>
            <a:ext cx="4122852"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b="1" dirty="0"/>
              <a:t>Bubble dynamics</a:t>
            </a:r>
          </a:p>
          <a:p>
            <a:r>
              <a:rPr lang="en-US" sz="1800" dirty="0"/>
              <a:t>Bubbling regime</a:t>
            </a:r>
          </a:p>
          <a:p>
            <a:pPr lvl="1"/>
            <a:r>
              <a:rPr lang="en-US" sz="1600" dirty="0"/>
              <a:t>gas/solid particle mixing intensity increases with fluidizing gas mass flow</a:t>
            </a:r>
          </a:p>
          <a:p>
            <a:r>
              <a:rPr lang="en-US" sz="1800" dirty="0"/>
              <a:t>Slugging regime</a:t>
            </a:r>
          </a:p>
          <a:p>
            <a:pPr lvl="1"/>
            <a:r>
              <a:rPr lang="en-US" sz="1600" dirty="0"/>
              <a:t>Gas and solid particles not mixed well</a:t>
            </a:r>
          </a:p>
          <a:p>
            <a:pPr lvl="1"/>
            <a:r>
              <a:rPr lang="en-US" sz="1600" dirty="0"/>
              <a:t>Gas bypassing through bubbles</a:t>
            </a:r>
          </a:p>
          <a:p>
            <a:r>
              <a:rPr lang="en-US" sz="1800" dirty="0"/>
              <a:t>Bubbling to Slugging Transition</a:t>
            </a:r>
          </a:p>
          <a:p>
            <a:pPr lvl="1"/>
            <a:r>
              <a:rPr lang="en-US" sz="1600" dirty="0"/>
              <a:t>Mixture of bubbling and slugging </a:t>
            </a:r>
          </a:p>
          <a:p>
            <a:pPr lvl="1"/>
            <a:endParaRPr lang="en-US" sz="1400" dirty="0"/>
          </a:p>
        </p:txBody>
      </p:sp>
      <p:sp>
        <p:nvSpPr>
          <p:cNvPr id="5" name="TextBox 4"/>
          <p:cNvSpPr txBox="1"/>
          <p:nvPr/>
        </p:nvSpPr>
        <p:spPr>
          <a:xfrm>
            <a:off x="4511543" y="5169283"/>
            <a:ext cx="4122549" cy="590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lnSpc>
                <a:spcPct val="90000"/>
              </a:lnSpc>
            </a:pPr>
            <a:r>
              <a:rPr lang="en-US" dirty="0"/>
              <a:t>Note: Bubble boundary depicted where void fraction &gt; 0.65 </a:t>
            </a:r>
          </a:p>
        </p:txBody>
      </p:sp>
      <p:sp>
        <p:nvSpPr>
          <p:cNvPr id="9" name="TextBox 8"/>
          <p:cNvSpPr txBox="1"/>
          <p:nvPr/>
        </p:nvSpPr>
        <p:spPr>
          <a:xfrm>
            <a:off x="4704359" y="1528074"/>
            <a:ext cx="4144841" cy="3582519"/>
          </a:xfrm>
          <a:prstGeom prst="rect">
            <a:avLst/>
          </a:prstGeom>
          <a:solidFill>
            <a:schemeClr val="bg1"/>
          </a:solidFill>
        </p:spPr>
        <p:txBody>
          <a:bodyPr wrap="square" rtlCol="0">
            <a:spAutoFit/>
          </a:bodyPr>
          <a:lstStyle/>
          <a:p>
            <a:pPr>
              <a:lnSpc>
                <a:spcPct val="90000"/>
              </a:lnSpc>
            </a:pPr>
            <a:r>
              <a:rPr lang="en-US" dirty="0"/>
              <a:t>FB Hydrodynamics directly impact:</a:t>
            </a:r>
          </a:p>
          <a:p>
            <a:pPr>
              <a:lnSpc>
                <a:spcPct val="90000"/>
              </a:lnSpc>
            </a:pPr>
            <a:endParaRPr lang="en-US" dirty="0"/>
          </a:p>
          <a:p>
            <a:pPr marL="472805" indent="-296545">
              <a:lnSpc>
                <a:spcPct val="90000"/>
              </a:lnSpc>
              <a:buFont typeface="+mj-lt"/>
              <a:buAutoNum type="arabicPeriod"/>
            </a:pPr>
            <a:r>
              <a:rPr lang="en-US" dirty="0"/>
              <a:t>Particle residence time</a:t>
            </a:r>
          </a:p>
          <a:p>
            <a:pPr marL="472805" indent="-296545">
              <a:lnSpc>
                <a:spcPct val="90000"/>
              </a:lnSpc>
              <a:buFont typeface="+mj-lt"/>
              <a:buAutoNum type="arabicPeriod"/>
            </a:pPr>
            <a:r>
              <a:rPr lang="en-US" dirty="0"/>
              <a:t>Gas residence time</a:t>
            </a:r>
          </a:p>
          <a:p>
            <a:pPr marL="472805" indent="-296545">
              <a:lnSpc>
                <a:spcPct val="90000"/>
              </a:lnSpc>
              <a:buFont typeface="+mj-lt"/>
              <a:buAutoNum type="arabicPeriod"/>
            </a:pPr>
            <a:r>
              <a:rPr lang="en-US" dirty="0"/>
              <a:t>Particle heating rate</a:t>
            </a:r>
          </a:p>
          <a:p>
            <a:pPr marL="472805" indent="-296545">
              <a:lnSpc>
                <a:spcPct val="90000"/>
              </a:lnSpc>
              <a:buFont typeface="+mj-lt"/>
              <a:buAutoNum type="arabicPeriod"/>
            </a:pPr>
            <a:r>
              <a:rPr lang="en-US" dirty="0"/>
              <a:t>Particle attrition/fragmentation</a:t>
            </a:r>
          </a:p>
          <a:p>
            <a:pPr marL="472805" indent="-296545">
              <a:lnSpc>
                <a:spcPct val="90000"/>
              </a:lnSpc>
              <a:buFont typeface="+mj-lt"/>
              <a:buAutoNum type="arabicPeriod"/>
            </a:pPr>
            <a:r>
              <a:rPr lang="en-US" dirty="0"/>
              <a:t>Particle and ash elutriation</a:t>
            </a:r>
          </a:p>
          <a:p>
            <a:pPr marL="472805" indent="-296545">
              <a:lnSpc>
                <a:spcPct val="90000"/>
              </a:lnSpc>
              <a:buFont typeface="+mj-lt"/>
              <a:buAutoNum type="arabicPeriod"/>
            </a:pPr>
            <a:r>
              <a:rPr lang="en-US" dirty="0"/>
              <a:t>Particle segregation</a:t>
            </a:r>
          </a:p>
          <a:p>
            <a:pPr>
              <a:lnSpc>
                <a:spcPct val="90000"/>
              </a:lnSpc>
            </a:pPr>
            <a:endParaRPr lang="en-US" dirty="0"/>
          </a:p>
          <a:p>
            <a:pPr>
              <a:lnSpc>
                <a:spcPct val="90000"/>
              </a:lnSpc>
            </a:pPr>
            <a:r>
              <a:rPr lang="en-US" b="1" dirty="0">
                <a:solidFill>
                  <a:srgbClr val="C00000"/>
                </a:solidFill>
              </a:rPr>
              <a:t>All the above significantly impact raw oil yield and composition.</a:t>
            </a:r>
          </a:p>
          <a:p>
            <a:pPr>
              <a:lnSpc>
                <a:spcPct val="90000"/>
              </a:lnSpc>
            </a:pPr>
            <a:endParaRPr lang="en-US" b="1" dirty="0">
              <a:solidFill>
                <a:srgbClr val="C00000"/>
              </a:solidFill>
            </a:endParaRPr>
          </a:p>
          <a:p>
            <a:pPr>
              <a:lnSpc>
                <a:spcPct val="90000"/>
              </a:lnSpc>
            </a:pPr>
            <a:endParaRPr lang="en-US" b="1" dirty="0">
              <a:solidFill>
                <a:srgbClr val="C00000"/>
              </a:solidFill>
            </a:endParaRPr>
          </a:p>
          <a:p>
            <a:pPr>
              <a:lnSpc>
                <a:spcPct val="90000"/>
              </a:lnSpc>
            </a:pPr>
            <a:endParaRPr lang="en-US" b="1" dirty="0">
              <a:solidFill>
                <a:srgbClr val="C00000"/>
              </a:solidFill>
            </a:endParaRPr>
          </a:p>
        </p:txBody>
      </p:sp>
      <p:sp>
        <p:nvSpPr>
          <p:cNvPr id="10" name="Rectangle 9"/>
          <p:cNvSpPr/>
          <p:nvPr/>
        </p:nvSpPr>
        <p:spPr>
          <a:xfrm>
            <a:off x="616382" y="5818904"/>
            <a:ext cx="7852730" cy="400110"/>
          </a:xfrm>
          <a:prstGeom prst="rect">
            <a:avLst/>
          </a:prstGeom>
        </p:spPr>
        <p:txBody>
          <a:bodyPr wrap="square">
            <a:spAutoFit/>
          </a:bodyPr>
          <a:lstStyle/>
          <a:p>
            <a:r>
              <a:rPr lang="en-US" sz="1000" dirty="0">
                <a:solidFill>
                  <a:schemeClr val="tx1">
                    <a:lumMod val="50000"/>
                    <a:lumOff val="50000"/>
                  </a:schemeClr>
                </a:solidFill>
              </a:rPr>
              <a:t>E. Ramirez, C.E.A. Finney, S. </a:t>
            </a:r>
            <a:r>
              <a:rPr lang="en-US" sz="1000" dirty="0" err="1">
                <a:solidFill>
                  <a:schemeClr val="tx1">
                    <a:lumMod val="50000"/>
                    <a:lumOff val="50000"/>
                  </a:schemeClr>
                </a:solidFill>
              </a:rPr>
              <a:t>Pannala</a:t>
            </a:r>
            <a:r>
              <a:rPr lang="en-US" sz="1000" dirty="0">
                <a:solidFill>
                  <a:schemeClr val="tx1">
                    <a:lumMod val="50000"/>
                    <a:lumOff val="50000"/>
                  </a:schemeClr>
                </a:solidFill>
              </a:rPr>
              <a:t>, C.S. </a:t>
            </a:r>
            <a:r>
              <a:rPr lang="en-US" sz="1000" dirty="0" err="1">
                <a:solidFill>
                  <a:schemeClr val="tx1">
                    <a:lumMod val="50000"/>
                    <a:lumOff val="50000"/>
                  </a:schemeClr>
                </a:solidFill>
              </a:rPr>
              <a:t>Daw</a:t>
            </a:r>
            <a:r>
              <a:rPr lang="en-US" sz="1000" dirty="0">
                <a:solidFill>
                  <a:schemeClr val="tx1">
                    <a:lumMod val="50000"/>
                    <a:lumOff val="50000"/>
                  </a:schemeClr>
                </a:solidFill>
              </a:rPr>
              <a:t>, J. </a:t>
            </a:r>
            <a:r>
              <a:rPr lang="en-US" sz="1000" dirty="0" err="1">
                <a:solidFill>
                  <a:schemeClr val="tx1">
                    <a:lumMod val="50000"/>
                    <a:lumOff val="50000"/>
                  </a:schemeClr>
                </a:solidFill>
              </a:rPr>
              <a:t>Halow</a:t>
            </a:r>
            <a:r>
              <a:rPr lang="en-US" sz="1000" dirty="0">
                <a:solidFill>
                  <a:schemeClr val="tx1">
                    <a:lumMod val="50000"/>
                    <a:lumOff val="50000"/>
                  </a:schemeClr>
                </a:solidFill>
              </a:rPr>
              <a:t>, Q. </a:t>
            </a:r>
            <a:r>
              <a:rPr lang="en-US" sz="1000" dirty="0" err="1">
                <a:solidFill>
                  <a:schemeClr val="tx1">
                    <a:lumMod val="50000"/>
                    <a:lumOff val="50000"/>
                  </a:schemeClr>
                </a:solidFill>
              </a:rPr>
              <a:t>Xiong</a:t>
            </a:r>
            <a:r>
              <a:rPr lang="en-US" sz="1000" dirty="0">
                <a:solidFill>
                  <a:schemeClr val="tx1">
                    <a:lumMod val="50000"/>
                    <a:lumOff val="50000"/>
                  </a:schemeClr>
                </a:solidFill>
              </a:rPr>
              <a:t>, Computational study of the bubbling-to-slugging transition in a laboratory-scale fluidized bed, Chemical Engineering Journal 308 (2017) 544-556. </a:t>
            </a:r>
            <a:r>
              <a:rPr lang="en-US" sz="1000" u="sng" dirty="0">
                <a:solidFill>
                  <a:schemeClr val="tx1">
                    <a:lumMod val="50000"/>
                    <a:lumOff val="50000"/>
                  </a:schemeClr>
                </a:solidFill>
                <a:hlinkClick r:id="rId3"/>
              </a:rPr>
              <a:t>http://dx.doi.org/10.1016/j.cej.2016.08.113</a:t>
            </a:r>
            <a:endParaRPr lang="en-US" sz="1000" dirty="0">
              <a:solidFill>
                <a:schemeClr val="tx1">
                  <a:lumMod val="50000"/>
                  <a:lumOff val="50000"/>
                </a:schemeClr>
              </a:solidFill>
            </a:endParaRPr>
          </a:p>
        </p:txBody>
      </p:sp>
      <p:pic>
        <p:nvPicPr>
          <p:cNvPr id="4" name="Picture 3">
            <a:extLst>
              <a:ext uri="{FF2B5EF4-FFF2-40B4-BE49-F238E27FC236}">
                <a16:creationId xmlns:a16="http://schemas.microsoft.com/office/drawing/2014/main" id="{C2C8AB53-74E6-DD48-AF0E-6D6BEC294F05}"/>
              </a:ext>
            </a:extLst>
          </p:cNvPr>
          <p:cNvPicPr>
            <a:picLocks noChangeAspect="1"/>
          </p:cNvPicPr>
          <p:nvPr/>
        </p:nvPicPr>
        <p:blipFill>
          <a:blip r:embed="rId4"/>
          <a:stretch>
            <a:fillRect/>
          </a:stretch>
        </p:blipFill>
        <p:spPr>
          <a:xfrm>
            <a:off x="428296" y="1484618"/>
            <a:ext cx="3810000" cy="4165600"/>
          </a:xfrm>
          <a:prstGeom prst="rect">
            <a:avLst/>
          </a:prstGeom>
        </p:spPr>
      </p:pic>
    </p:spTree>
    <p:extLst>
      <p:ext uri="{BB962C8B-B14F-4D97-AF65-F5344CB8AC3E}">
        <p14:creationId xmlns:p14="http://schemas.microsoft.com/office/powerpoint/2010/main" val="1021284560"/>
      </p:ext>
    </p:extLst>
  </p:cSld>
  <p:clrMapOvr>
    <a:masterClrMapping/>
  </p:clrMapOvr>
  <mc:AlternateContent xmlns:mc="http://schemas.openxmlformats.org/markup-compatibility/2006">
    <mc:Choice xmlns:p14="http://schemas.microsoft.com/office/powerpoint/2010/main" Requires="p14">
      <p:transition spd="slow" p14:dur="2000" advTm="49139"/>
    </mc:Choice>
    <mc:Fallback>
      <p:transition spd="slow" advTm="491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7AEB-F376-AB44-88B1-285B55F1A2F4}"/>
              </a:ext>
            </a:extLst>
          </p:cNvPr>
          <p:cNvSpPr>
            <a:spLocks noGrp="1"/>
          </p:cNvSpPr>
          <p:nvPr>
            <p:ph type="title"/>
          </p:nvPr>
        </p:nvSpPr>
        <p:spPr/>
        <p:txBody>
          <a:bodyPr/>
          <a:lstStyle/>
          <a:p>
            <a:r>
              <a:rPr lang="en-US" dirty="0"/>
              <a:t>Kramer’s mixing index for char mixing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0478F0-438B-4943-8030-678038345AB1}"/>
                  </a:ext>
                </a:extLst>
              </p:cNvPr>
              <p:cNvSpPr>
                <a:spLocks noGrp="1"/>
              </p:cNvSpPr>
              <p:nvPr>
                <p:ph idx="1"/>
              </p:nvPr>
            </p:nvSpPr>
            <p:spPr/>
            <p:txBody>
              <a:bodyPr>
                <a:normAutofit/>
              </a:bodyPr>
              <a:lstStyle/>
              <a:p>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𝑟</m:t>
                            </m:r>
                          </m:sub>
                          <m:sup>
                            <m:r>
                              <a:rPr lang="en-US" b="0" i="1" smtClean="0">
                                <a:latin typeface="Cambria Math" panose="02040503050406030204" pitchFamily="18" charset="0"/>
                              </a:rPr>
                              <m:t>2</m:t>
                            </m:r>
                          </m:sup>
                        </m:sSubSup>
                      </m:den>
                    </m:f>
                  </m:oMath>
                </a14:m>
                <a:r>
                  <a:rPr lang="en-US" dirty="0"/>
                  <a:t>               m=1 complete mixing, m=0 complete segregation</a:t>
                </a:r>
              </a:p>
              <a:p>
                <a14:m>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r>
                              <a:rPr lang="en-US" b="0" i="1" smtClean="0">
                                <a:latin typeface="Cambria Math" panose="02040503050406030204" pitchFamily="18" charset="0"/>
                              </a:rPr>
                              <m:t>−1</m:t>
                            </m:r>
                          </m:den>
                        </m:f>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d>
                              </m:e>
                              <m:sup>
                                <m:r>
                                  <a:rPr lang="en-US" b="0" i="1" smtClean="0">
                                    <a:latin typeface="Cambria Math" panose="02040503050406030204" pitchFamily="18" charset="0"/>
                                  </a:rPr>
                                  <m:t>2</m:t>
                                </m:r>
                              </m:sup>
                            </m:sSup>
                          </m:e>
                        </m:nary>
                      </m:e>
                    </m:rad>
                  </m:oMath>
                </a14:m>
                <a:endParaRPr lang="en-US" dirty="0"/>
              </a:p>
              <a:p>
                <a:endParaRPr lang="en-US" dirty="0"/>
              </a:p>
              <a:p>
                <a14:m>
                  <m:oMath xmlns:m="http://schemas.openxmlformats.org/officeDocument/2006/math">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oMath>
                </a14:m>
                <a:r>
                  <a:rPr lang="en-US" dirty="0"/>
                  <a:t>= standard deviation mass fraction of char when sand and char completely segregated (heterogeneous)</a:t>
                </a:r>
              </a:p>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𝑟</m:t>
                        </m:r>
                      </m:sub>
                      <m:sup>
                        <m:r>
                          <a:rPr lang="en-US" i="1">
                            <a:latin typeface="Cambria Math" panose="02040503050406030204" pitchFamily="18" charset="0"/>
                          </a:rPr>
                          <m:t>2</m:t>
                        </m:r>
                      </m:sup>
                    </m:sSubSup>
                  </m:oMath>
                </a14:m>
                <a:r>
                  <a:rPr lang="en-US" dirty="0"/>
                  <a:t>= standard deviation mass fraction of char when sand and char completely mixed (homogeneous)</a:t>
                </a:r>
              </a:p>
              <a:p>
                <a:endParaRPr lang="en-US" dirty="0"/>
              </a:p>
            </p:txBody>
          </p:sp>
        </mc:Choice>
        <mc:Fallback xmlns="">
          <p:sp>
            <p:nvSpPr>
              <p:cNvPr id="3" name="Content Placeholder 2">
                <a:extLst>
                  <a:ext uri="{FF2B5EF4-FFF2-40B4-BE49-F238E27FC236}">
                    <a16:creationId xmlns:a16="http://schemas.microsoft.com/office/drawing/2014/main" id="{AC0478F0-438B-4943-8030-678038345AB1}"/>
                  </a:ext>
                </a:extLst>
              </p:cNvPr>
              <p:cNvSpPr>
                <a:spLocks noGrp="1" noRot="1" noChangeAspect="1" noMove="1" noResize="1" noEditPoints="1" noAdjustHandles="1" noChangeArrowheads="1" noChangeShapeType="1" noTextEdit="1"/>
              </p:cNvSpPr>
              <p:nvPr>
                <p:ph idx="1"/>
              </p:nvPr>
            </p:nvSpPr>
            <p:spPr>
              <a:blipFill>
                <a:blip r:embed="rId2"/>
                <a:stretch>
                  <a:fillRect l="-965" t="-58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89B7CB5-93AE-8147-8B49-EB53D880B7B2}"/>
              </a:ext>
            </a:extLst>
          </p:cNvPr>
          <p:cNvSpPr txBox="1"/>
          <p:nvPr/>
        </p:nvSpPr>
        <p:spPr>
          <a:xfrm>
            <a:off x="1065571" y="5262087"/>
            <a:ext cx="6234881" cy="830997"/>
          </a:xfrm>
          <a:prstGeom prst="rect">
            <a:avLst/>
          </a:prstGeom>
          <a:noFill/>
        </p:spPr>
        <p:txBody>
          <a:bodyPr wrap="square" rtlCol="0">
            <a:spAutoFit/>
          </a:bodyPr>
          <a:lstStyle/>
          <a:p>
            <a:r>
              <a:rPr lang="en-US" sz="750" dirty="0" err="1">
                <a:solidFill>
                  <a:schemeClr val="bg2">
                    <a:lumMod val="75000"/>
                  </a:schemeClr>
                </a:solidFill>
              </a:rPr>
              <a:t>Gyenis</a:t>
            </a:r>
            <a:r>
              <a:rPr lang="en-US" sz="750" dirty="0">
                <a:solidFill>
                  <a:schemeClr val="bg2">
                    <a:lumMod val="75000"/>
                  </a:schemeClr>
                </a:solidFill>
              </a:rPr>
              <a:t>, J. (1999). Assessment of mixing mechanism on the basis of concentration pattern. </a:t>
            </a:r>
            <a:r>
              <a:rPr lang="en-US" sz="750" i="1" dirty="0">
                <a:solidFill>
                  <a:schemeClr val="bg2">
                    <a:lumMod val="75000"/>
                  </a:schemeClr>
                </a:solidFill>
              </a:rPr>
              <a:t>Chemical Engineering and Processing: Process Intensification, 38</a:t>
            </a:r>
            <a:r>
              <a:rPr lang="en-US" sz="750" dirty="0">
                <a:solidFill>
                  <a:schemeClr val="bg2">
                    <a:lumMod val="75000"/>
                  </a:schemeClr>
                </a:solidFill>
              </a:rPr>
              <a:t>(4), 665-674. doi:10.1016/S0255-2701(99)00066-5</a:t>
            </a:r>
          </a:p>
          <a:p>
            <a:r>
              <a:rPr lang="en-US" sz="750" dirty="0">
                <a:solidFill>
                  <a:schemeClr val="bg2">
                    <a:lumMod val="75000"/>
                  </a:schemeClr>
                </a:solidFill>
              </a:rPr>
              <a:t>Pu, W., Zhao, C., </a:t>
            </a:r>
            <a:r>
              <a:rPr lang="en-US" sz="750" dirty="0" err="1">
                <a:solidFill>
                  <a:schemeClr val="bg2">
                    <a:lumMod val="75000"/>
                  </a:schemeClr>
                </a:solidFill>
              </a:rPr>
              <a:t>Xiong</a:t>
            </a:r>
            <a:r>
              <a:rPr lang="en-US" sz="750" dirty="0">
                <a:solidFill>
                  <a:schemeClr val="bg2">
                    <a:lumMod val="75000"/>
                  </a:schemeClr>
                </a:solidFill>
              </a:rPr>
              <a:t>, Y., Liang, C., Chen, X., Lu, P., &amp; Fan, C. (2010). Numerical simulation on dense phase pneumatic conveying of pulverized coal in horizontal pipe at high pressure. </a:t>
            </a:r>
            <a:r>
              <a:rPr lang="en-US" sz="750" i="1" dirty="0">
                <a:solidFill>
                  <a:schemeClr val="bg2">
                    <a:lumMod val="75000"/>
                  </a:schemeClr>
                </a:solidFill>
              </a:rPr>
              <a:t>Chemical Engineering Science, 65</a:t>
            </a:r>
            <a:r>
              <a:rPr lang="en-US" sz="750" dirty="0">
                <a:solidFill>
                  <a:schemeClr val="bg2">
                    <a:lumMod val="75000"/>
                  </a:schemeClr>
                </a:solidFill>
              </a:rPr>
              <a:t>(8), 2500-2512. doi:10.1016/j.ces.2009.12.025</a:t>
            </a:r>
          </a:p>
          <a:p>
            <a:endParaRPr lang="en-US" u="sng" dirty="0"/>
          </a:p>
        </p:txBody>
      </p:sp>
      <p:sp>
        <p:nvSpPr>
          <p:cNvPr id="6" name="TextBox 5">
            <a:extLst>
              <a:ext uri="{FF2B5EF4-FFF2-40B4-BE49-F238E27FC236}">
                <a16:creationId xmlns:a16="http://schemas.microsoft.com/office/drawing/2014/main" id="{F088ECD2-C9C4-B349-A9B7-CD1241A8827B}"/>
              </a:ext>
            </a:extLst>
          </p:cNvPr>
          <p:cNvSpPr txBox="1"/>
          <p:nvPr/>
        </p:nvSpPr>
        <p:spPr>
          <a:xfrm>
            <a:off x="4836146" y="2914651"/>
            <a:ext cx="3229458" cy="923330"/>
          </a:xfrm>
          <a:prstGeom prst="rect">
            <a:avLst/>
          </a:prstGeom>
          <a:solidFill>
            <a:schemeClr val="bg2"/>
          </a:solidFill>
          <a:ln w="38100">
            <a:solidFill>
              <a:schemeClr val="tx1"/>
            </a:solidFill>
          </a:ln>
        </p:spPr>
        <p:txBody>
          <a:bodyPr wrap="square" rtlCol="0">
            <a:spAutoFit/>
          </a:bodyPr>
          <a:lstStyle/>
          <a:p>
            <a:r>
              <a:rPr lang="en-US" dirty="0"/>
              <a:t>Created segregated and complete mixed case for analysis</a:t>
            </a:r>
          </a:p>
        </p:txBody>
      </p:sp>
      <p:sp>
        <p:nvSpPr>
          <p:cNvPr id="4" name="Slide Number Placeholder 3">
            <a:extLst>
              <a:ext uri="{FF2B5EF4-FFF2-40B4-BE49-F238E27FC236}">
                <a16:creationId xmlns:a16="http://schemas.microsoft.com/office/drawing/2014/main" id="{575BBC43-7A27-D742-9B86-BA434F92654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22</a:t>
            </a:fld>
            <a:endParaRPr lang="en-US"/>
          </a:p>
        </p:txBody>
      </p:sp>
    </p:spTree>
    <p:extLst>
      <p:ext uri="{BB962C8B-B14F-4D97-AF65-F5344CB8AC3E}">
        <p14:creationId xmlns:p14="http://schemas.microsoft.com/office/powerpoint/2010/main" val="2693773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97D-CCCC-8A4D-B1FE-BA7DFD8EC931}"/>
              </a:ext>
            </a:extLst>
          </p:cNvPr>
          <p:cNvSpPr>
            <a:spLocks noGrp="1"/>
          </p:cNvSpPr>
          <p:nvPr>
            <p:ph type="title"/>
          </p:nvPr>
        </p:nvSpPr>
        <p:spPr/>
        <p:txBody>
          <a:bodyPr/>
          <a:lstStyle/>
          <a:p>
            <a:r>
              <a:rPr lang="en-US" dirty="0"/>
              <a:t>Complete mixing case (Homogeneous)</a:t>
            </a:r>
          </a:p>
        </p:txBody>
      </p:sp>
      <p:sp>
        <p:nvSpPr>
          <p:cNvPr id="4" name="Rectangle 3">
            <a:extLst>
              <a:ext uri="{FF2B5EF4-FFF2-40B4-BE49-F238E27FC236}">
                <a16:creationId xmlns:a16="http://schemas.microsoft.com/office/drawing/2014/main" id="{08900DA0-5C07-074E-8DCD-5A204C81A6AD}"/>
              </a:ext>
            </a:extLst>
          </p:cNvPr>
          <p:cNvSpPr/>
          <p:nvPr/>
        </p:nvSpPr>
        <p:spPr>
          <a:xfrm>
            <a:off x="1227804" y="2815099"/>
            <a:ext cx="707923" cy="253303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EC63093D-297A-B24B-B9A4-2959A3CCF295}"/>
              </a:ext>
            </a:extLst>
          </p:cNvPr>
          <p:cNvSpPr/>
          <p:nvPr/>
        </p:nvSpPr>
        <p:spPr>
          <a:xfrm>
            <a:off x="1227804" y="3429000"/>
            <a:ext cx="707923" cy="1919134"/>
          </a:xfrm>
          <a:prstGeom prst="rect">
            <a:avLst/>
          </a:prstGeom>
          <a:blipFill>
            <a:blip r:embed="rId2"/>
            <a:tile tx="0" ty="0" sx="100000" sy="100000" flip="none" algn="tl"/>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EE270852-17AA-9140-A4CA-E55C3D6C20A5}"/>
              </a:ext>
            </a:extLst>
          </p:cNvPr>
          <p:cNvSpPr/>
          <p:nvPr/>
        </p:nvSpPr>
        <p:spPr>
          <a:xfrm>
            <a:off x="1382662" y="3640624"/>
            <a:ext cx="199103" cy="398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D7D10B6-F5A6-6443-B231-55DBE617BB66}"/>
              </a:ext>
            </a:extLst>
          </p:cNvPr>
          <p:cNvSpPr/>
          <p:nvPr/>
        </p:nvSpPr>
        <p:spPr>
          <a:xfrm>
            <a:off x="1548580" y="4250455"/>
            <a:ext cx="1143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71E51C-B65E-CB44-8E64-88C87C623938}"/>
              </a:ext>
            </a:extLst>
          </p:cNvPr>
          <p:cNvSpPr/>
          <p:nvPr/>
        </p:nvSpPr>
        <p:spPr>
          <a:xfrm>
            <a:off x="1727403" y="4520380"/>
            <a:ext cx="1143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75F11C-6E5B-F444-A231-811E0E6C4935}"/>
              </a:ext>
            </a:extLst>
          </p:cNvPr>
          <p:cNvSpPr/>
          <p:nvPr/>
        </p:nvSpPr>
        <p:spPr>
          <a:xfrm>
            <a:off x="1463777" y="4742144"/>
            <a:ext cx="8480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6AD91D-954A-D142-93D2-47CC6B3A648D}"/>
              </a:ext>
            </a:extLst>
          </p:cNvPr>
          <p:cNvSpPr/>
          <p:nvPr/>
        </p:nvSpPr>
        <p:spPr>
          <a:xfrm flipH="1">
            <a:off x="1662880" y="5053166"/>
            <a:ext cx="34289"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870C51-ED11-AE4F-A4C8-E7D718401461}"/>
              </a:ext>
            </a:extLst>
          </p:cNvPr>
          <p:cNvSpPr txBox="1"/>
          <p:nvPr/>
        </p:nvSpPr>
        <p:spPr>
          <a:xfrm>
            <a:off x="3944421" y="4614026"/>
            <a:ext cx="3167027" cy="1246495"/>
          </a:xfrm>
          <a:prstGeom prst="rect">
            <a:avLst/>
          </a:prstGeom>
          <a:noFill/>
        </p:spPr>
        <p:txBody>
          <a:bodyPr wrap="square" rtlCol="0">
            <a:spAutoFit/>
          </a:bodyPr>
          <a:lstStyle/>
          <a:p>
            <a:r>
              <a:rPr lang="en-US" sz="1500" dirty="0"/>
              <a:t>Assumption for fully mixed:</a:t>
            </a:r>
          </a:p>
          <a:p>
            <a:r>
              <a:rPr lang="en-US" sz="1500" dirty="0"/>
              <a:t>Bed region emulsion and bubbles have the same char fraction throughout</a:t>
            </a:r>
          </a:p>
          <a:p>
            <a:endParaRPr lang="en-US" sz="1500" dirty="0"/>
          </a:p>
        </p:txBody>
      </p:sp>
      <p:sp>
        <p:nvSpPr>
          <p:cNvPr id="13" name="TextBox 12">
            <a:extLst>
              <a:ext uri="{FF2B5EF4-FFF2-40B4-BE49-F238E27FC236}">
                <a16:creationId xmlns:a16="http://schemas.microsoft.com/office/drawing/2014/main" id="{1938ECC3-F11C-A14F-97D0-CC1A79C4458D}"/>
              </a:ext>
            </a:extLst>
          </p:cNvPr>
          <p:cNvSpPr txBox="1"/>
          <p:nvPr/>
        </p:nvSpPr>
        <p:spPr>
          <a:xfrm>
            <a:off x="2094881" y="2764375"/>
            <a:ext cx="7366119" cy="1200329"/>
          </a:xfrm>
          <a:prstGeom prst="rect">
            <a:avLst/>
          </a:prstGeom>
          <a:noFill/>
        </p:spPr>
        <p:txBody>
          <a:bodyPr wrap="none" rtlCol="0">
            <a:spAutoFit/>
          </a:bodyPr>
          <a:lstStyle/>
          <a:p>
            <a:r>
              <a:rPr lang="en-US" dirty="0"/>
              <a:t>MFiX has multiple cells 10620 cells in static bed height</a:t>
            </a:r>
          </a:p>
          <a:p>
            <a:r>
              <a:rPr lang="en-US" dirty="0"/>
              <a:t>Each cell char and sand mass measured (time averaged time 15-19 s)</a:t>
            </a:r>
          </a:p>
          <a:p>
            <a:endParaRPr lang="en-US" dirty="0"/>
          </a:p>
          <a:p>
            <a:r>
              <a:rPr lang="en-US" dirty="0"/>
              <a:t>Char fraction in each cell used for stats (standard deviation)</a:t>
            </a:r>
          </a:p>
        </p:txBody>
      </p:sp>
      <p:cxnSp>
        <p:nvCxnSpPr>
          <p:cNvPr id="15" name="Straight Arrow Connector 14">
            <a:extLst>
              <a:ext uri="{FF2B5EF4-FFF2-40B4-BE49-F238E27FC236}">
                <a16:creationId xmlns:a16="http://schemas.microsoft.com/office/drawing/2014/main" id="{2F5C28C0-CFD3-BA40-A365-434F7196CCF2}"/>
              </a:ext>
            </a:extLst>
          </p:cNvPr>
          <p:cNvCxnSpPr/>
          <p:nvPr/>
        </p:nvCxnSpPr>
        <p:spPr>
          <a:xfrm>
            <a:off x="1133479" y="3409683"/>
            <a:ext cx="0" cy="19191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75545F0-A0BD-1C4D-BE5A-92362355236C}"/>
              </a:ext>
            </a:extLst>
          </p:cNvPr>
          <p:cNvSpPr txBox="1"/>
          <p:nvPr/>
        </p:nvSpPr>
        <p:spPr>
          <a:xfrm>
            <a:off x="132547" y="3975254"/>
            <a:ext cx="1078052" cy="646331"/>
          </a:xfrm>
          <a:prstGeom prst="rect">
            <a:avLst/>
          </a:prstGeom>
          <a:noFill/>
        </p:spPr>
        <p:txBody>
          <a:bodyPr wrap="none" rtlCol="0">
            <a:spAutoFit/>
          </a:bodyPr>
          <a:lstStyle/>
          <a:p>
            <a:r>
              <a:rPr lang="en-US" dirty="0"/>
              <a:t>20 cm</a:t>
            </a:r>
          </a:p>
          <a:p>
            <a:r>
              <a:rPr lang="en-US" dirty="0"/>
              <a:t>118 cells</a:t>
            </a:r>
          </a:p>
        </p:txBody>
      </p:sp>
      <p:cxnSp>
        <p:nvCxnSpPr>
          <p:cNvPr id="17" name="Straight Arrow Connector 16">
            <a:extLst>
              <a:ext uri="{FF2B5EF4-FFF2-40B4-BE49-F238E27FC236}">
                <a16:creationId xmlns:a16="http://schemas.microsoft.com/office/drawing/2014/main" id="{B4142494-D730-054B-A6B5-31ED224EC7F0}"/>
              </a:ext>
            </a:extLst>
          </p:cNvPr>
          <p:cNvCxnSpPr>
            <a:cxnSpLocks/>
          </p:cNvCxnSpPr>
          <p:nvPr/>
        </p:nvCxnSpPr>
        <p:spPr>
          <a:xfrm flipH="1">
            <a:off x="1247779" y="5443116"/>
            <a:ext cx="33398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9B83CA3-5ED4-0B4B-BF04-83841AFBBA83}"/>
              </a:ext>
            </a:extLst>
          </p:cNvPr>
          <p:cNvSpPr txBox="1"/>
          <p:nvPr/>
        </p:nvSpPr>
        <p:spPr>
          <a:xfrm>
            <a:off x="1174558" y="5477287"/>
            <a:ext cx="1595309" cy="646331"/>
          </a:xfrm>
          <a:prstGeom prst="rect">
            <a:avLst/>
          </a:prstGeom>
          <a:noFill/>
        </p:spPr>
        <p:txBody>
          <a:bodyPr wrap="none" rtlCol="0">
            <a:spAutoFit/>
          </a:bodyPr>
          <a:lstStyle/>
          <a:p>
            <a:r>
              <a:rPr lang="en-US" dirty="0"/>
              <a:t>2.54 cm</a:t>
            </a:r>
          </a:p>
          <a:p>
            <a:r>
              <a:rPr lang="en-US" dirty="0"/>
              <a:t>15 cells radial</a:t>
            </a:r>
          </a:p>
        </p:txBody>
      </p:sp>
      <p:sp>
        <p:nvSpPr>
          <p:cNvPr id="20" name="TextBox 19">
            <a:extLst>
              <a:ext uri="{FF2B5EF4-FFF2-40B4-BE49-F238E27FC236}">
                <a16:creationId xmlns:a16="http://schemas.microsoft.com/office/drawing/2014/main" id="{C263ACD5-610F-CB4A-A033-7CBA9571504C}"/>
              </a:ext>
            </a:extLst>
          </p:cNvPr>
          <p:cNvSpPr txBox="1"/>
          <p:nvPr/>
        </p:nvSpPr>
        <p:spPr>
          <a:xfrm>
            <a:off x="96101" y="5234913"/>
            <a:ext cx="1172116" cy="646331"/>
          </a:xfrm>
          <a:prstGeom prst="rect">
            <a:avLst/>
          </a:prstGeom>
          <a:noFill/>
        </p:spPr>
        <p:txBody>
          <a:bodyPr wrap="none" rtlCol="0">
            <a:spAutoFit/>
          </a:bodyPr>
          <a:lstStyle/>
          <a:p>
            <a:r>
              <a:rPr lang="en-US" dirty="0"/>
              <a:t>6 cells</a:t>
            </a:r>
          </a:p>
          <a:p>
            <a:r>
              <a:rPr lang="en-US" dirty="0"/>
              <a:t>azimuthal</a:t>
            </a:r>
          </a:p>
        </p:txBody>
      </p:sp>
      <p:sp>
        <p:nvSpPr>
          <p:cNvPr id="21" name="TextBox 20">
            <a:extLst>
              <a:ext uri="{FF2B5EF4-FFF2-40B4-BE49-F238E27FC236}">
                <a16:creationId xmlns:a16="http://schemas.microsoft.com/office/drawing/2014/main" id="{B4ED8200-9AD3-674D-B6C1-E5F914D8B060}"/>
              </a:ext>
            </a:extLst>
          </p:cNvPr>
          <p:cNvSpPr txBox="1"/>
          <p:nvPr/>
        </p:nvSpPr>
        <p:spPr>
          <a:xfrm>
            <a:off x="140886" y="2717294"/>
            <a:ext cx="961402" cy="923330"/>
          </a:xfrm>
          <a:prstGeom prst="rect">
            <a:avLst/>
          </a:prstGeom>
          <a:noFill/>
        </p:spPr>
        <p:txBody>
          <a:bodyPr wrap="square" rtlCol="0">
            <a:spAutoFit/>
          </a:bodyPr>
          <a:lstStyle/>
          <a:p>
            <a:r>
              <a:rPr lang="en-US" dirty="0"/>
              <a:t>Static bed height</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CFCA74D-39D7-C148-B3AD-D6394F6A36FD}"/>
                  </a:ext>
                </a:extLst>
              </p:cNvPr>
              <p:cNvSpPr/>
              <p:nvPr/>
            </p:nvSpPr>
            <p:spPr>
              <a:xfrm>
                <a:off x="4320183" y="4081616"/>
                <a:ext cx="3313471" cy="415498"/>
              </a:xfrm>
              <a:prstGeom prst="rect">
                <a:avLst/>
              </a:prstGeom>
            </p:spPr>
            <p:txBody>
              <a:bodyPr wrap="none">
                <a:spAutoFit/>
              </a:bodyPr>
              <a:lstStyle/>
              <a:p>
                <a14:m>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rPr>
                          <m:t>𝑟</m:t>
                        </m:r>
                      </m:sub>
                      <m:sup>
                        <m:r>
                          <a:rPr lang="en-US" sz="2100" i="1">
                            <a:latin typeface="Cambria Math" panose="02040503050406030204" pitchFamily="18" charset="0"/>
                          </a:rPr>
                          <m:t>2</m:t>
                        </m:r>
                      </m:sup>
                    </m:sSubSup>
                  </m:oMath>
                </a14:m>
                <a:r>
                  <a:rPr lang="en-US" sz="2100" dirty="0"/>
                  <a:t>=0  (standard deviation)</a:t>
                </a:r>
              </a:p>
            </p:txBody>
          </p:sp>
        </mc:Choice>
        <mc:Fallback xmlns="">
          <p:sp>
            <p:nvSpPr>
              <p:cNvPr id="22" name="Rectangle 21">
                <a:extLst>
                  <a:ext uri="{FF2B5EF4-FFF2-40B4-BE49-F238E27FC236}">
                    <a16:creationId xmlns:a16="http://schemas.microsoft.com/office/drawing/2014/main" id="{1CFCA74D-39D7-C148-B3AD-D6394F6A36FD}"/>
                  </a:ext>
                </a:extLst>
              </p:cNvPr>
              <p:cNvSpPr>
                <a:spLocks noRot="1" noChangeAspect="1" noMove="1" noResize="1" noEditPoints="1" noAdjustHandles="1" noChangeArrowheads="1" noChangeShapeType="1" noTextEdit="1"/>
              </p:cNvSpPr>
              <p:nvPr/>
            </p:nvSpPr>
            <p:spPr>
              <a:xfrm>
                <a:off x="4320183" y="4081616"/>
                <a:ext cx="3313471" cy="415498"/>
              </a:xfrm>
              <a:prstGeom prst="rect">
                <a:avLst/>
              </a:prstGeom>
              <a:blipFill>
                <a:blip r:embed="rId3"/>
                <a:stretch>
                  <a:fillRect t="-5882" r="-1145" b="-23529"/>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91F8B6B-F379-BF4E-AA43-FF831055A2A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23</a:t>
            </a:fld>
            <a:endParaRPr lang="en-US"/>
          </a:p>
        </p:txBody>
      </p:sp>
    </p:spTree>
    <p:extLst>
      <p:ext uri="{BB962C8B-B14F-4D97-AF65-F5344CB8AC3E}">
        <p14:creationId xmlns:p14="http://schemas.microsoft.com/office/powerpoint/2010/main" val="22477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97D-CCCC-8A4D-B1FE-BA7DFD8EC931}"/>
              </a:ext>
            </a:extLst>
          </p:cNvPr>
          <p:cNvSpPr>
            <a:spLocks noGrp="1"/>
          </p:cNvSpPr>
          <p:nvPr>
            <p:ph type="title"/>
          </p:nvPr>
        </p:nvSpPr>
        <p:spPr/>
        <p:txBody>
          <a:bodyPr/>
          <a:lstStyle/>
          <a:p>
            <a:r>
              <a:rPr lang="en-US" dirty="0"/>
              <a:t>Complete segregated case (Heterogenous)</a:t>
            </a:r>
          </a:p>
        </p:txBody>
      </p:sp>
      <p:sp>
        <p:nvSpPr>
          <p:cNvPr id="4" name="Rectangle 3">
            <a:extLst>
              <a:ext uri="{FF2B5EF4-FFF2-40B4-BE49-F238E27FC236}">
                <a16:creationId xmlns:a16="http://schemas.microsoft.com/office/drawing/2014/main" id="{08900DA0-5C07-074E-8DCD-5A204C81A6AD}"/>
              </a:ext>
            </a:extLst>
          </p:cNvPr>
          <p:cNvSpPr/>
          <p:nvPr/>
        </p:nvSpPr>
        <p:spPr>
          <a:xfrm>
            <a:off x="1227804" y="2815099"/>
            <a:ext cx="707923" cy="253303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EC63093D-297A-B24B-B9A4-2959A3CCF295}"/>
              </a:ext>
            </a:extLst>
          </p:cNvPr>
          <p:cNvSpPr/>
          <p:nvPr/>
        </p:nvSpPr>
        <p:spPr>
          <a:xfrm>
            <a:off x="1227804" y="3429000"/>
            <a:ext cx="707923" cy="228601"/>
          </a:xfrm>
          <a:prstGeom prst="rect">
            <a:avLst/>
          </a:prstGeom>
          <a:blipFill>
            <a:blip r:embed="rId2"/>
            <a:tile tx="0" ty="0" sx="100000" sy="100000" flip="none" algn="tl"/>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C4870C51-ED11-AE4F-A4C8-E7D718401461}"/>
              </a:ext>
            </a:extLst>
          </p:cNvPr>
          <p:cNvSpPr txBox="1"/>
          <p:nvPr/>
        </p:nvSpPr>
        <p:spPr>
          <a:xfrm>
            <a:off x="3706040" y="3448061"/>
            <a:ext cx="4904560" cy="1015663"/>
          </a:xfrm>
          <a:prstGeom prst="rect">
            <a:avLst/>
          </a:prstGeom>
          <a:noFill/>
        </p:spPr>
        <p:txBody>
          <a:bodyPr wrap="square" rtlCol="0">
            <a:spAutoFit/>
          </a:bodyPr>
          <a:lstStyle/>
          <a:p>
            <a:r>
              <a:rPr lang="en-US" sz="1500" dirty="0"/>
              <a:t>Assumption for fully segregated:</a:t>
            </a:r>
          </a:p>
          <a:p>
            <a:r>
              <a:rPr lang="en-US" sz="1500" dirty="0"/>
              <a:t>Char layer above bed of sand is just char. Bubbles and emulsion in char layer have the same char fraction =1.</a:t>
            </a:r>
          </a:p>
          <a:p>
            <a:endParaRPr lang="en-US" sz="1500" dirty="0"/>
          </a:p>
        </p:txBody>
      </p:sp>
      <p:sp>
        <p:nvSpPr>
          <p:cNvPr id="13" name="TextBox 12">
            <a:extLst>
              <a:ext uri="{FF2B5EF4-FFF2-40B4-BE49-F238E27FC236}">
                <a16:creationId xmlns:a16="http://schemas.microsoft.com/office/drawing/2014/main" id="{1938ECC3-F11C-A14F-97D0-CC1A79C4458D}"/>
              </a:ext>
            </a:extLst>
          </p:cNvPr>
          <p:cNvSpPr txBox="1"/>
          <p:nvPr/>
        </p:nvSpPr>
        <p:spPr>
          <a:xfrm>
            <a:off x="940619" y="1032026"/>
            <a:ext cx="7558479" cy="1477328"/>
          </a:xfrm>
          <a:prstGeom prst="rect">
            <a:avLst/>
          </a:prstGeom>
          <a:noFill/>
        </p:spPr>
        <p:txBody>
          <a:bodyPr wrap="none" rtlCol="0">
            <a:spAutoFit/>
          </a:bodyPr>
          <a:lstStyle/>
          <a:p>
            <a:r>
              <a:rPr lang="en-US" dirty="0"/>
              <a:t>MFiX has multiple cells 10620 cells in static bed height</a:t>
            </a:r>
          </a:p>
          <a:p>
            <a:r>
              <a:rPr lang="en-US" dirty="0"/>
              <a:t>Each cell char and sand mass measured (time averaged time 15-19 s)</a:t>
            </a:r>
          </a:p>
          <a:p>
            <a:endParaRPr lang="en-US" dirty="0"/>
          </a:p>
          <a:p>
            <a:r>
              <a:rPr lang="en-US" dirty="0"/>
              <a:t>Char fraction in each cell used for stats (standard deviation)</a:t>
            </a:r>
          </a:p>
          <a:p>
            <a:r>
              <a:rPr lang="en-US" dirty="0"/>
              <a:t>Char layer volume based on 0.51 void fraction (expanded bed-fluidized).</a:t>
            </a:r>
          </a:p>
        </p:txBody>
      </p:sp>
      <p:cxnSp>
        <p:nvCxnSpPr>
          <p:cNvPr id="15" name="Straight Arrow Connector 14">
            <a:extLst>
              <a:ext uri="{FF2B5EF4-FFF2-40B4-BE49-F238E27FC236}">
                <a16:creationId xmlns:a16="http://schemas.microsoft.com/office/drawing/2014/main" id="{2F5C28C0-CFD3-BA40-A365-434F7196CCF2}"/>
              </a:ext>
            </a:extLst>
          </p:cNvPr>
          <p:cNvCxnSpPr/>
          <p:nvPr/>
        </p:nvCxnSpPr>
        <p:spPr>
          <a:xfrm>
            <a:off x="1133479" y="3409683"/>
            <a:ext cx="0" cy="19191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75545F0-A0BD-1C4D-BE5A-92362355236C}"/>
              </a:ext>
            </a:extLst>
          </p:cNvPr>
          <p:cNvSpPr txBox="1"/>
          <p:nvPr/>
        </p:nvSpPr>
        <p:spPr>
          <a:xfrm>
            <a:off x="53287" y="4292427"/>
            <a:ext cx="1078052" cy="646331"/>
          </a:xfrm>
          <a:prstGeom prst="rect">
            <a:avLst/>
          </a:prstGeom>
          <a:noFill/>
        </p:spPr>
        <p:txBody>
          <a:bodyPr wrap="none" rtlCol="0">
            <a:spAutoFit/>
          </a:bodyPr>
          <a:lstStyle/>
          <a:p>
            <a:r>
              <a:rPr lang="en-US" dirty="0"/>
              <a:t>20 cm</a:t>
            </a:r>
          </a:p>
          <a:p>
            <a:r>
              <a:rPr lang="en-US" dirty="0"/>
              <a:t>118 cells</a:t>
            </a:r>
          </a:p>
        </p:txBody>
      </p:sp>
      <p:cxnSp>
        <p:nvCxnSpPr>
          <p:cNvPr id="17" name="Straight Arrow Connector 16">
            <a:extLst>
              <a:ext uri="{FF2B5EF4-FFF2-40B4-BE49-F238E27FC236}">
                <a16:creationId xmlns:a16="http://schemas.microsoft.com/office/drawing/2014/main" id="{B4142494-D730-054B-A6B5-31ED224EC7F0}"/>
              </a:ext>
            </a:extLst>
          </p:cNvPr>
          <p:cNvCxnSpPr>
            <a:cxnSpLocks/>
          </p:cNvCxnSpPr>
          <p:nvPr/>
        </p:nvCxnSpPr>
        <p:spPr>
          <a:xfrm flipH="1">
            <a:off x="1247779" y="5443116"/>
            <a:ext cx="33398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9B83CA3-5ED4-0B4B-BF04-83841AFBBA83}"/>
              </a:ext>
            </a:extLst>
          </p:cNvPr>
          <p:cNvSpPr txBox="1"/>
          <p:nvPr/>
        </p:nvSpPr>
        <p:spPr>
          <a:xfrm>
            <a:off x="1174558" y="5477287"/>
            <a:ext cx="1595309" cy="646331"/>
          </a:xfrm>
          <a:prstGeom prst="rect">
            <a:avLst/>
          </a:prstGeom>
          <a:noFill/>
        </p:spPr>
        <p:txBody>
          <a:bodyPr wrap="none" rtlCol="0">
            <a:spAutoFit/>
          </a:bodyPr>
          <a:lstStyle/>
          <a:p>
            <a:r>
              <a:rPr lang="en-US" dirty="0"/>
              <a:t>2.54 cm</a:t>
            </a:r>
          </a:p>
          <a:p>
            <a:r>
              <a:rPr lang="en-US" dirty="0"/>
              <a:t>15 cells radial</a:t>
            </a:r>
          </a:p>
        </p:txBody>
      </p:sp>
      <p:sp>
        <p:nvSpPr>
          <p:cNvPr id="20" name="TextBox 19">
            <a:extLst>
              <a:ext uri="{FF2B5EF4-FFF2-40B4-BE49-F238E27FC236}">
                <a16:creationId xmlns:a16="http://schemas.microsoft.com/office/drawing/2014/main" id="{C263ACD5-610F-CB4A-A033-7CBA9571504C}"/>
              </a:ext>
            </a:extLst>
          </p:cNvPr>
          <p:cNvSpPr txBox="1"/>
          <p:nvPr/>
        </p:nvSpPr>
        <p:spPr>
          <a:xfrm>
            <a:off x="96101" y="5234913"/>
            <a:ext cx="1172116" cy="646331"/>
          </a:xfrm>
          <a:prstGeom prst="rect">
            <a:avLst/>
          </a:prstGeom>
          <a:noFill/>
        </p:spPr>
        <p:txBody>
          <a:bodyPr wrap="none" rtlCol="0">
            <a:spAutoFit/>
          </a:bodyPr>
          <a:lstStyle/>
          <a:p>
            <a:r>
              <a:rPr lang="en-US" dirty="0"/>
              <a:t>6 cells</a:t>
            </a:r>
          </a:p>
          <a:p>
            <a:r>
              <a:rPr lang="en-US" dirty="0"/>
              <a:t>azimuthal</a:t>
            </a:r>
          </a:p>
        </p:txBody>
      </p:sp>
      <p:sp>
        <p:nvSpPr>
          <p:cNvPr id="21" name="TextBox 20">
            <a:extLst>
              <a:ext uri="{FF2B5EF4-FFF2-40B4-BE49-F238E27FC236}">
                <a16:creationId xmlns:a16="http://schemas.microsoft.com/office/drawing/2014/main" id="{B4ED8200-9AD3-674D-B6C1-E5F914D8B060}"/>
              </a:ext>
            </a:extLst>
          </p:cNvPr>
          <p:cNvSpPr txBox="1"/>
          <p:nvPr/>
        </p:nvSpPr>
        <p:spPr>
          <a:xfrm>
            <a:off x="286377" y="3178416"/>
            <a:ext cx="961402" cy="923330"/>
          </a:xfrm>
          <a:prstGeom prst="rect">
            <a:avLst/>
          </a:prstGeom>
          <a:noFill/>
        </p:spPr>
        <p:txBody>
          <a:bodyPr wrap="square" rtlCol="0">
            <a:spAutoFit/>
          </a:bodyPr>
          <a:lstStyle/>
          <a:p>
            <a:r>
              <a:rPr lang="en-US" dirty="0"/>
              <a:t>Static bed height</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CFCA74D-39D7-C148-B3AD-D6394F6A36FD}"/>
                  </a:ext>
                </a:extLst>
              </p:cNvPr>
              <p:cNvSpPr/>
              <p:nvPr/>
            </p:nvSpPr>
            <p:spPr>
              <a:xfrm>
                <a:off x="3657959" y="2767784"/>
                <a:ext cx="5177764" cy="421847"/>
              </a:xfrm>
              <a:prstGeom prst="rect">
                <a:avLst/>
              </a:prstGeom>
            </p:spPr>
            <p:txBody>
              <a:bodyPr wrap="none">
                <a:spAutoFit/>
              </a:bodyPr>
              <a:lstStyle/>
              <a:p>
                <a14:m>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ea typeface="Cambria Math" panose="02040503050406030204" pitchFamily="18" charset="0"/>
                          </a:rPr>
                          <m:t>0</m:t>
                        </m:r>
                      </m:sub>
                      <m:sup>
                        <m:r>
                          <a:rPr lang="en-US" sz="2100" i="1">
                            <a:latin typeface="Cambria Math" panose="02040503050406030204" pitchFamily="18" charset="0"/>
                          </a:rPr>
                          <m:t>2</m:t>
                        </m:r>
                      </m:sup>
                    </m:sSubSup>
                  </m:oMath>
                </a14:m>
                <a:r>
                  <a:rPr lang="en-US" sz="2100" dirty="0"/>
                  <a:t>=0.312996541687  (standard deviation)</a:t>
                </a:r>
              </a:p>
            </p:txBody>
          </p:sp>
        </mc:Choice>
        <mc:Fallback xmlns="">
          <p:sp>
            <p:nvSpPr>
              <p:cNvPr id="22" name="Rectangle 21">
                <a:extLst>
                  <a:ext uri="{FF2B5EF4-FFF2-40B4-BE49-F238E27FC236}">
                    <a16:creationId xmlns:a16="http://schemas.microsoft.com/office/drawing/2014/main" id="{1CFCA74D-39D7-C148-B3AD-D6394F6A36FD}"/>
                  </a:ext>
                </a:extLst>
              </p:cNvPr>
              <p:cNvSpPr>
                <a:spLocks noRot="1" noChangeAspect="1" noMove="1" noResize="1" noEditPoints="1" noAdjustHandles="1" noChangeArrowheads="1" noChangeShapeType="1" noTextEdit="1"/>
              </p:cNvSpPr>
              <p:nvPr/>
            </p:nvSpPr>
            <p:spPr>
              <a:xfrm>
                <a:off x="3657959" y="2767784"/>
                <a:ext cx="5177764" cy="421847"/>
              </a:xfrm>
              <a:prstGeom prst="rect">
                <a:avLst/>
              </a:prstGeom>
              <a:blipFill>
                <a:blip r:embed="rId3"/>
                <a:stretch>
                  <a:fillRect t="-2941" r="-245" b="-26471"/>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CAD8CA64-0B1C-3D42-9AF4-C7D814A22086}"/>
              </a:ext>
            </a:extLst>
          </p:cNvPr>
          <p:cNvSpPr/>
          <p:nvPr/>
        </p:nvSpPr>
        <p:spPr>
          <a:xfrm>
            <a:off x="1223523" y="3663178"/>
            <a:ext cx="707923" cy="1688192"/>
          </a:xfrm>
          <a:prstGeom prst="rect">
            <a:avLst/>
          </a:prstGeom>
          <a:blipFill>
            <a:blip r:embed="rId4"/>
            <a:tile tx="0" ty="0" sx="100000" sy="100000" flip="none" algn="tl"/>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EE270852-17AA-9140-A4CA-E55C3D6C20A5}"/>
              </a:ext>
            </a:extLst>
          </p:cNvPr>
          <p:cNvSpPr/>
          <p:nvPr/>
        </p:nvSpPr>
        <p:spPr>
          <a:xfrm>
            <a:off x="1382662" y="3640624"/>
            <a:ext cx="199103" cy="398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D7D10B6-F5A6-6443-B231-55DBE617BB66}"/>
              </a:ext>
            </a:extLst>
          </p:cNvPr>
          <p:cNvSpPr/>
          <p:nvPr/>
        </p:nvSpPr>
        <p:spPr>
          <a:xfrm>
            <a:off x="1548580" y="4250455"/>
            <a:ext cx="1143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71E51C-B65E-CB44-8E64-88C87C623938}"/>
              </a:ext>
            </a:extLst>
          </p:cNvPr>
          <p:cNvSpPr/>
          <p:nvPr/>
        </p:nvSpPr>
        <p:spPr>
          <a:xfrm>
            <a:off x="1727403" y="4520380"/>
            <a:ext cx="1143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75F11C-6E5B-F444-A231-811E0E6C4935}"/>
              </a:ext>
            </a:extLst>
          </p:cNvPr>
          <p:cNvSpPr/>
          <p:nvPr/>
        </p:nvSpPr>
        <p:spPr>
          <a:xfrm>
            <a:off x="1463777" y="4742144"/>
            <a:ext cx="8480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6AD91D-954A-D142-93D2-47CC6B3A648D}"/>
              </a:ext>
            </a:extLst>
          </p:cNvPr>
          <p:cNvSpPr/>
          <p:nvPr/>
        </p:nvSpPr>
        <p:spPr>
          <a:xfrm flipH="1">
            <a:off x="1662880" y="5053166"/>
            <a:ext cx="34289"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9BA52D59-5038-1A4E-9F7E-DEF0D445846F}"/>
              </a:ext>
            </a:extLst>
          </p:cNvPr>
          <p:cNvCxnSpPr>
            <a:cxnSpLocks/>
          </p:cNvCxnSpPr>
          <p:nvPr/>
        </p:nvCxnSpPr>
        <p:spPr>
          <a:xfrm>
            <a:off x="2008124" y="3429000"/>
            <a:ext cx="0" cy="2863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3D232A9-A4EB-164D-AB95-6E13EBFE0F72}"/>
              </a:ext>
            </a:extLst>
          </p:cNvPr>
          <p:cNvSpPr txBox="1"/>
          <p:nvPr/>
        </p:nvSpPr>
        <p:spPr>
          <a:xfrm>
            <a:off x="2045810" y="3293891"/>
            <a:ext cx="1410861" cy="646331"/>
          </a:xfrm>
          <a:prstGeom prst="rect">
            <a:avLst/>
          </a:prstGeom>
          <a:noFill/>
        </p:spPr>
        <p:txBody>
          <a:bodyPr wrap="square" rtlCol="0">
            <a:spAutoFit/>
          </a:bodyPr>
          <a:lstStyle/>
          <a:p>
            <a:r>
              <a:rPr lang="en-US" dirty="0"/>
              <a:t>Char layer 0.2 cm</a:t>
            </a:r>
          </a:p>
        </p:txBody>
      </p:sp>
      <p:sp>
        <p:nvSpPr>
          <p:cNvPr id="3" name="Slide Number Placeholder 2">
            <a:extLst>
              <a:ext uri="{FF2B5EF4-FFF2-40B4-BE49-F238E27FC236}">
                <a16:creationId xmlns:a16="http://schemas.microsoft.com/office/drawing/2014/main" id="{2363BB46-BA15-1C45-8B6C-AC5D142DECE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24</a:t>
            </a:fld>
            <a:endParaRPr lang="en-US"/>
          </a:p>
        </p:txBody>
      </p:sp>
    </p:spTree>
    <p:extLst>
      <p:ext uri="{BB962C8B-B14F-4D97-AF65-F5344CB8AC3E}">
        <p14:creationId xmlns:p14="http://schemas.microsoft.com/office/powerpoint/2010/main" val="1530314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97D-CCCC-8A4D-B1FE-BA7DFD8EC931}"/>
              </a:ext>
            </a:extLst>
          </p:cNvPr>
          <p:cNvSpPr>
            <a:spLocks noGrp="1"/>
          </p:cNvSpPr>
          <p:nvPr>
            <p:ph type="title"/>
          </p:nvPr>
        </p:nvSpPr>
        <p:spPr/>
        <p:txBody>
          <a:bodyPr/>
          <a:lstStyle/>
          <a:p>
            <a:r>
              <a:rPr lang="en-US" dirty="0"/>
              <a:t>Mixing cases (1.3 – 8.0 U</a:t>
            </a:r>
            <a:r>
              <a:rPr lang="en-US" baseline="-25000" dirty="0"/>
              <a:t>mf</a:t>
            </a:r>
            <a:r>
              <a:rPr lang="en-US" dirty="0"/>
              <a:t>)</a:t>
            </a:r>
          </a:p>
        </p:txBody>
      </p:sp>
      <p:sp>
        <p:nvSpPr>
          <p:cNvPr id="4" name="Rectangle 3">
            <a:extLst>
              <a:ext uri="{FF2B5EF4-FFF2-40B4-BE49-F238E27FC236}">
                <a16:creationId xmlns:a16="http://schemas.microsoft.com/office/drawing/2014/main" id="{08900DA0-5C07-074E-8DCD-5A204C81A6AD}"/>
              </a:ext>
            </a:extLst>
          </p:cNvPr>
          <p:cNvSpPr/>
          <p:nvPr/>
        </p:nvSpPr>
        <p:spPr>
          <a:xfrm>
            <a:off x="1227804" y="2815099"/>
            <a:ext cx="707923" cy="253303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C4870C51-ED11-AE4F-A4C8-E7D718401461}"/>
              </a:ext>
            </a:extLst>
          </p:cNvPr>
          <p:cNvSpPr txBox="1"/>
          <p:nvPr/>
        </p:nvSpPr>
        <p:spPr>
          <a:xfrm>
            <a:off x="3637050" y="3459306"/>
            <a:ext cx="4332476" cy="1708160"/>
          </a:xfrm>
          <a:prstGeom prst="rect">
            <a:avLst/>
          </a:prstGeom>
          <a:noFill/>
        </p:spPr>
        <p:txBody>
          <a:bodyPr wrap="square" rtlCol="0">
            <a:spAutoFit/>
          </a:bodyPr>
          <a:lstStyle/>
          <a:p>
            <a:r>
              <a:rPr lang="en-US" sz="1500" dirty="0"/>
              <a:t>Assumption for mixing cases:</a:t>
            </a:r>
          </a:p>
          <a:p>
            <a:r>
              <a:rPr lang="en-US" sz="1500" dirty="0"/>
              <a:t>Char mass fraction= </a:t>
            </a:r>
          </a:p>
          <a:p>
            <a:r>
              <a:rPr lang="en-US" sz="1500" dirty="0"/>
              <a:t>char mass/(char mass + sand mass)</a:t>
            </a:r>
          </a:p>
          <a:p>
            <a:endParaRPr lang="en-US" sz="1500" dirty="0"/>
          </a:p>
          <a:p>
            <a:r>
              <a:rPr lang="en-US" sz="1500" dirty="0"/>
              <a:t>Averaged of 15.0 – 19.0 seconds</a:t>
            </a:r>
          </a:p>
          <a:p>
            <a:r>
              <a:rPr lang="en-US" sz="1500" dirty="0"/>
              <a:t>Bubbling bed at stationary state</a:t>
            </a:r>
          </a:p>
          <a:p>
            <a:endParaRPr lang="en-US" sz="1500" dirty="0"/>
          </a:p>
        </p:txBody>
      </p:sp>
      <p:sp>
        <p:nvSpPr>
          <p:cNvPr id="13" name="TextBox 12">
            <a:extLst>
              <a:ext uri="{FF2B5EF4-FFF2-40B4-BE49-F238E27FC236}">
                <a16:creationId xmlns:a16="http://schemas.microsoft.com/office/drawing/2014/main" id="{1938ECC3-F11C-A14F-97D0-CC1A79C4458D}"/>
              </a:ext>
            </a:extLst>
          </p:cNvPr>
          <p:cNvSpPr txBox="1"/>
          <p:nvPr/>
        </p:nvSpPr>
        <p:spPr>
          <a:xfrm>
            <a:off x="1506178" y="1206745"/>
            <a:ext cx="7366119" cy="1200329"/>
          </a:xfrm>
          <a:prstGeom prst="rect">
            <a:avLst/>
          </a:prstGeom>
          <a:noFill/>
        </p:spPr>
        <p:txBody>
          <a:bodyPr wrap="none" rtlCol="0">
            <a:spAutoFit/>
          </a:bodyPr>
          <a:lstStyle/>
          <a:p>
            <a:r>
              <a:rPr lang="en-US" dirty="0"/>
              <a:t>MFiX has multiple cells 10620 cells in static bed height</a:t>
            </a:r>
          </a:p>
          <a:p>
            <a:r>
              <a:rPr lang="en-US" dirty="0"/>
              <a:t>Each cell char and sand mass measured (time averaged time 15-19 s)</a:t>
            </a:r>
          </a:p>
          <a:p>
            <a:endParaRPr lang="en-US" dirty="0"/>
          </a:p>
          <a:p>
            <a:r>
              <a:rPr lang="en-US" dirty="0"/>
              <a:t>Char fraction in each cell used for stats (standard deviation)</a:t>
            </a:r>
          </a:p>
        </p:txBody>
      </p:sp>
      <p:cxnSp>
        <p:nvCxnSpPr>
          <p:cNvPr id="15" name="Straight Arrow Connector 14">
            <a:extLst>
              <a:ext uri="{FF2B5EF4-FFF2-40B4-BE49-F238E27FC236}">
                <a16:creationId xmlns:a16="http://schemas.microsoft.com/office/drawing/2014/main" id="{2F5C28C0-CFD3-BA40-A365-434F7196CCF2}"/>
              </a:ext>
            </a:extLst>
          </p:cNvPr>
          <p:cNvCxnSpPr/>
          <p:nvPr/>
        </p:nvCxnSpPr>
        <p:spPr>
          <a:xfrm>
            <a:off x="1133479" y="3409683"/>
            <a:ext cx="0" cy="19191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75545F0-A0BD-1C4D-BE5A-92362355236C}"/>
              </a:ext>
            </a:extLst>
          </p:cNvPr>
          <p:cNvSpPr txBox="1"/>
          <p:nvPr/>
        </p:nvSpPr>
        <p:spPr>
          <a:xfrm>
            <a:off x="39622" y="4344782"/>
            <a:ext cx="1078052" cy="646331"/>
          </a:xfrm>
          <a:prstGeom prst="rect">
            <a:avLst/>
          </a:prstGeom>
          <a:noFill/>
        </p:spPr>
        <p:txBody>
          <a:bodyPr wrap="none" rtlCol="0">
            <a:spAutoFit/>
          </a:bodyPr>
          <a:lstStyle/>
          <a:p>
            <a:r>
              <a:rPr lang="en-US" dirty="0"/>
              <a:t>20 cm</a:t>
            </a:r>
          </a:p>
          <a:p>
            <a:r>
              <a:rPr lang="en-US" dirty="0"/>
              <a:t>118 cells</a:t>
            </a:r>
          </a:p>
        </p:txBody>
      </p:sp>
      <p:cxnSp>
        <p:nvCxnSpPr>
          <p:cNvPr id="17" name="Straight Arrow Connector 16">
            <a:extLst>
              <a:ext uri="{FF2B5EF4-FFF2-40B4-BE49-F238E27FC236}">
                <a16:creationId xmlns:a16="http://schemas.microsoft.com/office/drawing/2014/main" id="{B4142494-D730-054B-A6B5-31ED224EC7F0}"/>
              </a:ext>
            </a:extLst>
          </p:cNvPr>
          <p:cNvCxnSpPr>
            <a:cxnSpLocks/>
          </p:cNvCxnSpPr>
          <p:nvPr/>
        </p:nvCxnSpPr>
        <p:spPr>
          <a:xfrm flipH="1">
            <a:off x="1247779" y="5443116"/>
            <a:ext cx="33398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9B83CA3-5ED4-0B4B-BF04-83841AFBBA83}"/>
              </a:ext>
            </a:extLst>
          </p:cNvPr>
          <p:cNvSpPr txBox="1"/>
          <p:nvPr/>
        </p:nvSpPr>
        <p:spPr>
          <a:xfrm>
            <a:off x="1174558" y="5477287"/>
            <a:ext cx="1595309" cy="646331"/>
          </a:xfrm>
          <a:prstGeom prst="rect">
            <a:avLst/>
          </a:prstGeom>
          <a:noFill/>
        </p:spPr>
        <p:txBody>
          <a:bodyPr wrap="none" rtlCol="0">
            <a:spAutoFit/>
          </a:bodyPr>
          <a:lstStyle/>
          <a:p>
            <a:r>
              <a:rPr lang="en-US" dirty="0"/>
              <a:t>2.54 cm</a:t>
            </a:r>
          </a:p>
          <a:p>
            <a:r>
              <a:rPr lang="en-US" dirty="0"/>
              <a:t>15 cells radial</a:t>
            </a:r>
          </a:p>
        </p:txBody>
      </p:sp>
      <p:sp>
        <p:nvSpPr>
          <p:cNvPr id="20" name="TextBox 19">
            <a:extLst>
              <a:ext uri="{FF2B5EF4-FFF2-40B4-BE49-F238E27FC236}">
                <a16:creationId xmlns:a16="http://schemas.microsoft.com/office/drawing/2014/main" id="{C263ACD5-610F-CB4A-A033-7CBA9571504C}"/>
              </a:ext>
            </a:extLst>
          </p:cNvPr>
          <p:cNvSpPr txBox="1"/>
          <p:nvPr/>
        </p:nvSpPr>
        <p:spPr>
          <a:xfrm>
            <a:off x="96101" y="5234913"/>
            <a:ext cx="1172116" cy="646331"/>
          </a:xfrm>
          <a:prstGeom prst="rect">
            <a:avLst/>
          </a:prstGeom>
          <a:noFill/>
        </p:spPr>
        <p:txBody>
          <a:bodyPr wrap="none" rtlCol="0">
            <a:spAutoFit/>
          </a:bodyPr>
          <a:lstStyle/>
          <a:p>
            <a:r>
              <a:rPr lang="en-US" dirty="0"/>
              <a:t>6 cells</a:t>
            </a:r>
          </a:p>
          <a:p>
            <a:r>
              <a:rPr lang="en-US" dirty="0"/>
              <a:t>azimuthal</a:t>
            </a:r>
          </a:p>
        </p:txBody>
      </p:sp>
      <p:sp>
        <p:nvSpPr>
          <p:cNvPr id="21" name="TextBox 20">
            <a:extLst>
              <a:ext uri="{FF2B5EF4-FFF2-40B4-BE49-F238E27FC236}">
                <a16:creationId xmlns:a16="http://schemas.microsoft.com/office/drawing/2014/main" id="{B4ED8200-9AD3-674D-B6C1-E5F914D8B060}"/>
              </a:ext>
            </a:extLst>
          </p:cNvPr>
          <p:cNvSpPr txBox="1"/>
          <p:nvPr/>
        </p:nvSpPr>
        <p:spPr>
          <a:xfrm>
            <a:off x="286377" y="3178416"/>
            <a:ext cx="961402" cy="923330"/>
          </a:xfrm>
          <a:prstGeom prst="rect">
            <a:avLst/>
          </a:prstGeom>
          <a:noFill/>
        </p:spPr>
        <p:txBody>
          <a:bodyPr wrap="square" rtlCol="0">
            <a:spAutoFit/>
          </a:bodyPr>
          <a:lstStyle/>
          <a:p>
            <a:r>
              <a:rPr lang="en-US" dirty="0"/>
              <a:t>Static bed height</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CFCA74D-39D7-C148-B3AD-D6394F6A36FD}"/>
                  </a:ext>
                </a:extLst>
              </p:cNvPr>
              <p:cNvSpPr/>
              <p:nvPr/>
            </p:nvSpPr>
            <p:spPr>
              <a:xfrm>
                <a:off x="3375803" y="2892089"/>
                <a:ext cx="2931956" cy="415498"/>
              </a:xfrm>
              <a:prstGeom prst="rect">
                <a:avLst/>
              </a:prstGeom>
            </p:spPr>
            <p:txBody>
              <a:bodyPr wrap="none">
                <a:spAutoFit/>
              </a:bodyPr>
              <a:lstStyle/>
              <a:p>
                <a14:m>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rPr>
                          <m:t>𝑟</m:t>
                        </m:r>
                      </m:sub>
                      <m:sup>
                        <m:r>
                          <a:rPr lang="en-US" sz="2100" i="1">
                            <a:latin typeface="Cambria Math" panose="02040503050406030204" pitchFamily="18" charset="0"/>
                          </a:rPr>
                          <m:t>2</m:t>
                        </m:r>
                      </m:sup>
                    </m:sSubSup>
                  </m:oMath>
                </a14:m>
                <a:r>
                  <a:rPr lang="en-US" sz="2100" dirty="0"/>
                  <a:t> (standard deviation)</a:t>
                </a:r>
              </a:p>
            </p:txBody>
          </p:sp>
        </mc:Choice>
        <mc:Fallback xmlns="">
          <p:sp>
            <p:nvSpPr>
              <p:cNvPr id="22" name="Rectangle 21">
                <a:extLst>
                  <a:ext uri="{FF2B5EF4-FFF2-40B4-BE49-F238E27FC236}">
                    <a16:creationId xmlns:a16="http://schemas.microsoft.com/office/drawing/2014/main" id="{1CFCA74D-39D7-C148-B3AD-D6394F6A36FD}"/>
                  </a:ext>
                </a:extLst>
              </p:cNvPr>
              <p:cNvSpPr>
                <a:spLocks noRot="1" noChangeAspect="1" noMove="1" noResize="1" noEditPoints="1" noAdjustHandles="1" noChangeArrowheads="1" noChangeShapeType="1" noTextEdit="1"/>
              </p:cNvSpPr>
              <p:nvPr/>
            </p:nvSpPr>
            <p:spPr>
              <a:xfrm>
                <a:off x="3375803" y="2892089"/>
                <a:ext cx="2931956" cy="415498"/>
              </a:xfrm>
              <a:prstGeom prst="rect">
                <a:avLst/>
              </a:prstGeom>
              <a:blipFill>
                <a:blip r:embed="rId2"/>
                <a:stretch>
                  <a:fillRect t="-12500" r="-1293" b="-28125"/>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CAD8CA64-0B1C-3D42-9AF4-C7D814A22086}"/>
              </a:ext>
            </a:extLst>
          </p:cNvPr>
          <p:cNvSpPr/>
          <p:nvPr/>
        </p:nvSpPr>
        <p:spPr>
          <a:xfrm>
            <a:off x="1223523" y="3429000"/>
            <a:ext cx="707923" cy="1922370"/>
          </a:xfrm>
          <a:prstGeom prst="rect">
            <a:avLst/>
          </a:prstGeom>
          <a:blipFill>
            <a:blip r:embed="rId3"/>
            <a:tile tx="0" ty="0" sx="100000" sy="100000" flip="none" algn="tl"/>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EE270852-17AA-9140-A4CA-E55C3D6C20A5}"/>
              </a:ext>
            </a:extLst>
          </p:cNvPr>
          <p:cNvSpPr/>
          <p:nvPr/>
        </p:nvSpPr>
        <p:spPr>
          <a:xfrm>
            <a:off x="1382662" y="3640624"/>
            <a:ext cx="199103" cy="398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D7D10B6-F5A6-6443-B231-55DBE617BB66}"/>
              </a:ext>
            </a:extLst>
          </p:cNvPr>
          <p:cNvSpPr/>
          <p:nvPr/>
        </p:nvSpPr>
        <p:spPr>
          <a:xfrm>
            <a:off x="1548580" y="4250455"/>
            <a:ext cx="1143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71E51C-B65E-CB44-8E64-88C87C623938}"/>
              </a:ext>
            </a:extLst>
          </p:cNvPr>
          <p:cNvSpPr/>
          <p:nvPr/>
        </p:nvSpPr>
        <p:spPr>
          <a:xfrm>
            <a:off x="1727403" y="4520380"/>
            <a:ext cx="1143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75F11C-6E5B-F444-A231-811E0E6C4935}"/>
              </a:ext>
            </a:extLst>
          </p:cNvPr>
          <p:cNvSpPr/>
          <p:nvPr/>
        </p:nvSpPr>
        <p:spPr>
          <a:xfrm>
            <a:off x="1463777" y="4742144"/>
            <a:ext cx="8480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6AD91D-954A-D142-93D2-47CC6B3A648D}"/>
              </a:ext>
            </a:extLst>
          </p:cNvPr>
          <p:cNvSpPr/>
          <p:nvPr/>
        </p:nvSpPr>
        <p:spPr>
          <a:xfrm flipH="1">
            <a:off x="1662880" y="5053166"/>
            <a:ext cx="34289"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9BA52D59-5038-1A4E-9F7E-DEF0D445846F}"/>
              </a:ext>
            </a:extLst>
          </p:cNvPr>
          <p:cNvCxnSpPr>
            <a:cxnSpLocks/>
          </p:cNvCxnSpPr>
          <p:nvPr/>
        </p:nvCxnSpPr>
        <p:spPr>
          <a:xfrm>
            <a:off x="2008124" y="3429000"/>
            <a:ext cx="0" cy="2863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531EFA1-2933-AF40-9845-FAA232142A8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25</a:t>
            </a:fld>
            <a:endParaRPr lang="en-US"/>
          </a:p>
        </p:txBody>
      </p:sp>
    </p:spTree>
    <p:extLst>
      <p:ext uri="{BB962C8B-B14F-4D97-AF65-F5344CB8AC3E}">
        <p14:creationId xmlns:p14="http://schemas.microsoft.com/office/powerpoint/2010/main" val="792618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714" y="1069246"/>
            <a:ext cx="6426695" cy="334226"/>
          </a:xfrm>
        </p:spPr>
        <p:txBody>
          <a:bodyPr>
            <a:noAutofit/>
          </a:bodyPr>
          <a:lstStyle/>
          <a:p>
            <a:pPr algn="ctr"/>
            <a:r>
              <a:rPr lang="en-US" dirty="0"/>
              <a:t>Phase 3: Preliminary Work</a:t>
            </a:r>
          </a:p>
        </p:txBody>
      </p:sp>
      <p:sp>
        <p:nvSpPr>
          <p:cNvPr id="3" name="Content Placeholder 2"/>
          <p:cNvSpPr>
            <a:spLocks noGrp="1"/>
          </p:cNvSpPr>
          <p:nvPr>
            <p:ph idx="1"/>
          </p:nvPr>
        </p:nvSpPr>
        <p:spPr>
          <a:xfrm>
            <a:off x="1143002" y="1442271"/>
            <a:ext cx="6857999" cy="401929"/>
          </a:xfrm>
        </p:spPr>
        <p:txBody>
          <a:bodyPr/>
          <a:lstStyle/>
          <a:p>
            <a:pPr marL="0" indent="0" algn="ctr">
              <a:buNone/>
            </a:pPr>
            <a:r>
              <a:rPr lang="en-US" sz="1913" b="1" dirty="0">
                <a:solidFill>
                  <a:schemeClr val="tx2"/>
                </a:solidFill>
                <a:latin typeface="Times New Roman" charset="0"/>
                <a:ea typeface="Times New Roman" charset="0"/>
                <a:cs typeface="Times New Roman" charset="0"/>
              </a:rPr>
              <a:t>What is unique about bubbles that affects RTD and yields?</a:t>
            </a:r>
          </a:p>
        </p:txBody>
      </p:sp>
      <p:sp>
        <p:nvSpPr>
          <p:cNvPr id="17" name="TextBox 16"/>
          <p:cNvSpPr txBox="1"/>
          <p:nvPr/>
        </p:nvSpPr>
        <p:spPr>
          <a:xfrm>
            <a:off x="-383404" y="2107063"/>
            <a:ext cx="184731" cy="341632"/>
          </a:xfrm>
          <a:prstGeom prst="rect">
            <a:avLst/>
          </a:prstGeom>
          <a:noFill/>
        </p:spPr>
        <p:txBody>
          <a:bodyPr wrap="none" rtlCol="0">
            <a:spAutoFit/>
          </a:bodyPr>
          <a:lstStyle/>
          <a:p>
            <a:pPr algn="ctr">
              <a:lnSpc>
                <a:spcPct val="90000"/>
              </a:lnSpc>
            </a:pPr>
            <a:endParaRPr lang="en-US" dirty="0"/>
          </a:p>
        </p:txBody>
      </p:sp>
      <p:sp>
        <p:nvSpPr>
          <p:cNvPr id="10" name="Rectangle 9"/>
          <p:cNvSpPr/>
          <p:nvPr/>
        </p:nvSpPr>
        <p:spPr>
          <a:xfrm>
            <a:off x="1667827" y="4324570"/>
            <a:ext cx="4216511" cy="923330"/>
          </a:xfrm>
          <a:prstGeom prst="rect">
            <a:avLst/>
          </a:prstGeom>
          <a:solidFill>
            <a:schemeClr val="bg1"/>
          </a:solidFill>
        </p:spPr>
        <p:txBody>
          <a:bodyPr wrap="square">
            <a:spAutoFit/>
          </a:bodyPr>
          <a:lstStyle/>
          <a:p>
            <a:r>
              <a:rPr lang="en-US" dirty="0">
                <a:latin typeface="Gill Sans"/>
                <a:cs typeface="Gill Sans"/>
              </a:rPr>
              <a:t>Bubble swarms offer low-resistance pathway for shortcut of gas =&gt; minimal contact with dense phase</a:t>
            </a:r>
          </a:p>
        </p:txBody>
      </p:sp>
      <p:sp>
        <p:nvSpPr>
          <p:cNvPr id="11" name="TextBox 10"/>
          <p:cNvSpPr txBox="1"/>
          <p:nvPr/>
        </p:nvSpPr>
        <p:spPr>
          <a:xfrm>
            <a:off x="1371600" y="2057400"/>
            <a:ext cx="1885950" cy="323165"/>
          </a:xfrm>
          <a:prstGeom prst="rect">
            <a:avLst/>
          </a:prstGeom>
          <a:noFill/>
        </p:spPr>
        <p:txBody>
          <a:bodyPr wrap="square" rtlCol="0">
            <a:spAutoFit/>
          </a:bodyPr>
          <a:lstStyle/>
          <a:p>
            <a:r>
              <a:rPr lang="en-US" sz="1500" dirty="0">
                <a:latin typeface="Gill Sans"/>
                <a:cs typeface="Gill Sans"/>
              </a:rPr>
              <a:t>Total Gas Flow =</a:t>
            </a:r>
          </a:p>
        </p:txBody>
      </p:sp>
      <p:grpSp>
        <p:nvGrpSpPr>
          <p:cNvPr id="12" name="Group 11"/>
          <p:cNvGrpSpPr/>
          <p:nvPr/>
        </p:nvGrpSpPr>
        <p:grpSpPr>
          <a:xfrm>
            <a:off x="5715000" y="2542828"/>
            <a:ext cx="1485900" cy="1920240"/>
            <a:chOff x="5257800" y="1143000"/>
            <a:chExt cx="1981200" cy="2560320"/>
          </a:xfrm>
        </p:grpSpPr>
        <p:sp>
          <p:nvSpPr>
            <p:cNvPr id="13" name="Rectangle 12"/>
            <p:cNvSpPr/>
            <p:nvPr/>
          </p:nvSpPr>
          <p:spPr>
            <a:xfrm>
              <a:off x="5257800" y="1143000"/>
              <a:ext cx="1981200" cy="2514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257800" y="1143000"/>
              <a:ext cx="0" cy="251459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39000" y="1143000"/>
              <a:ext cx="0" cy="251459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57800" y="3657599"/>
              <a:ext cx="19812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a:xfrm>
              <a:off x="5714999" y="2819400"/>
              <a:ext cx="399903" cy="39990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339840" y="2438400"/>
              <a:ext cx="441960" cy="457200"/>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6172200" y="1447800"/>
              <a:ext cx="533400" cy="813719"/>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6553200" y="2883408"/>
              <a:ext cx="381000" cy="381000"/>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7027001" y="3170773"/>
              <a:ext cx="187269" cy="187269"/>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7010400" y="2971800"/>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7010400" y="3429000"/>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5562600" y="3223003"/>
              <a:ext cx="187269" cy="187269"/>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6748133" y="3316638"/>
              <a:ext cx="224723" cy="22472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5922264" y="2340864"/>
              <a:ext cx="402336" cy="402336"/>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5462503" y="2971800"/>
              <a:ext cx="224723" cy="22472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5312688" y="3428999"/>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5523292" y="3476138"/>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5787537" y="1905000"/>
              <a:ext cx="384663" cy="38466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6553200" y="3429000"/>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5751576" y="3657599"/>
              <a:ext cx="0" cy="45720"/>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751243" y="3657600"/>
              <a:ext cx="0" cy="45720"/>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252317" y="3657598"/>
              <a:ext cx="0" cy="45720"/>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2740269" y="2057401"/>
            <a:ext cx="1467579" cy="369332"/>
          </a:xfrm>
          <a:prstGeom prst="rect">
            <a:avLst/>
          </a:prstGeom>
        </p:spPr>
        <p:txBody>
          <a:bodyPr wrap="square">
            <a:spAutoFit/>
          </a:bodyPr>
          <a:lstStyle/>
          <a:p>
            <a:r>
              <a:rPr lang="en-US" dirty="0">
                <a:solidFill>
                  <a:srgbClr val="022FBE"/>
                </a:solidFill>
                <a:latin typeface="Gill Sans"/>
                <a:cs typeface="Gill Sans"/>
              </a:rPr>
              <a:t>dense flow</a:t>
            </a:r>
            <a:endParaRPr lang="en-US" dirty="0">
              <a:solidFill>
                <a:srgbClr val="022FBE"/>
              </a:solidFill>
            </a:endParaRPr>
          </a:p>
        </p:txBody>
      </p:sp>
      <p:sp>
        <p:nvSpPr>
          <p:cNvPr id="39" name="Rectangle 38"/>
          <p:cNvSpPr/>
          <p:nvPr/>
        </p:nvSpPr>
        <p:spPr>
          <a:xfrm>
            <a:off x="3829050" y="2057400"/>
            <a:ext cx="2104422" cy="369332"/>
          </a:xfrm>
          <a:prstGeom prst="rect">
            <a:avLst/>
          </a:prstGeom>
        </p:spPr>
        <p:txBody>
          <a:bodyPr wrap="none">
            <a:spAutoFit/>
          </a:bodyPr>
          <a:lstStyle/>
          <a:p>
            <a:r>
              <a:rPr lang="en-US" dirty="0">
                <a:latin typeface="Gill Sans"/>
                <a:cs typeface="Gill Sans"/>
              </a:rPr>
              <a:t>+ </a:t>
            </a:r>
            <a:r>
              <a:rPr lang="en-US" dirty="0">
                <a:solidFill>
                  <a:srgbClr val="008000"/>
                </a:solidFill>
                <a:latin typeface="Gill Sans"/>
                <a:cs typeface="Gill Sans"/>
              </a:rPr>
              <a:t>visible bubble flow</a:t>
            </a:r>
            <a:endParaRPr lang="en-US" dirty="0">
              <a:solidFill>
                <a:srgbClr val="008000"/>
              </a:solidFill>
            </a:endParaRPr>
          </a:p>
        </p:txBody>
      </p:sp>
      <p:sp>
        <p:nvSpPr>
          <p:cNvPr id="40" name="Rectangle 39"/>
          <p:cNvSpPr/>
          <p:nvPr/>
        </p:nvSpPr>
        <p:spPr>
          <a:xfrm>
            <a:off x="5797823" y="2069267"/>
            <a:ext cx="1592103" cy="369332"/>
          </a:xfrm>
          <a:prstGeom prst="rect">
            <a:avLst/>
          </a:prstGeom>
        </p:spPr>
        <p:txBody>
          <a:bodyPr wrap="none">
            <a:spAutoFit/>
          </a:bodyPr>
          <a:lstStyle/>
          <a:p>
            <a:r>
              <a:rPr lang="en-US" dirty="0">
                <a:latin typeface="Gill Sans"/>
                <a:cs typeface="Gill Sans"/>
              </a:rPr>
              <a:t>+ </a:t>
            </a:r>
            <a:r>
              <a:rPr lang="en-US" dirty="0">
                <a:solidFill>
                  <a:srgbClr val="800000"/>
                </a:solidFill>
                <a:latin typeface="Gill Sans"/>
                <a:cs typeface="Gill Sans"/>
              </a:rPr>
              <a:t>through-flow</a:t>
            </a:r>
            <a:endParaRPr lang="en-US" dirty="0">
              <a:solidFill>
                <a:srgbClr val="800000"/>
              </a:solidFill>
            </a:endParaRPr>
          </a:p>
        </p:txBody>
      </p:sp>
      <p:cxnSp>
        <p:nvCxnSpPr>
          <p:cNvPr id="41" name="Straight Arrow Connector 40"/>
          <p:cNvCxnSpPr/>
          <p:nvPr/>
        </p:nvCxnSpPr>
        <p:spPr>
          <a:xfrm flipV="1">
            <a:off x="6000750" y="2714278"/>
            <a:ext cx="0" cy="857250"/>
          </a:xfrm>
          <a:prstGeom prst="straightConnector1">
            <a:avLst/>
          </a:prstGeom>
          <a:ln w="38100">
            <a:solidFill>
              <a:srgbClr val="022FBE"/>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7029450" y="2942878"/>
            <a:ext cx="0" cy="857250"/>
          </a:xfrm>
          <a:prstGeom prst="straightConnector1">
            <a:avLst/>
          </a:prstGeom>
          <a:ln w="38100">
            <a:solidFill>
              <a:srgbClr val="022FBE"/>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6057900" y="2657128"/>
            <a:ext cx="742950" cy="1428750"/>
            <a:chOff x="6781800" y="2438400"/>
            <a:chExt cx="990600" cy="1905000"/>
          </a:xfrm>
          <a:noFill/>
        </p:grpSpPr>
        <p:cxnSp>
          <p:nvCxnSpPr>
            <p:cNvPr id="44" name="Straight Arrow Connector 43"/>
            <p:cNvCxnSpPr/>
            <p:nvPr/>
          </p:nvCxnSpPr>
          <p:spPr>
            <a:xfrm flipV="1">
              <a:off x="7772400" y="2514600"/>
              <a:ext cx="0" cy="381000"/>
            </a:xfrm>
            <a:prstGeom prst="straightConnector1">
              <a:avLst/>
            </a:prstGeom>
            <a:grpFill/>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6781800" y="2438400"/>
              <a:ext cx="990600" cy="1905000"/>
              <a:chOff x="6781800" y="2438400"/>
              <a:chExt cx="990600" cy="1905000"/>
            </a:xfrm>
            <a:grpFill/>
          </p:grpSpPr>
          <p:sp>
            <p:nvSpPr>
              <p:cNvPr id="46" name="Oval 45"/>
              <p:cNvSpPr>
                <a:spLocks noChangeAspect="1"/>
              </p:cNvSpPr>
              <p:nvPr/>
            </p:nvSpPr>
            <p:spPr>
              <a:xfrm>
                <a:off x="7239000" y="2590800"/>
                <a:ext cx="533400" cy="813719"/>
              </a:xfrm>
              <a:prstGeom prst="ellipse">
                <a:avLst/>
              </a:prstGeom>
              <a:grp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781800" y="3962400"/>
                <a:ext cx="381000" cy="381000"/>
              </a:xfrm>
              <a:prstGeom prst="ellipse">
                <a:avLst/>
              </a:prstGeom>
              <a:grp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flipV="1">
                <a:off x="7239000" y="2438400"/>
                <a:ext cx="0" cy="559260"/>
              </a:xfrm>
              <a:prstGeom prst="straightConnector1">
                <a:avLst/>
              </a:prstGeom>
              <a:grpFill/>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6934200" y="3581400"/>
                <a:ext cx="0" cy="381000"/>
              </a:xfrm>
              <a:prstGeom prst="straightConnector1">
                <a:avLst/>
              </a:prstGeom>
              <a:grpFill/>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grpSp>
      <p:cxnSp>
        <p:nvCxnSpPr>
          <p:cNvPr id="50" name="Curved Connector 49"/>
          <p:cNvCxnSpPr/>
          <p:nvPr/>
        </p:nvCxnSpPr>
        <p:spPr>
          <a:xfrm rot="5400000" flipH="1" flipV="1">
            <a:off x="5400675" y="3142903"/>
            <a:ext cx="1885950" cy="571500"/>
          </a:xfrm>
          <a:prstGeom prst="curvedConnector3">
            <a:avLst>
              <a:gd name="adj1" fmla="val 35653"/>
            </a:avLst>
          </a:prstGeom>
          <a:ln w="38100">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6000750" y="3742978"/>
            <a:ext cx="400050" cy="457200"/>
          </a:xfrm>
          <a:prstGeom prst="rect">
            <a:avLst/>
          </a:prstGeom>
          <a:noFill/>
          <a:ln w="127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flipV="1">
            <a:off x="5486400" y="2542828"/>
            <a:ext cx="514350" cy="1200150"/>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5486400" y="4200178"/>
            <a:ext cx="514350" cy="0"/>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4" name="Up Arrow 53"/>
          <p:cNvSpPr/>
          <p:nvPr/>
        </p:nvSpPr>
        <p:spPr>
          <a:xfrm>
            <a:off x="5715000" y="4485928"/>
            <a:ext cx="114300" cy="228600"/>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Up Arrow 54"/>
          <p:cNvSpPr/>
          <p:nvPr/>
        </p:nvSpPr>
        <p:spPr>
          <a:xfrm>
            <a:off x="5943600" y="4485928"/>
            <a:ext cx="114300" cy="228600"/>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Up Arrow 55"/>
          <p:cNvSpPr/>
          <p:nvPr/>
        </p:nvSpPr>
        <p:spPr>
          <a:xfrm>
            <a:off x="6172200" y="4485928"/>
            <a:ext cx="114300" cy="228600"/>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Up Arrow 56"/>
          <p:cNvSpPr/>
          <p:nvPr/>
        </p:nvSpPr>
        <p:spPr>
          <a:xfrm>
            <a:off x="6400800" y="4485928"/>
            <a:ext cx="114300" cy="228600"/>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Up Arrow 57"/>
          <p:cNvSpPr/>
          <p:nvPr/>
        </p:nvSpPr>
        <p:spPr>
          <a:xfrm>
            <a:off x="6629400" y="4485928"/>
            <a:ext cx="114300" cy="228600"/>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Up Arrow 58"/>
          <p:cNvSpPr/>
          <p:nvPr/>
        </p:nvSpPr>
        <p:spPr>
          <a:xfrm>
            <a:off x="6858000" y="4485928"/>
            <a:ext cx="114300" cy="228600"/>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Up Arrow 59"/>
          <p:cNvSpPr/>
          <p:nvPr/>
        </p:nvSpPr>
        <p:spPr>
          <a:xfrm>
            <a:off x="7086600" y="4485928"/>
            <a:ext cx="114300" cy="228600"/>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Up Arrow 60"/>
          <p:cNvSpPr/>
          <p:nvPr/>
        </p:nvSpPr>
        <p:spPr>
          <a:xfrm rot="16200000">
            <a:off x="3286125" y="3200053"/>
            <a:ext cx="457200" cy="400050"/>
          </a:xfrm>
          <a:prstGeom prst="upArrow">
            <a:avLst/>
          </a:prstGeom>
          <a:solidFill>
            <a:schemeClr val="bg1"/>
          </a:solidFill>
          <a:ln w="254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3"/>
          <a:stretch>
            <a:fillRect/>
          </a:stretch>
        </p:blipFill>
        <p:spPr>
          <a:xfrm>
            <a:off x="3829050" y="2542828"/>
            <a:ext cx="1657350" cy="1657350"/>
          </a:xfrm>
          <a:prstGeom prst="rect">
            <a:avLst/>
          </a:prstGeom>
        </p:spPr>
      </p:pic>
      <p:pic>
        <p:nvPicPr>
          <p:cNvPr id="63" name="Picture 62"/>
          <p:cNvPicPr>
            <a:picLocks noChangeAspect="1"/>
          </p:cNvPicPr>
          <p:nvPr/>
        </p:nvPicPr>
        <p:blipFill rotWithShape="1">
          <a:blip r:embed="rId4"/>
          <a:srcRect l="75054"/>
          <a:stretch/>
        </p:blipFill>
        <p:spPr>
          <a:xfrm>
            <a:off x="1931670" y="2542829"/>
            <a:ext cx="1325880" cy="1665370"/>
          </a:xfrm>
          <a:prstGeom prst="rect">
            <a:avLst/>
          </a:prstGeom>
        </p:spPr>
      </p:pic>
      <p:sp>
        <p:nvSpPr>
          <p:cNvPr id="64" name="Rectangle 63"/>
          <p:cNvSpPr/>
          <p:nvPr/>
        </p:nvSpPr>
        <p:spPr>
          <a:xfrm>
            <a:off x="1306106" y="5254500"/>
            <a:ext cx="6646962" cy="334835"/>
          </a:xfrm>
          <a:prstGeom prst="rect">
            <a:avLst/>
          </a:prstGeom>
        </p:spPr>
        <p:txBody>
          <a:bodyPr wrap="square">
            <a:spAutoFit/>
          </a:bodyPr>
          <a:lstStyle/>
          <a:p>
            <a:r>
              <a:rPr lang="en-US" sz="788" dirty="0">
                <a:solidFill>
                  <a:schemeClr val="tx1">
                    <a:lumMod val="50000"/>
                    <a:lumOff val="50000"/>
                  </a:schemeClr>
                </a:solidFill>
              </a:rPr>
              <a:t>A. </a:t>
            </a:r>
            <a:r>
              <a:rPr lang="en-US" sz="788" dirty="0" err="1">
                <a:solidFill>
                  <a:schemeClr val="tx1">
                    <a:lumMod val="50000"/>
                    <a:lumOff val="50000"/>
                  </a:schemeClr>
                </a:solidFill>
              </a:rPr>
              <a:t>Bakshi</a:t>
            </a:r>
            <a:r>
              <a:rPr lang="en-US" sz="788" dirty="0">
                <a:solidFill>
                  <a:schemeClr val="tx1">
                    <a:lumMod val="50000"/>
                    <a:lumOff val="50000"/>
                  </a:schemeClr>
                </a:solidFill>
              </a:rPr>
              <a:t>, C. </a:t>
            </a:r>
            <a:r>
              <a:rPr lang="en-US" sz="788" dirty="0" err="1">
                <a:solidFill>
                  <a:schemeClr val="tx1">
                    <a:lumMod val="50000"/>
                    <a:lumOff val="50000"/>
                  </a:schemeClr>
                </a:solidFill>
              </a:rPr>
              <a:t>Altantzis</a:t>
            </a:r>
            <a:r>
              <a:rPr lang="en-US" sz="788" dirty="0">
                <a:solidFill>
                  <a:schemeClr val="tx1">
                    <a:lumMod val="50000"/>
                    <a:lumOff val="50000"/>
                  </a:schemeClr>
                </a:solidFill>
              </a:rPr>
              <a:t>, R.B. Bates, A.F. </a:t>
            </a:r>
            <a:r>
              <a:rPr lang="en-US" sz="788" dirty="0" err="1">
                <a:solidFill>
                  <a:schemeClr val="tx1">
                    <a:lumMod val="50000"/>
                    <a:lumOff val="50000"/>
                  </a:schemeClr>
                </a:solidFill>
              </a:rPr>
              <a:t>Ghoniem</a:t>
            </a:r>
            <a:r>
              <a:rPr lang="en-US" sz="788" dirty="0">
                <a:solidFill>
                  <a:schemeClr val="tx1">
                    <a:lumMod val="50000"/>
                    <a:lumOff val="50000"/>
                  </a:schemeClr>
                </a:solidFill>
              </a:rPr>
              <a:t>, Multiphase-flow statistics using 3d detection and tracking algorithm (ms3data): Methodology and application to large-scale fluidized beds, Chemical Engineering Journal 293 (2016) 355-364. http://</a:t>
            </a:r>
            <a:r>
              <a:rPr lang="en-US" sz="788" dirty="0" err="1">
                <a:solidFill>
                  <a:schemeClr val="tx1">
                    <a:lumMod val="50000"/>
                    <a:lumOff val="50000"/>
                  </a:schemeClr>
                </a:solidFill>
              </a:rPr>
              <a:t>dx.doi.org</a:t>
            </a:r>
            <a:r>
              <a:rPr lang="en-US" sz="788" dirty="0">
                <a:solidFill>
                  <a:schemeClr val="tx1">
                    <a:lumMod val="50000"/>
                    <a:lumOff val="50000"/>
                  </a:schemeClr>
                </a:solidFill>
              </a:rPr>
              <a:t>/10.1016/j.cej.2016.02.058</a:t>
            </a:r>
          </a:p>
        </p:txBody>
      </p:sp>
      <p:sp>
        <p:nvSpPr>
          <p:cNvPr id="4" name="Slide Number Placeholder 3">
            <a:extLst>
              <a:ext uri="{FF2B5EF4-FFF2-40B4-BE49-F238E27FC236}">
                <a16:creationId xmlns:a16="http://schemas.microsoft.com/office/drawing/2014/main" id="{7E6925B4-18E0-1449-AFD3-D04BC087DC8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26</a:t>
            </a:fld>
            <a:endParaRPr lang="en-US"/>
          </a:p>
        </p:txBody>
      </p:sp>
    </p:spTree>
    <p:extLst>
      <p:ext uri="{BB962C8B-B14F-4D97-AF65-F5344CB8AC3E}">
        <p14:creationId xmlns:p14="http://schemas.microsoft.com/office/powerpoint/2010/main" val="3733067346"/>
      </p:ext>
    </p:extLst>
  </p:cSld>
  <p:clrMapOvr>
    <a:masterClrMapping/>
  </p:clrMapOvr>
  <mc:AlternateContent xmlns:mc="http://schemas.openxmlformats.org/markup-compatibility/2006" xmlns:p14="http://schemas.microsoft.com/office/powerpoint/2010/main">
    <mc:Choice Requires="p14">
      <p:transition spd="slow" p14:dur="2000" advTm="49139"/>
    </mc:Choice>
    <mc:Fallback xmlns="">
      <p:transition spd="slow" advTm="491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8" grpId="0"/>
      <p:bldP spid="39" grpId="0"/>
      <p:bldP spid="40" grpId="0"/>
      <p:bldP spid="51"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413" r="8414"/>
          <a:stretch/>
        </p:blipFill>
        <p:spPr>
          <a:xfrm>
            <a:off x="5816966" y="3617888"/>
            <a:ext cx="2093051" cy="197131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769" r="7380"/>
          <a:stretch/>
        </p:blipFill>
        <p:spPr>
          <a:xfrm>
            <a:off x="4191195" y="3620441"/>
            <a:ext cx="2029232" cy="19713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0561" y="1742149"/>
            <a:ext cx="1966805" cy="1966805"/>
          </a:xfrm>
          <a:prstGeom prst="rect">
            <a:avLst/>
          </a:prstGeom>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1101" y="1742150"/>
            <a:ext cx="1966805" cy="1966805"/>
          </a:xfrm>
          <a:prstGeom prst="rect">
            <a:avLst/>
          </a:prstGeom>
        </p:spPr>
      </p:pic>
      <p:sp>
        <p:nvSpPr>
          <p:cNvPr id="2" name="Title 1"/>
          <p:cNvSpPr>
            <a:spLocks noGrp="1"/>
          </p:cNvSpPr>
          <p:nvPr>
            <p:ph type="title"/>
          </p:nvPr>
        </p:nvSpPr>
        <p:spPr>
          <a:xfrm>
            <a:off x="628650" y="642693"/>
            <a:ext cx="7886700" cy="219257"/>
          </a:xfrm>
        </p:spPr>
        <p:txBody>
          <a:bodyPr>
            <a:normAutofit fontScale="90000"/>
          </a:bodyPr>
          <a:lstStyle/>
          <a:p>
            <a:r>
              <a:rPr lang="en-US" dirty="0"/>
              <a:t>Phase 3: Preliminary: Pyrolysis chemistry + CFD</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1640" y="1742151"/>
            <a:ext cx="1966805" cy="1966805"/>
          </a:xfrm>
          <a:prstGeom prst="rect">
            <a:avLst/>
          </a:prstGeom>
        </p:spPr>
      </p:pic>
      <p:sp>
        <p:nvSpPr>
          <p:cNvPr id="61" name="TextBox 60"/>
          <p:cNvSpPr txBox="1"/>
          <p:nvPr/>
        </p:nvSpPr>
        <p:spPr>
          <a:xfrm>
            <a:off x="2882271" y="3081215"/>
            <a:ext cx="967322" cy="341632"/>
          </a:xfrm>
          <a:prstGeom prst="rect">
            <a:avLst/>
          </a:prstGeom>
          <a:noFill/>
        </p:spPr>
        <p:txBody>
          <a:bodyPr wrap="square" rtlCol="0">
            <a:spAutoFit/>
          </a:bodyPr>
          <a:lstStyle/>
          <a:p>
            <a:pPr algn="ctr">
              <a:lnSpc>
                <a:spcPct val="90000"/>
              </a:lnSpc>
            </a:pPr>
            <a:r>
              <a:rPr lang="en-US" dirty="0">
                <a:solidFill>
                  <a:schemeClr val="bg1"/>
                </a:solidFill>
              </a:rPr>
              <a:t>Dense</a:t>
            </a:r>
          </a:p>
        </p:txBody>
      </p:sp>
      <p:sp>
        <p:nvSpPr>
          <p:cNvPr id="62" name="TextBox 61"/>
          <p:cNvSpPr txBox="1"/>
          <p:nvPr/>
        </p:nvSpPr>
        <p:spPr>
          <a:xfrm>
            <a:off x="6442568" y="3203769"/>
            <a:ext cx="1026816" cy="341632"/>
          </a:xfrm>
          <a:prstGeom prst="rect">
            <a:avLst/>
          </a:prstGeom>
          <a:noFill/>
        </p:spPr>
        <p:txBody>
          <a:bodyPr wrap="square" rtlCol="0">
            <a:spAutoFit/>
          </a:bodyPr>
          <a:lstStyle/>
          <a:p>
            <a:pPr algn="ctr">
              <a:lnSpc>
                <a:spcPct val="90000"/>
              </a:lnSpc>
            </a:pPr>
            <a:r>
              <a:rPr lang="en-US" dirty="0">
                <a:solidFill>
                  <a:schemeClr val="bg1"/>
                </a:solidFill>
              </a:rPr>
              <a:t>Dense</a:t>
            </a:r>
          </a:p>
        </p:txBody>
      </p:sp>
      <p:sp>
        <p:nvSpPr>
          <p:cNvPr id="63" name="TextBox 62"/>
          <p:cNvSpPr txBox="1"/>
          <p:nvPr/>
        </p:nvSpPr>
        <p:spPr>
          <a:xfrm>
            <a:off x="4642351" y="3143509"/>
            <a:ext cx="1167136" cy="341632"/>
          </a:xfrm>
          <a:prstGeom prst="rect">
            <a:avLst/>
          </a:prstGeom>
          <a:noFill/>
        </p:spPr>
        <p:txBody>
          <a:bodyPr wrap="square" rtlCol="0">
            <a:spAutoFit/>
          </a:bodyPr>
          <a:lstStyle/>
          <a:p>
            <a:pPr algn="ctr">
              <a:lnSpc>
                <a:spcPct val="90000"/>
              </a:lnSpc>
            </a:pPr>
            <a:r>
              <a:rPr lang="en-US" dirty="0">
                <a:solidFill>
                  <a:schemeClr val="bg1"/>
                </a:solidFill>
              </a:rPr>
              <a:t>Dense</a:t>
            </a:r>
          </a:p>
        </p:txBody>
      </p:sp>
      <p:sp>
        <p:nvSpPr>
          <p:cNvPr id="64" name="TextBox 63"/>
          <p:cNvSpPr txBox="1"/>
          <p:nvPr/>
        </p:nvSpPr>
        <p:spPr>
          <a:xfrm>
            <a:off x="3174068" y="2459414"/>
            <a:ext cx="945379" cy="341632"/>
          </a:xfrm>
          <a:prstGeom prst="rect">
            <a:avLst/>
          </a:prstGeom>
          <a:noFill/>
        </p:spPr>
        <p:txBody>
          <a:bodyPr wrap="square" rtlCol="0">
            <a:spAutoFit/>
          </a:bodyPr>
          <a:lstStyle/>
          <a:p>
            <a:pPr algn="ctr">
              <a:lnSpc>
                <a:spcPct val="90000"/>
              </a:lnSpc>
            </a:pPr>
            <a:r>
              <a:rPr lang="en-US" dirty="0">
                <a:solidFill>
                  <a:schemeClr val="bg1"/>
                </a:solidFill>
              </a:rPr>
              <a:t>Bubble</a:t>
            </a:r>
          </a:p>
        </p:txBody>
      </p:sp>
      <p:sp>
        <p:nvSpPr>
          <p:cNvPr id="65" name="TextBox 64"/>
          <p:cNvSpPr txBox="1"/>
          <p:nvPr/>
        </p:nvSpPr>
        <p:spPr>
          <a:xfrm>
            <a:off x="6870771" y="2946838"/>
            <a:ext cx="1039246" cy="341632"/>
          </a:xfrm>
          <a:prstGeom prst="rect">
            <a:avLst/>
          </a:prstGeom>
          <a:noFill/>
        </p:spPr>
        <p:txBody>
          <a:bodyPr wrap="square" rtlCol="0">
            <a:spAutoFit/>
          </a:bodyPr>
          <a:lstStyle/>
          <a:p>
            <a:pPr algn="ctr">
              <a:lnSpc>
                <a:spcPct val="90000"/>
              </a:lnSpc>
            </a:pPr>
            <a:r>
              <a:rPr lang="en-US" dirty="0">
                <a:solidFill>
                  <a:schemeClr val="bg1"/>
                </a:solidFill>
              </a:rPr>
              <a:t>Bubble</a:t>
            </a:r>
          </a:p>
        </p:txBody>
      </p:sp>
      <p:sp>
        <p:nvSpPr>
          <p:cNvPr id="66" name="TextBox 65"/>
          <p:cNvSpPr txBox="1"/>
          <p:nvPr/>
        </p:nvSpPr>
        <p:spPr>
          <a:xfrm>
            <a:off x="5122674" y="2846177"/>
            <a:ext cx="1000701" cy="341632"/>
          </a:xfrm>
          <a:prstGeom prst="rect">
            <a:avLst/>
          </a:prstGeom>
          <a:noFill/>
        </p:spPr>
        <p:txBody>
          <a:bodyPr wrap="square" rtlCol="0">
            <a:spAutoFit/>
          </a:bodyPr>
          <a:lstStyle/>
          <a:p>
            <a:pPr algn="ctr">
              <a:lnSpc>
                <a:spcPct val="90000"/>
              </a:lnSpc>
            </a:pPr>
            <a:r>
              <a:rPr lang="en-US" dirty="0">
                <a:solidFill>
                  <a:schemeClr val="bg1"/>
                </a:solidFill>
              </a:rPr>
              <a:t>Bubble</a:t>
            </a:r>
          </a:p>
        </p:txBody>
      </p:sp>
      <p:sp>
        <p:nvSpPr>
          <p:cNvPr id="67" name="TextBox 66"/>
          <p:cNvSpPr txBox="1"/>
          <p:nvPr/>
        </p:nvSpPr>
        <p:spPr>
          <a:xfrm>
            <a:off x="3039764" y="1868391"/>
            <a:ext cx="1221336" cy="590931"/>
          </a:xfrm>
          <a:prstGeom prst="rect">
            <a:avLst/>
          </a:prstGeom>
          <a:noFill/>
        </p:spPr>
        <p:txBody>
          <a:bodyPr wrap="square" rtlCol="0">
            <a:spAutoFit/>
          </a:bodyPr>
          <a:lstStyle/>
          <a:p>
            <a:pPr algn="ctr">
              <a:lnSpc>
                <a:spcPct val="90000"/>
              </a:lnSpc>
            </a:pPr>
            <a:r>
              <a:rPr lang="en-US" dirty="0">
                <a:solidFill>
                  <a:schemeClr val="bg1"/>
                </a:solidFill>
              </a:rPr>
              <a:t>Through flow</a:t>
            </a:r>
          </a:p>
        </p:txBody>
      </p:sp>
      <p:sp>
        <p:nvSpPr>
          <p:cNvPr id="68" name="TextBox 67"/>
          <p:cNvSpPr txBox="1"/>
          <p:nvPr/>
        </p:nvSpPr>
        <p:spPr>
          <a:xfrm>
            <a:off x="6668442" y="1946066"/>
            <a:ext cx="1221336" cy="590931"/>
          </a:xfrm>
          <a:prstGeom prst="rect">
            <a:avLst/>
          </a:prstGeom>
          <a:noFill/>
        </p:spPr>
        <p:txBody>
          <a:bodyPr wrap="square" rtlCol="0">
            <a:spAutoFit/>
          </a:bodyPr>
          <a:lstStyle/>
          <a:p>
            <a:pPr algn="ctr">
              <a:lnSpc>
                <a:spcPct val="90000"/>
              </a:lnSpc>
            </a:pPr>
            <a:r>
              <a:rPr lang="en-US">
                <a:solidFill>
                  <a:schemeClr val="bg1"/>
                </a:solidFill>
              </a:rPr>
              <a:t>Through flow</a:t>
            </a:r>
            <a:endParaRPr lang="en-US" dirty="0">
              <a:solidFill>
                <a:schemeClr val="bg1"/>
              </a:solidFill>
            </a:endParaRPr>
          </a:p>
        </p:txBody>
      </p:sp>
      <p:sp>
        <p:nvSpPr>
          <p:cNvPr id="69" name="TextBox 68"/>
          <p:cNvSpPr txBox="1"/>
          <p:nvPr/>
        </p:nvSpPr>
        <p:spPr>
          <a:xfrm>
            <a:off x="4817921" y="1938454"/>
            <a:ext cx="1221336" cy="590931"/>
          </a:xfrm>
          <a:prstGeom prst="rect">
            <a:avLst/>
          </a:prstGeom>
          <a:noFill/>
        </p:spPr>
        <p:txBody>
          <a:bodyPr wrap="square" rtlCol="0">
            <a:spAutoFit/>
          </a:bodyPr>
          <a:lstStyle/>
          <a:p>
            <a:pPr algn="ctr">
              <a:lnSpc>
                <a:spcPct val="90000"/>
              </a:lnSpc>
            </a:pPr>
            <a:r>
              <a:rPr lang="en-US" dirty="0">
                <a:solidFill>
                  <a:schemeClr val="bg1"/>
                </a:solidFill>
              </a:rPr>
              <a:t>Through flow</a:t>
            </a:r>
          </a:p>
        </p:txBody>
      </p:sp>
      <p:grpSp>
        <p:nvGrpSpPr>
          <p:cNvPr id="124" name="Group 123"/>
          <p:cNvGrpSpPr/>
          <p:nvPr/>
        </p:nvGrpSpPr>
        <p:grpSpPr>
          <a:xfrm>
            <a:off x="1273335" y="3281796"/>
            <a:ext cx="841327" cy="2351524"/>
            <a:chOff x="7565922" y="3036726"/>
            <a:chExt cx="1121769" cy="3135365"/>
          </a:xfrm>
        </p:grpSpPr>
        <p:grpSp>
          <p:nvGrpSpPr>
            <p:cNvPr id="71" name="Group 70"/>
            <p:cNvGrpSpPr/>
            <p:nvPr/>
          </p:nvGrpSpPr>
          <p:grpSpPr>
            <a:xfrm>
              <a:off x="7565922" y="3121616"/>
              <a:ext cx="1121769" cy="2560320"/>
              <a:chOff x="5257800" y="1143000"/>
              <a:chExt cx="1981200" cy="2560320"/>
            </a:xfrm>
          </p:grpSpPr>
          <p:sp>
            <p:nvSpPr>
              <p:cNvPr id="72" name="Rectangle 71"/>
              <p:cNvSpPr/>
              <p:nvPr/>
            </p:nvSpPr>
            <p:spPr>
              <a:xfrm>
                <a:off x="5257800" y="1143000"/>
                <a:ext cx="1981200" cy="2514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5257800" y="1143000"/>
                <a:ext cx="0" cy="251459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239000" y="1143000"/>
                <a:ext cx="0" cy="251459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257800" y="3657599"/>
                <a:ext cx="19812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5714999" y="2819400"/>
                <a:ext cx="399903" cy="39990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339840" y="2438400"/>
                <a:ext cx="441960" cy="457200"/>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6172200" y="1447800"/>
                <a:ext cx="533400" cy="813719"/>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a:spLocks noChangeAspect="1"/>
              </p:cNvSpPr>
              <p:nvPr/>
            </p:nvSpPr>
            <p:spPr>
              <a:xfrm>
                <a:off x="6553200" y="2883408"/>
                <a:ext cx="381000" cy="381000"/>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027001" y="3170773"/>
                <a:ext cx="187269" cy="187269"/>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010400" y="2971800"/>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a:spLocks noChangeAspect="1"/>
              </p:cNvSpPr>
              <p:nvPr/>
            </p:nvSpPr>
            <p:spPr>
              <a:xfrm>
                <a:off x="7010400" y="3429000"/>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a:spLocks noChangeAspect="1"/>
              </p:cNvSpPr>
              <p:nvPr/>
            </p:nvSpPr>
            <p:spPr>
              <a:xfrm>
                <a:off x="5562600" y="3223003"/>
                <a:ext cx="187269" cy="187269"/>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a:spLocks noChangeAspect="1"/>
              </p:cNvSpPr>
              <p:nvPr/>
            </p:nvSpPr>
            <p:spPr>
              <a:xfrm>
                <a:off x="6748133" y="3316638"/>
                <a:ext cx="224723" cy="22472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a:spLocks noChangeAspect="1"/>
              </p:cNvSpPr>
              <p:nvPr/>
            </p:nvSpPr>
            <p:spPr>
              <a:xfrm>
                <a:off x="5922264" y="2340864"/>
                <a:ext cx="402336" cy="402336"/>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a:spLocks noChangeAspect="1"/>
              </p:cNvSpPr>
              <p:nvPr/>
            </p:nvSpPr>
            <p:spPr>
              <a:xfrm>
                <a:off x="5462503" y="2971800"/>
                <a:ext cx="224723" cy="22472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a:spLocks noChangeAspect="1"/>
              </p:cNvSpPr>
              <p:nvPr/>
            </p:nvSpPr>
            <p:spPr>
              <a:xfrm>
                <a:off x="5312688" y="3428999"/>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a:spLocks noChangeAspect="1"/>
              </p:cNvSpPr>
              <p:nvPr/>
            </p:nvSpPr>
            <p:spPr>
              <a:xfrm>
                <a:off x="5523292" y="3476138"/>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a:spLocks noChangeAspect="1"/>
              </p:cNvSpPr>
              <p:nvPr/>
            </p:nvSpPr>
            <p:spPr>
              <a:xfrm>
                <a:off x="5787537" y="1905000"/>
                <a:ext cx="384663" cy="38466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a:spLocks noChangeAspect="1"/>
              </p:cNvSpPr>
              <p:nvPr/>
            </p:nvSpPr>
            <p:spPr>
              <a:xfrm>
                <a:off x="6553200" y="3429000"/>
                <a:ext cx="149815" cy="149815"/>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p:nvPr/>
            </p:nvCxnSpPr>
            <p:spPr>
              <a:xfrm flipV="1">
                <a:off x="5751576" y="3657599"/>
                <a:ext cx="0" cy="45720"/>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6751243" y="3657600"/>
                <a:ext cx="0" cy="45720"/>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6252317" y="3657598"/>
                <a:ext cx="0" cy="45720"/>
              </a:xfrm>
              <a:prstGeom prst="line">
                <a:avLst/>
              </a:prstGeom>
              <a:ln w="127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p:cNvCxnSpPr/>
            <p:nvPr/>
          </p:nvCxnSpPr>
          <p:spPr>
            <a:xfrm flipV="1">
              <a:off x="7720467" y="3312116"/>
              <a:ext cx="0" cy="1143000"/>
            </a:xfrm>
            <a:prstGeom prst="straightConnector1">
              <a:avLst/>
            </a:prstGeom>
            <a:ln w="38100">
              <a:solidFill>
                <a:srgbClr val="022FBE"/>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8576628" y="3655016"/>
              <a:ext cx="0" cy="1143000"/>
            </a:xfrm>
            <a:prstGeom prst="straightConnector1">
              <a:avLst/>
            </a:prstGeom>
            <a:ln w="38100">
              <a:solidFill>
                <a:srgbClr val="022FBE"/>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6" name="Group 95"/>
            <p:cNvGrpSpPr/>
            <p:nvPr/>
          </p:nvGrpSpPr>
          <p:grpSpPr>
            <a:xfrm>
              <a:off x="7842093" y="3302884"/>
              <a:ext cx="560885" cy="1905000"/>
              <a:chOff x="6781800" y="2438400"/>
              <a:chExt cx="990600" cy="1905000"/>
            </a:xfrm>
            <a:noFill/>
          </p:grpSpPr>
          <p:cxnSp>
            <p:nvCxnSpPr>
              <p:cNvPr id="97" name="Straight Arrow Connector 96"/>
              <p:cNvCxnSpPr/>
              <p:nvPr/>
            </p:nvCxnSpPr>
            <p:spPr>
              <a:xfrm flipV="1">
                <a:off x="7772400" y="2514600"/>
                <a:ext cx="0" cy="381000"/>
              </a:xfrm>
              <a:prstGeom prst="straightConnector1">
                <a:avLst/>
              </a:prstGeom>
              <a:grpFill/>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8" name="Group 97"/>
              <p:cNvGrpSpPr/>
              <p:nvPr/>
            </p:nvGrpSpPr>
            <p:grpSpPr>
              <a:xfrm>
                <a:off x="6781800" y="2438400"/>
                <a:ext cx="990600" cy="1905000"/>
                <a:chOff x="6781800" y="2438400"/>
                <a:chExt cx="990600" cy="1905000"/>
              </a:xfrm>
              <a:grpFill/>
            </p:grpSpPr>
            <p:sp>
              <p:nvSpPr>
                <p:cNvPr id="99" name="Oval 98"/>
                <p:cNvSpPr>
                  <a:spLocks noChangeAspect="1"/>
                </p:cNvSpPr>
                <p:nvPr/>
              </p:nvSpPr>
              <p:spPr>
                <a:xfrm>
                  <a:off x="7239000" y="2590800"/>
                  <a:ext cx="533400" cy="813719"/>
                </a:xfrm>
                <a:prstGeom prst="ellipse">
                  <a:avLst/>
                </a:prstGeom>
                <a:grp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781800" y="3962400"/>
                  <a:ext cx="381000" cy="381000"/>
                </a:xfrm>
                <a:prstGeom prst="ellipse">
                  <a:avLst/>
                </a:prstGeom>
                <a:grp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Arrow Connector 100"/>
                <p:cNvCxnSpPr/>
                <p:nvPr/>
              </p:nvCxnSpPr>
              <p:spPr>
                <a:xfrm flipV="1">
                  <a:off x="7239000" y="2438400"/>
                  <a:ext cx="0" cy="559260"/>
                </a:xfrm>
                <a:prstGeom prst="straightConnector1">
                  <a:avLst/>
                </a:prstGeom>
                <a:grpFill/>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6934200" y="3581400"/>
                  <a:ext cx="0" cy="381000"/>
                </a:xfrm>
                <a:prstGeom prst="straightConnector1">
                  <a:avLst/>
                </a:prstGeom>
                <a:grpFill/>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grpSp>
        <p:cxnSp>
          <p:nvCxnSpPr>
            <p:cNvPr id="103" name="Curved Connector 102"/>
            <p:cNvCxnSpPr/>
            <p:nvPr/>
          </p:nvCxnSpPr>
          <p:spPr>
            <a:xfrm rot="5400000" flipH="1" flipV="1">
              <a:off x="6878378" y="4106762"/>
              <a:ext cx="2483251" cy="343180"/>
            </a:xfrm>
            <a:prstGeom prst="curvedConnector3">
              <a:avLst>
                <a:gd name="adj1" fmla="val 50000"/>
              </a:avLst>
            </a:prstGeom>
            <a:ln w="57150">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sp>
          <p:nvSpPr>
            <p:cNvPr id="105" name="Up Arrow 104"/>
            <p:cNvSpPr/>
            <p:nvPr/>
          </p:nvSpPr>
          <p:spPr>
            <a:xfrm flipH="1">
              <a:off x="7565922" y="5712307"/>
              <a:ext cx="205631" cy="45978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Up Arrow 105"/>
            <p:cNvSpPr/>
            <p:nvPr/>
          </p:nvSpPr>
          <p:spPr>
            <a:xfrm flipH="1">
              <a:off x="7870722" y="5712307"/>
              <a:ext cx="205631" cy="45978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Up Arrow 106"/>
            <p:cNvSpPr/>
            <p:nvPr/>
          </p:nvSpPr>
          <p:spPr>
            <a:xfrm flipH="1">
              <a:off x="8175522" y="5712307"/>
              <a:ext cx="205631" cy="45978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Up Arrow 107"/>
            <p:cNvSpPr/>
            <p:nvPr/>
          </p:nvSpPr>
          <p:spPr>
            <a:xfrm flipH="1">
              <a:off x="8480322" y="5712307"/>
              <a:ext cx="205631" cy="45978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6717" r="7263"/>
          <a:stretch/>
        </p:blipFill>
        <p:spPr>
          <a:xfrm>
            <a:off x="2441208" y="3631926"/>
            <a:ext cx="2088890" cy="1971318"/>
          </a:xfrm>
          <a:prstGeom prst="rect">
            <a:avLst/>
          </a:prstGeom>
        </p:spPr>
      </p:pic>
      <p:sp>
        <p:nvSpPr>
          <p:cNvPr id="9" name="TextBox 8"/>
          <p:cNvSpPr txBox="1"/>
          <p:nvPr/>
        </p:nvSpPr>
        <p:spPr>
          <a:xfrm>
            <a:off x="2822747" y="1259160"/>
            <a:ext cx="1468661" cy="590931"/>
          </a:xfrm>
          <a:prstGeom prst="rect">
            <a:avLst/>
          </a:prstGeom>
          <a:noFill/>
        </p:spPr>
        <p:txBody>
          <a:bodyPr wrap="square" rtlCol="0">
            <a:spAutoFit/>
          </a:bodyPr>
          <a:lstStyle/>
          <a:p>
            <a:pPr algn="ctr">
              <a:lnSpc>
                <a:spcPct val="90000"/>
              </a:lnSpc>
            </a:pPr>
            <a:r>
              <a:rPr lang="en-US" dirty="0"/>
              <a:t>Low Flow 2.4 </a:t>
            </a:r>
            <a:r>
              <a:rPr lang="en-US" dirty="0" err="1"/>
              <a:t>U</a:t>
            </a:r>
            <a:r>
              <a:rPr lang="en-US" baseline="-25000" dirty="0" err="1"/>
              <a:t>mf</a:t>
            </a:r>
            <a:endParaRPr lang="en-US" baseline="-25000" dirty="0"/>
          </a:p>
        </p:txBody>
      </p:sp>
      <p:sp>
        <p:nvSpPr>
          <p:cNvPr id="59" name="TextBox 58"/>
          <p:cNvSpPr txBox="1"/>
          <p:nvPr/>
        </p:nvSpPr>
        <p:spPr>
          <a:xfrm>
            <a:off x="4569454" y="1274531"/>
            <a:ext cx="1615199" cy="590931"/>
          </a:xfrm>
          <a:prstGeom prst="rect">
            <a:avLst/>
          </a:prstGeom>
          <a:noFill/>
        </p:spPr>
        <p:txBody>
          <a:bodyPr wrap="square" rtlCol="0">
            <a:spAutoFit/>
          </a:bodyPr>
          <a:lstStyle/>
          <a:p>
            <a:pPr algn="ctr">
              <a:lnSpc>
                <a:spcPct val="90000"/>
              </a:lnSpc>
            </a:pPr>
            <a:r>
              <a:rPr lang="en-US" dirty="0"/>
              <a:t>Medium Flow 4.4 </a:t>
            </a:r>
            <a:r>
              <a:rPr lang="en-US" dirty="0" err="1"/>
              <a:t>U</a:t>
            </a:r>
            <a:r>
              <a:rPr lang="en-US" baseline="-25000" dirty="0" err="1"/>
              <a:t>mf</a:t>
            </a:r>
            <a:endParaRPr lang="en-US" baseline="-25000" dirty="0"/>
          </a:p>
        </p:txBody>
      </p:sp>
      <p:sp>
        <p:nvSpPr>
          <p:cNvPr id="70" name="TextBox 69"/>
          <p:cNvSpPr txBox="1"/>
          <p:nvPr/>
        </p:nvSpPr>
        <p:spPr>
          <a:xfrm>
            <a:off x="6588738" y="1259160"/>
            <a:ext cx="1255283" cy="590931"/>
          </a:xfrm>
          <a:prstGeom prst="rect">
            <a:avLst/>
          </a:prstGeom>
          <a:noFill/>
        </p:spPr>
        <p:txBody>
          <a:bodyPr wrap="square" rtlCol="0">
            <a:spAutoFit/>
          </a:bodyPr>
          <a:lstStyle/>
          <a:p>
            <a:pPr algn="ctr">
              <a:lnSpc>
                <a:spcPct val="90000"/>
              </a:lnSpc>
            </a:pPr>
            <a:r>
              <a:rPr lang="en-US" dirty="0"/>
              <a:t>High Flow 8.4 </a:t>
            </a:r>
            <a:r>
              <a:rPr lang="en-US" dirty="0" err="1"/>
              <a:t>U</a:t>
            </a:r>
            <a:r>
              <a:rPr lang="en-US" baseline="-25000" dirty="0" err="1"/>
              <a:t>mf</a:t>
            </a:r>
            <a:endParaRPr lang="en-US" baseline="-25000" dirty="0"/>
          </a:p>
        </p:txBody>
      </p:sp>
      <p:sp>
        <p:nvSpPr>
          <p:cNvPr id="10" name="TextBox 9"/>
          <p:cNvSpPr txBox="1"/>
          <p:nvPr/>
        </p:nvSpPr>
        <p:spPr>
          <a:xfrm>
            <a:off x="315911" y="1944565"/>
            <a:ext cx="1966804" cy="1089529"/>
          </a:xfrm>
          <a:prstGeom prst="rect">
            <a:avLst/>
          </a:prstGeom>
          <a:noFill/>
        </p:spPr>
        <p:txBody>
          <a:bodyPr wrap="square" rtlCol="0">
            <a:spAutoFit/>
          </a:bodyPr>
          <a:lstStyle/>
          <a:p>
            <a:pPr algn="ctr">
              <a:lnSpc>
                <a:spcPct val="90000"/>
              </a:lnSpc>
            </a:pPr>
            <a:r>
              <a:rPr lang="en-US" dirty="0"/>
              <a:t>Bubbles affect residence time along reactor height</a:t>
            </a:r>
          </a:p>
        </p:txBody>
      </p:sp>
      <p:sp>
        <p:nvSpPr>
          <p:cNvPr id="104" name="TextBox 103"/>
          <p:cNvSpPr txBox="1"/>
          <p:nvPr/>
        </p:nvSpPr>
        <p:spPr>
          <a:xfrm rot="16200000">
            <a:off x="1610315" y="4286742"/>
            <a:ext cx="1474237" cy="341632"/>
          </a:xfrm>
          <a:prstGeom prst="rect">
            <a:avLst/>
          </a:prstGeom>
          <a:noFill/>
        </p:spPr>
        <p:txBody>
          <a:bodyPr wrap="square" rtlCol="0">
            <a:spAutoFit/>
          </a:bodyPr>
          <a:lstStyle/>
          <a:p>
            <a:pPr algn="ctr">
              <a:lnSpc>
                <a:spcPct val="90000"/>
              </a:lnSpc>
            </a:pPr>
            <a:r>
              <a:rPr lang="en-US"/>
              <a:t>Time (s)</a:t>
            </a:r>
            <a:endParaRPr lang="en-US" dirty="0"/>
          </a:p>
        </p:txBody>
      </p:sp>
      <p:sp>
        <p:nvSpPr>
          <p:cNvPr id="5" name="Slide Number Placeholder 4">
            <a:extLst>
              <a:ext uri="{FF2B5EF4-FFF2-40B4-BE49-F238E27FC236}">
                <a16:creationId xmlns:a16="http://schemas.microsoft.com/office/drawing/2014/main" id="{D638479D-A90E-D944-9309-ACBD868283B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27</a:t>
            </a:fld>
            <a:endParaRPr lang="en-US"/>
          </a:p>
        </p:txBody>
      </p:sp>
    </p:spTree>
    <p:extLst>
      <p:ext uri="{BB962C8B-B14F-4D97-AF65-F5344CB8AC3E}">
        <p14:creationId xmlns:p14="http://schemas.microsoft.com/office/powerpoint/2010/main" val="720147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E2C-6999-9940-89A7-402011BBE0AA}"/>
              </a:ext>
            </a:extLst>
          </p:cNvPr>
          <p:cNvSpPr>
            <a:spLocks noGrp="1"/>
          </p:cNvSpPr>
          <p:nvPr>
            <p:ph type="title"/>
          </p:nvPr>
        </p:nvSpPr>
        <p:spPr/>
        <p:txBody>
          <a:bodyPr/>
          <a:lstStyle/>
          <a:p>
            <a:r>
              <a:rPr lang="en-US" dirty="0"/>
              <a:t>Peer reviewed publications</a:t>
            </a:r>
          </a:p>
        </p:txBody>
      </p:sp>
      <p:sp>
        <p:nvSpPr>
          <p:cNvPr id="3" name="Content Placeholder 2">
            <a:extLst>
              <a:ext uri="{FF2B5EF4-FFF2-40B4-BE49-F238E27FC236}">
                <a16:creationId xmlns:a16="http://schemas.microsoft.com/office/drawing/2014/main" id="{C6E3C98C-E3CB-AA48-9B9F-B6ADD0E4C1D9}"/>
              </a:ext>
            </a:extLst>
          </p:cNvPr>
          <p:cNvSpPr>
            <a:spLocks noGrp="1"/>
          </p:cNvSpPr>
          <p:nvPr>
            <p:ph idx="1"/>
          </p:nvPr>
        </p:nvSpPr>
        <p:spPr/>
        <p:txBody>
          <a:bodyPr>
            <a:normAutofit fontScale="47500" lnSpcReduction="20000"/>
          </a:bodyPr>
          <a:lstStyle/>
          <a:p>
            <a:pPr marL="0" indent="0">
              <a:lnSpc>
                <a:spcPct val="120000"/>
              </a:lnSpc>
              <a:buNone/>
            </a:pPr>
            <a:r>
              <a:rPr lang="en-US" dirty="0"/>
              <a:t>Ramirez, E., Li, T., </a:t>
            </a:r>
            <a:r>
              <a:rPr lang="en-US" dirty="0" err="1"/>
              <a:t>Shahnam</a:t>
            </a:r>
            <a:r>
              <a:rPr lang="en-US" dirty="0"/>
              <a:t>, M., &amp; </a:t>
            </a:r>
            <a:r>
              <a:rPr lang="en-US" dirty="0" err="1"/>
              <a:t>Daw</a:t>
            </a:r>
            <a:r>
              <a:rPr lang="en-US" dirty="0"/>
              <a:t>, C. S. (</a:t>
            </a:r>
            <a:r>
              <a:rPr lang="en-US" b="1" u="sng" dirty="0"/>
              <a:t>In Preparation</a:t>
            </a:r>
            <a:r>
              <a:rPr lang="en-US" dirty="0"/>
              <a:t>). “Computational study on biomass fast pyrolysis: Hydrodynamic effects on the performance of a laboratory-scale fluidized bed reactor.” </a:t>
            </a:r>
            <a:r>
              <a:rPr lang="en-US" u="sng" dirty="0"/>
              <a:t>Chemical Engineering Journal</a:t>
            </a:r>
            <a:r>
              <a:rPr lang="en-US" dirty="0"/>
              <a:t>.</a:t>
            </a:r>
          </a:p>
          <a:p>
            <a:pPr marL="0" indent="0">
              <a:lnSpc>
                <a:spcPct val="120000"/>
              </a:lnSpc>
              <a:buNone/>
            </a:pPr>
            <a:r>
              <a:rPr lang="en-US" dirty="0"/>
              <a:t>Ramirez, E., Finney, C.E.A., </a:t>
            </a:r>
            <a:r>
              <a:rPr lang="en-US" dirty="0" err="1"/>
              <a:t>Daw</a:t>
            </a:r>
            <a:r>
              <a:rPr lang="en-US" dirty="0"/>
              <a:t>, C. S. (</a:t>
            </a:r>
            <a:r>
              <a:rPr lang="en-US" b="1" u="sng" dirty="0"/>
              <a:t>In Preparation</a:t>
            </a:r>
            <a:r>
              <a:rPr lang="en-US" dirty="0"/>
              <a:t>). “Computational study on biomass fast pyrolysis: Design considerations for a laboratory-scale fluidized bed.” </a:t>
            </a:r>
            <a:r>
              <a:rPr lang="en-US" u="sng" dirty="0"/>
              <a:t>Chemical Engineering Journal</a:t>
            </a:r>
            <a:r>
              <a:rPr lang="en-US" dirty="0"/>
              <a:t>.</a:t>
            </a:r>
          </a:p>
          <a:p>
            <a:pPr marL="0" indent="0">
              <a:lnSpc>
                <a:spcPct val="120000"/>
              </a:lnSpc>
              <a:buNone/>
            </a:pPr>
            <a:r>
              <a:rPr lang="en-US" dirty="0"/>
              <a:t>Pecha, M. B., Ramirez, E., Wiggins, G. M., Carpenter, D., </a:t>
            </a:r>
            <a:r>
              <a:rPr lang="en-US" dirty="0" err="1"/>
              <a:t>Kappes</a:t>
            </a:r>
            <a:r>
              <a:rPr lang="en-US" dirty="0"/>
              <a:t>, B., </a:t>
            </a:r>
            <a:r>
              <a:rPr lang="en-US" dirty="0" err="1"/>
              <a:t>Daw</a:t>
            </a:r>
            <a:r>
              <a:rPr lang="en-US" dirty="0"/>
              <a:t>, S., &amp; Ciesielski, P. N. (2018). “Integrated Particle- and Reactor-Scale Simulation of Pine Pyrolysis in a Fluidized Bed.” </a:t>
            </a:r>
            <a:r>
              <a:rPr lang="en-US" u="sng" dirty="0"/>
              <a:t>Energy &amp; Fuels</a:t>
            </a:r>
            <a:r>
              <a:rPr lang="en-US" dirty="0"/>
              <a:t>, 32(10), 10683-10694.</a:t>
            </a:r>
          </a:p>
          <a:p>
            <a:pPr marL="0" indent="0">
              <a:lnSpc>
                <a:spcPct val="120000"/>
              </a:lnSpc>
              <a:buNone/>
            </a:pPr>
            <a:r>
              <a:rPr lang="en-US" dirty="0"/>
              <a:t>Ramirez, E., Finney, C.E.A., </a:t>
            </a:r>
            <a:r>
              <a:rPr lang="en-US" dirty="0" err="1"/>
              <a:t>Pannala</a:t>
            </a:r>
            <a:r>
              <a:rPr lang="en-US" dirty="0"/>
              <a:t>, S., </a:t>
            </a:r>
            <a:r>
              <a:rPr lang="en-US" dirty="0" err="1"/>
              <a:t>Daw</a:t>
            </a:r>
            <a:r>
              <a:rPr lang="en-US" dirty="0"/>
              <a:t>, C.S., </a:t>
            </a:r>
            <a:r>
              <a:rPr lang="en-US" dirty="0" err="1"/>
              <a:t>Halow</a:t>
            </a:r>
            <a:r>
              <a:rPr lang="en-US" dirty="0"/>
              <a:t>, J., </a:t>
            </a:r>
            <a:r>
              <a:rPr lang="en-US" dirty="0" err="1"/>
              <a:t>Xiong</a:t>
            </a:r>
            <a:r>
              <a:rPr lang="en-US" dirty="0"/>
              <a:t>, Q. (2017). "Computational study of the bubbling-to-slugging transition in a laboratory-scale fluidized bed." </a:t>
            </a:r>
            <a:r>
              <a:rPr lang="en-US" u="sng" dirty="0"/>
              <a:t>Chemical Engineering Journal,</a:t>
            </a:r>
            <a:r>
              <a:rPr lang="en-US" dirty="0"/>
              <a:t> </a:t>
            </a:r>
            <a:r>
              <a:rPr lang="en-US" b="1" dirty="0"/>
              <a:t>308</a:t>
            </a:r>
            <a:r>
              <a:rPr lang="en-US" dirty="0"/>
              <a:t>: 544-556.</a:t>
            </a:r>
          </a:p>
          <a:p>
            <a:pPr marL="0" indent="0">
              <a:lnSpc>
                <a:spcPct val="120000"/>
              </a:lnSpc>
              <a:buNone/>
            </a:pPr>
            <a:r>
              <a:rPr lang="en-US" dirty="0" err="1"/>
              <a:t>Xiong</a:t>
            </a:r>
            <a:r>
              <a:rPr lang="en-US" dirty="0"/>
              <a:t>, Q., et al. (2016). "Modeling the impact of bubbling bed hydrodynamics on tar yield and its fluctuations during biomass fast pyrolysis." </a:t>
            </a:r>
            <a:r>
              <a:rPr lang="en-US" u="sng" dirty="0"/>
              <a:t>Fuel</a:t>
            </a:r>
            <a:r>
              <a:rPr lang="en-US" dirty="0"/>
              <a:t> </a:t>
            </a:r>
            <a:r>
              <a:rPr lang="en-US" b="1" dirty="0"/>
              <a:t>164</a:t>
            </a:r>
            <a:r>
              <a:rPr lang="en-US" dirty="0"/>
              <a:t>: 11-17.</a:t>
            </a:r>
          </a:p>
          <a:p>
            <a:pPr marL="0" indent="0">
              <a:lnSpc>
                <a:spcPct val="120000"/>
              </a:lnSpc>
              <a:buNone/>
            </a:pPr>
            <a:r>
              <a:rPr lang="en-US" dirty="0" err="1"/>
              <a:t>Daw</a:t>
            </a:r>
            <a:r>
              <a:rPr lang="en-US" dirty="0"/>
              <a:t>, C.S., Wiggins, G., </a:t>
            </a:r>
            <a:r>
              <a:rPr lang="en-US" dirty="0" err="1"/>
              <a:t>Xiong</a:t>
            </a:r>
            <a:r>
              <a:rPr lang="en-US" dirty="0"/>
              <a:t>, Q., Ramirez, E. (2016) “Development of a Low-Order Computational Model for Biomass Fast Pyrolysis: Accounting for Particle Residence Time.” </a:t>
            </a:r>
            <a:r>
              <a:rPr lang="en-US" u="sng" dirty="0"/>
              <a:t>ORNL/TM-2016/69</a:t>
            </a:r>
            <a:r>
              <a:rPr lang="en-US" dirty="0"/>
              <a:t>.</a:t>
            </a:r>
          </a:p>
          <a:p>
            <a:pPr marL="0" indent="0">
              <a:lnSpc>
                <a:spcPct val="120000"/>
              </a:lnSpc>
              <a:buNone/>
            </a:pPr>
            <a:r>
              <a:rPr lang="en-US" dirty="0"/>
              <a:t>Clark, E., </a:t>
            </a:r>
            <a:r>
              <a:rPr lang="en-US" dirty="0" err="1"/>
              <a:t>Griffard</a:t>
            </a:r>
            <a:r>
              <a:rPr lang="en-US" dirty="0"/>
              <a:t>, C., Ramirez, E., &amp; </a:t>
            </a:r>
            <a:r>
              <a:rPr lang="en-US" dirty="0" err="1"/>
              <a:t>Ruggles</a:t>
            </a:r>
            <a:r>
              <a:rPr lang="en-US" dirty="0"/>
              <a:t>, A. (2015). Experiment attributes to establish tube with twisted tape insert performance cooling plasma facing components. </a:t>
            </a:r>
            <a:r>
              <a:rPr lang="en-US" u="sng" dirty="0"/>
              <a:t>Fusion Engineering and Design,</a:t>
            </a:r>
            <a:r>
              <a:rPr lang="en-US" dirty="0"/>
              <a:t> </a:t>
            </a:r>
            <a:r>
              <a:rPr lang="en-US" b="1" dirty="0"/>
              <a:t>100</a:t>
            </a:r>
            <a:r>
              <a:rPr lang="en-US" dirty="0"/>
              <a:t>, 541-549.</a:t>
            </a:r>
          </a:p>
        </p:txBody>
      </p:sp>
      <p:sp>
        <p:nvSpPr>
          <p:cNvPr id="4" name="Slide Number Placeholder 3">
            <a:extLst>
              <a:ext uri="{FF2B5EF4-FFF2-40B4-BE49-F238E27FC236}">
                <a16:creationId xmlns:a16="http://schemas.microsoft.com/office/drawing/2014/main" id="{E7977E0F-89B0-264B-86D1-BADB25F67C3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28</a:t>
            </a:fld>
            <a:endParaRPr lang="en-US"/>
          </a:p>
        </p:txBody>
      </p:sp>
    </p:spTree>
    <p:extLst>
      <p:ext uri="{BB962C8B-B14F-4D97-AF65-F5344CB8AC3E}">
        <p14:creationId xmlns:p14="http://schemas.microsoft.com/office/powerpoint/2010/main" val="312528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7" y="408805"/>
            <a:ext cx="8568927" cy="775597"/>
          </a:xfrm>
        </p:spPr>
        <p:txBody>
          <a:bodyPr>
            <a:noAutofit/>
          </a:bodyPr>
          <a:lstStyle/>
          <a:p>
            <a:pPr algn="l"/>
            <a:r>
              <a:rPr lang="en-US" sz="2400" dirty="0">
                <a:solidFill>
                  <a:schemeClr val="tx1"/>
                </a:solidFill>
                <a:latin typeface="+mj-lt"/>
                <a:ea typeface="Times New Roman" charset="0"/>
              </a:rPr>
              <a:t>How do bubbling-bed hydrodynamics affect raw oil yield &amp; composition?</a:t>
            </a:r>
          </a:p>
        </p:txBody>
      </p:sp>
      <p:pic>
        <p:nvPicPr>
          <p:cNvPr id="5" name="Picture 4"/>
          <p:cNvPicPr>
            <a:picLocks noChangeAspect="1"/>
          </p:cNvPicPr>
          <p:nvPr/>
        </p:nvPicPr>
        <p:blipFill>
          <a:blip r:embed="rId3"/>
          <a:stretch>
            <a:fillRect/>
          </a:stretch>
        </p:blipFill>
        <p:spPr>
          <a:xfrm>
            <a:off x="0" y="1512184"/>
            <a:ext cx="5051721" cy="3614556"/>
          </a:xfrm>
          <a:prstGeom prst="rect">
            <a:avLst/>
          </a:prstGeom>
        </p:spPr>
      </p:pic>
      <p:sp>
        <p:nvSpPr>
          <p:cNvPr id="8" name="Rectangle 7"/>
          <p:cNvSpPr/>
          <p:nvPr/>
        </p:nvSpPr>
        <p:spPr>
          <a:xfrm>
            <a:off x="72407" y="5126740"/>
            <a:ext cx="4906479" cy="456087"/>
          </a:xfrm>
          <a:prstGeom prst="rect">
            <a:avLst/>
          </a:prstGeom>
        </p:spPr>
        <p:txBody>
          <a:bodyPr wrap="square">
            <a:spAutoFit/>
          </a:bodyPr>
          <a:lstStyle/>
          <a:p>
            <a:r>
              <a:rPr lang="en-US" sz="788" dirty="0">
                <a:solidFill>
                  <a:schemeClr val="tx1">
                    <a:lumMod val="50000"/>
                    <a:lumOff val="50000"/>
                  </a:schemeClr>
                </a:solidFill>
                <a:latin typeface="Helvetica" charset="0"/>
              </a:rPr>
              <a:t>Figure: S.-H. Lee, M.-S. </a:t>
            </a:r>
            <a:r>
              <a:rPr lang="en-US" sz="788" dirty="0" err="1">
                <a:solidFill>
                  <a:schemeClr val="tx1">
                    <a:lumMod val="50000"/>
                    <a:lumOff val="50000"/>
                  </a:schemeClr>
                </a:solidFill>
                <a:latin typeface="Helvetica" charset="0"/>
              </a:rPr>
              <a:t>Eom</a:t>
            </a:r>
            <a:r>
              <a:rPr lang="en-US" sz="788" dirty="0">
                <a:solidFill>
                  <a:schemeClr val="tx1">
                    <a:lumMod val="50000"/>
                    <a:lumOff val="50000"/>
                  </a:schemeClr>
                </a:solidFill>
                <a:latin typeface="Helvetica" charset="0"/>
              </a:rPr>
              <a:t>, K.-S. </a:t>
            </a:r>
            <a:r>
              <a:rPr lang="en-US" sz="788" dirty="0" err="1">
                <a:solidFill>
                  <a:schemeClr val="tx1">
                    <a:lumMod val="50000"/>
                    <a:lumOff val="50000"/>
                  </a:schemeClr>
                </a:solidFill>
                <a:latin typeface="Helvetica" charset="0"/>
              </a:rPr>
              <a:t>Yoo</a:t>
            </a:r>
            <a:r>
              <a:rPr lang="en-US" sz="788" dirty="0">
                <a:solidFill>
                  <a:schemeClr val="tx1">
                    <a:lumMod val="50000"/>
                    <a:lumOff val="50000"/>
                  </a:schemeClr>
                </a:solidFill>
                <a:latin typeface="Helvetica" charset="0"/>
              </a:rPr>
              <a:t>, N.-C. Kim, J.-K. Jeon, Y.-K. Park, B.-H. Song, S.-H. Lee, The yields and composition of bio-oil produced from </a:t>
            </a:r>
            <a:r>
              <a:rPr lang="en-US" sz="788" i="1" dirty="0" err="1">
                <a:solidFill>
                  <a:schemeClr val="tx1">
                    <a:lumMod val="50000"/>
                    <a:lumOff val="50000"/>
                  </a:schemeClr>
                </a:solidFill>
                <a:latin typeface="Helvetica" charset="0"/>
              </a:rPr>
              <a:t>quercus</a:t>
            </a:r>
            <a:r>
              <a:rPr lang="en-US" sz="788" i="1" dirty="0">
                <a:solidFill>
                  <a:schemeClr val="tx1">
                    <a:lumMod val="50000"/>
                    <a:lumOff val="50000"/>
                  </a:schemeClr>
                </a:solidFill>
                <a:latin typeface="Helvetica" charset="0"/>
              </a:rPr>
              <a:t> </a:t>
            </a:r>
            <a:r>
              <a:rPr lang="en-US" sz="788" i="1" dirty="0" err="1">
                <a:solidFill>
                  <a:schemeClr val="tx1">
                    <a:lumMod val="50000"/>
                    <a:lumOff val="50000"/>
                  </a:schemeClr>
                </a:solidFill>
                <a:latin typeface="Helvetica" charset="0"/>
              </a:rPr>
              <a:t>acutissima</a:t>
            </a:r>
            <a:r>
              <a:rPr lang="en-US" sz="788" dirty="0">
                <a:solidFill>
                  <a:schemeClr val="tx1">
                    <a:lumMod val="50000"/>
                    <a:lumOff val="50000"/>
                  </a:schemeClr>
                </a:solidFill>
                <a:latin typeface="Helvetica" charset="0"/>
              </a:rPr>
              <a:t> in a bubbling fluidized bed </a:t>
            </a:r>
            <a:r>
              <a:rPr lang="en-US" sz="788" dirty="0" err="1">
                <a:solidFill>
                  <a:schemeClr val="tx1">
                    <a:lumMod val="50000"/>
                    <a:lumOff val="50000"/>
                  </a:schemeClr>
                </a:solidFill>
                <a:latin typeface="Helvetica" charset="0"/>
              </a:rPr>
              <a:t>pyrolyzer</a:t>
            </a:r>
            <a:r>
              <a:rPr lang="en-US" sz="788" dirty="0">
                <a:solidFill>
                  <a:schemeClr val="tx1">
                    <a:lumMod val="50000"/>
                    <a:lumOff val="50000"/>
                  </a:schemeClr>
                </a:solidFill>
                <a:latin typeface="Helvetica" charset="0"/>
              </a:rPr>
              <a:t>, J. Anal. Appl. Pyrolysis 83 (2008) 110-114. </a:t>
            </a:r>
            <a:r>
              <a:rPr lang="en-US" sz="788" dirty="0">
                <a:solidFill>
                  <a:schemeClr val="tx1">
                    <a:lumMod val="50000"/>
                    <a:lumOff val="50000"/>
                  </a:schemeClr>
                </a:solidFill>
                <a:latin typeface="Helvetica" charset="0"/>
                <a:hlinkClick r:id="rId4"/>
              </a:rPr>
              <a:t>http://dx.doi.org/10.1016/j.jaap.2008.06.006</a:t>
            </a:r>
            <a:endParaRPr lang="en-US" sz="788" dirty="0">
              <a:solidFill>
                <a:schemeClr val="tx1">
                  <a:lumMod val="50000"/>
                  <a:lumOff val="50000"/>
                </a:schemeClr>
              </a:solidFill>
            </a:endParaRPr>
          </a:p>
        </p:txBody>
      </p:sp>
      <p:sp>
        <p:nvSpPr>
          <p:cNvPr id="6" name="TextBox 5"/>
          <p:cNvSpPr txBox="1"/>
          <p:nvPr/>
        </p:nvSpPr>
        <p:spPr>
          <a:xfrm>
            <a:off x="5083889" y="1512184"/>
            <a:ext cx="4060111" cy="3139321"/>
          </a:xfrm>
          <a:prstGeom prst="rect">
            <a:avLst/>
          </a:prstGeom>
          <a:noFill/>
        </p:spPr>
        <p:txBody>
          <a:bodyPr wrap="square" rtlCol="0">
            <a:spAutoFit/>
          </a:bodyPr>
          <a:lstStyle/>
          <a:p>
            <a:pPr>
              <a:lnSpc>
                <a:spcPct val="90000"/>
              </a:lnSpc>
            </a:pPr>
            <a:r>
              <a:rPr lang="en-US" sz="2000" dirty="0"/>
              <a:t>Hydrodynamics directly impact:</a:t>
            </a:r>
          </a:p>
          <a:p>
            <a:pPr>
              <a:lnSpc>
                <a:spcPct val="90000"/>
              </a:lnSpc>
            </a:pPr>
            <a:endParaRPr lang="en-US" sz="2000" dirty="0"/>
          </a:p>
          <a:p>
            <a:pPr marL="472679" indent="-296466">
              <a:lnSpc>
                <a:spcPct val="90000"/>
              </a:lnSpc>
              <a:buFont typeface="+mj-lt"/>
              <a:buAutoNum type="arabicPeriod"/>
            </a:pPr>
            <a:r>
              <a:rPr lang="en-US" sz="2000" dirty="0"/>
              <a:t>Particle residence time</a:t>
            </a:r>
          </a:p>
          <a:p>
            <a:pPr marL="472679" indent="-296466">
              <a:lnSpc>
                <a:spcPct val="90000"/>
              </a:lnSpc>
              <a:buFont typeface="+mj-lt"/>
              <a:buAutoNum type="arabicPeriod"/>
            </a:pPr>
            <a:r>
              <a:rPr lang="en-US" sz="2000" dirty="0"/>
              <a:t>Gas residence time</a:t>
            </a:r>
          </a:p>
          <a:p>
            <a:pPr marL="472679" indent="-296466">
              <a:lnSpc>
                <a:spcPct val="90000"/>
              </a:lnSpc>
              <a:buFont typeface="+mj-lt"/>
              <a:buAutoNum type="arabicPeriod"/>
            </a:pPr>
            <a:r>
              <a:rPr lang="en-US" sz="2000" dirty="0"/>
              <a:t>Particle heating rate</a:t>
            </a:r>
          </a:p>
          <a:p>
            <a:pPr marL="472679" indent="-296466">
              <a:lnSpc>
                <a:spcPct val="90000"/>
              </a:lnSpc>
              <a:buFont typeface="+mj-lt"/>
              <a:buAutoNum type="arabicPeriod"/>
            </a:pPr>
            <a:r>
              <a:rPr lang="en-US" sz="2000" dirty="0"/>
              <a:t>Particle attrition/fragmentation</a:t>
            </a:r>
          </a:p>
          <a:p>
            <a:pPr marL="472679" indent="-296466">
              <a:lnSpc>
                <a:spcPct val="90000"/>
              </a:lnSpc>
              <a:buFont typeface="+mj-lt"/>
              <a:buAutoNum type="arabicPeriod"/>
            </a:pPr>
            <a:r>
              <a:rPr lang="en-US" sz="2000" dirty="0"/>
              <a:t>Particle and ash elutriation</a:t>
            </a:r>
          </a:p>
          <a:p>
            <a:pPr marL="472679" indent="-296466">
              <a:lnSpc>
                <a:spcPct val="90000"/>
              </a:lnSpc>
              <a:buFont typeface="+mj-lt"/>
              <a:buAutoNum type="arabicPeriod"/>
            </a:pPr>
            <a:r>
              <a:rPr lang="en-US" sz="2000" dirty="0"/>
              <a:t>Particle segregation</a:t>
            </a:r>
          </a:p>
          <a:p>
            <a:pPr>
              <a:lnSpc>
                <a:spcPct val="90000"/>
              </a:lnSpc>
            </a:pPr>
            <a:endParaRPr lang="en-US" sz="2000" dirty="0"/>
          </a:p>
          <a:p>
            <a:pPr>
              <a:lnSpc>
                <a:spcPct val="90000"/>
              </a:lnSpc>
            </a:pPr>
            <a:r>
              <a:rPr lang="en-US" sz="2000" dirty="0">
                <a:solidFill>
                  <a:srgbClr val="C00000"/>
                </a:solidFill>
              </a:rPr>
              <a:t>All the above significantly impact raw oil yield and composition.</a:t>
            </a:r>
          </a:p>
        </p:txBody>
      </p:sp>
      <p:sp>
        <p:nvSpPr>
          <p:cNvPr id="3" name="Rectangle 2"/>
          <p:cNvSpPr/>
          <p:nvPr/>
        </p:nvSpPr>
        <p:spPr>
          <a:xfrm>
            <a:off x="5051722" y="7013238"/>
            <a:ext cx="4569619" cy="2585323"/>
          </a:xfrm>
          <a:prstGeom prst="rect">
            <a:avLst/>
          </a:prstGeom>
        </p:spPr>
        <p:txBody>
          <a:bodyPr>
            <a:spAutoFit/>
          </a:bodyPr>
          <a:lstStyle/>
          <a:p>
            <a:r>
              <a:rPr lang="en-US" dirty="0">
                <a:solidFill>
                  <a:prstClr val="black"/>
                </a:solidFill>
                <a:latin typeface="ArialMT" charset="0"/>
              </a:rPr>
              <a:t>We need to have one or more slides that summarize graphically the major factors that affect raw oil yield in bubbling beds: particle residence time, gas residence time, particle heating rate, particle attrition/fragmentation, particle and ash elutriation, particle segregation. We want it to be obvious to folks why these factors matter.</a:t>
            </a:r>
            <a:endParaRPr lang="en-US" dirty="0"/>
          </a:p>
        </p:txBody>
      </p:sp>
      <p:sp>
        <p:nvSpPr>
          <p:cNvPr id="4" name="Slide Number Placeholder 3">
            <a:extLst>
              <a:ext uri="{FF2B5EF4-FFF2-40B4-BE49-F238E27FC236}">
                <a16:creationId xmlns:a16="http://schemas.microsoft.com/office/drawing/2014/main" id="{CEDA115F-EC4D-434A-BF09-4F61175E3F1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D7D77E-27BD-9B4C-8B2B-B7CC964E8D68}" type="slidenum">
              <a:rPr lang="en-US" smtClean="0"/>
              <a:pPr/>
              <a:t>3</a:t>
            </a:fld>
            <a:endParaRPr lang="en-US"/>
          </a:p>
        </p:txBody>
      </p:sp>
      <p:sp>
        <p:nvSpPr>
          <p:cNvPr id="9" name="Title 1">
            <a:extLst>
              <a:ext uri="{FF2B5EF4-FFF2-40B4-BE49-F238E27FC236}">
                <a16:creationId xmlns:a16="http://schemas.microsoft.com/office/drawing/2014/main" id="{D24E751E-7A71-D24A-9EB7-20E2EB9A37FE}"/>
              </a:ext>
            </a:extLst>
          </p:cNvPr>
          <p:cNvSpPr txBox="1">
            <a:spLocks/>
          </p:cNvSpPr>
          <p:nvPr/>
        </p:nvSpPr>
        <p:spPr bwMode="auto">
          <a:xfrm>
            <a:off x="258284" y="81023"/>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Background and Motivation (2)</a:t>
            </a:r>
          </a:p>
        </p:txBody>
      </p:sp>
    </p:spTree>
    <p:extLst>
      <p:ext uri="{BB962C8B-B14F-4D97-AF65-F5344CB8AC3E}">
        <p14:creationId xmlns:p14="http://schemas.microsoft.com/office/powerpoint/2010/main" val="148429133"/>
      </p:ext>
    </p:extLst>
  </p:cSld>
  <p:clrMapOvr>
    <a:masterClrMapping/>
  </p:clrMapOvr>
  <mc:AlternateContent xmlns:mc="http://schemas.openxmlformats.org/markup-compatibility/2006" xmlns:p14="http://schemas.microsoft.com/office/powerpoint/2010/main">
    <mc:Choice Requires="p14">
      <p:transition spd="slow" p14:dur="2000" advTm="79560"/>
    </mc:Choice>
    <mc:Fallback xmlns="">
      <p:transition spd="slow" advTm="795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1">
            <a:extLst>
              <a:ext uri="{FF2B5EF4-FFF2-40B4-BE49-F238E27FC236}">
                <a16:creationId xmlns:a16="http://schemas.microsoft.com/office/drawing/2014/main" id="{3DDDA11D-1529-4961-9916-A088999A9345}"/>
              </a:ext>
            </a:extLst>
          </p:cNvPr>
          <p:cNvSpPr txBox="1">
            <a:spLocks/>
          </p:cNvSpPr>
          <p:nvPr/>
        </p:nvSpPr>
        <p:spPr bwMode="auto">
          <a:xfrm>
            <a:off x="293325" y="401446"/>
            <a:ext cx="5273507" cy="430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2400" dirty="0" err="1">
                <a:solidFill>
                  <a:schemeClr val="tx1"/>
                </a:solidFill>
                <a:latin typeface="+mj-lt"/>
              </a:rPr>
              <a:t>MFiX</a:t>
            </a:r>
            <a:r>
              <a:rPr lang="en-US" sz="2400" dirty="0">
                <a:solidFill>
                  <a:schemeClr val="tx1"/>
                </a:solidFill>
                <a:latin typeface="+mj-lt"/>
              </a:rPr>
              <a:t> simulations of FBR pyrolysis</a:t>
            </a:r>
          </a:p>
        </p:txBody>
      </p:sp>
      <p:sp>
        <p:nvSpPr>
          <p:cNvPr id="92" name="Title 1">
            <a:extLst>
              <a:ext uri="{FF2B5EF4-FFF2-40B4-BE49-F238E27FC236}">
                <a16:creationId xmlns:a16="http://schemas.microsoft.com/office/drawing/2014/main" id="{05C11E48-6233-4EDF-B3DF-20AD6B8378EE}"/>
              </a:ext>
            </a:extLst>
          </p:cNvPr>
          <p:cNvSpPr txBox="1">
            <a:spLocks/>
          </p:cNvSpPr>
          <p:nvPr/>
        </p:nvSpPr>
        <p:spPr bwMode="auto">
          <a:xfrm>
            <a:off x="258284" y="7887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Approach (1)</a:t>
            </a:r>
          </a:p>
        </p:txBody>
      </p:sp>
      <p:sp>
        <p:nvSpPr>
          <p:cNvPr id="89" name="Rectangle 88">
            <a:extLst>
              <a:ext uri="{FF2B5EF4-FFF2-40B4-BE49-F238E27FC236}">
                <a16:creationId xmlns:a16="http://schemas.microsoft.com/office/drawing/2014/main" id="{D43C001B-034E-3241-B280-BD7EAC3C4F9C}"/>
              </a:ext>
            </a:extLst>
          </p:cNvPr>
          <p:cNvSpPr/>
          <p:nvPr/>
        </p:nvSpPr>
        <p:spPr>
          <a:xfrm>
            <a:off x="96286" y="1309070"/>
            <a:ext cx="537560" cy="354703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93325" y="1310123"/>
            <a:ext cx="8527357" cy="3791593"/>
          </a:xfrm>
        </p:spPr>
        <p:txBody>
          <a:bodyPr>
            <a:normAutofit fontScale="85000" lnSpcReduction="20000"/>
          </a:bodyPr>
          <a:lstStyle/>
          <a:p>
            <a:pPr marL="557213" lvl="1" indent="-214313">
              <a:buFont typeface="Arial" charset="0"/>
              <a:buChar char="•"/>
            </a:pPr>
            <a:r>
              <a:rPr lang="en-US" sz="2100" dirty="0"/>
              <a:t>Version and assumptions:</a:t>
            </a:r>
          </a:p>
          <a:p>
            <a:pPr marL="773906" lvl="2" indent="-214313"/>
            <a:r>
              <a:rPr lang="en-US" dirty="0"/>
              <a:t>Eulerian-Eulerian (Two-Fluid Model)</a:t>
            </a:r>
          </a:p>
          <a:p>
            <a:pPr marL="773906" lvl="2" indent="-214313"/>
            <a:r>
              <a:rPr lang="en-US" dirty="0" err="1"/>
              <a:t>Syamlal</a:t>
            </a:r>
            <a:r>
              <a:rPr lang="en-US" dirty="0"/>
              <a:t>-O’Brien drag model</a:t>
            </a:r>
          </a:p>
          <a:p>
            <a:pPr marL="773906" lvl="2" indent="-214313"/>
            <a:r>
              <a:rPr lang="en-US" dirty="0"/>
              <a:t>Kinetic theory of granular flow</a:t>
            </a:r>
          </a:p>
          <a:p>
            <a:pPr marL="1030288" lvl="4" indent="-231775">
              <a:buFont typeface="Arial" panose="020B0604020202020204" pitchFamily="34" charset="0"/>
              <a:buChar char="‒"/>
            </a:pPr>
            <a:r>
              <a:rPr lang="en-US" sz="1800" dirty="0"/>
              <a:t>Schaeffer frictional stress tensor formulation</a:t>
            </a:r>
          </a:p>
          <a:p>
            <a:pPr marL="1030288" lvl="4" indent="-231775">
              <a:buFont typeface="Arial" panose="020B0604020202020204" pitchFamily="34" charset="0"/>
              <a:buChar char="‒"/>
            </a:pPr>
            <a:r>
              <a:rPr lang="en-US" sz="1800" dirty="0"/>
              <a:t>Sigmoidal stress blending function</a:t>
            </a:r>
          </a:p>
          <a:p>
            <a:pPr marL="773906" lvl="2" indent="-214313"/>
            <a:r>
              <a:rPr lang="en-US" dirty="0"/>
              <a:t>Modified SIMPLE integration with variable time stepping</a:t>
            </a:r>
          </a:p>
          <a:p>
            <a:pPr marL="773906" lvl="2" indent="-214313"/>
            <a:r>
              <a:rPr lang="en-US" dirty="0"/>
              <a:t>Jackson and Johnson partial-slip wall boundary condition</a:t>
            </a:r>
          </a:p>
          <a:p>
            <a:pPr marL="773906" lvl="2" indent="-214313"/>
            <a:r>
              <a:rPr lang="en-US" dirty="0"/>
              <a:t>3D cylindrical</a:t>
            </a:r>
            <a:endParaRPr lang="en-US" dirty="0">
              <a:solidFill>
                <a:srgbClr val="FF0000"/>
              </a:solidFill>
            </a:endParaRPr>
          </a:p>
          <a:p>
            <a:pPr marL="773906" lvl="2" indent="-214313"/>
            <a:r>
              <a:rPr lang="en-US" dirty="0"/>
              <a:t>Constant biomass density (char) </a:t>
            </a:r>
          </a:p>
          <a:p>
            <a:pPr marL="773906" lvl="2" indent="-214313"/>
            <a:r>
              <a:rPr lang="en-US" dirty="0"/>
              <a:t>Liden reduced kinetics for biomass</a:t>
            </a:r>
          </a:p>
          <a:p>
            <a:pPr marL="773906" lvl="2" indent="-214313"/>
            <a:r>
              <a:rPr lang="en-US" dirty="0"/>
              <a:t>DLSODA ODEPACK chemistry solver</a:t>
            </a:r>
          </a:p>
          <a:p>
            <a:pPr marL="1030288" lvl="3" indent="-231775"/>
            <a:r>
              <a:rPr lang="en-US" sz="1650" dirty="0"/>
              <a:t>First-order irreversible Arrhenius rates</a:t>
            </a:r>
          </a:p>
          <a:p>
            <a:pPr marL="1030288" lvl="3" indent="-231775"/>
            <a:r>
              <a:rPr lang="en-US" sz="1650" dirty="0"/>
              <a:t>Liden 1988 biomass pyrolysis kinetics</a:t>
            </a:r>
          </a:p>
          <a:p>
            <a:pPr marL="773906" lvl="2" indent="-214313"/>
            <a:endParaRPr lang="en-US" dirty="0"/>
          </a:p>
          <a:p>
            <a:pPr marL="773906" lvl="2" indent="-214313"/>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0655" y="1575133"/>
            <a:ext cx="1554515" cy="275484"/>
          </a:xfrm>
          <a:prstGeom prst="rect">
            <a:avLst/>
          </a:prstGeom>
        </p:spPr>
      </p:pic>
      <p:pic>
        <p:nvPicPr>
          <p:cNvPr id="5" name="Picture 4">
            <a:extLst>
              <a:ext uri="{FF2B5EF4-FFF2-40B4-BE49-F238E27FC236}">
                <a16:creationId xmlns:a16="http://schemas.microsoft.com/office/drawing/2014/main" id="{42E8F421-97FA-A14B-8E69-94442248A2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3990" y="5333558"/>
            <a:ext cx="899712" cy="368882"/>
          </a:xfrm>
          <a:prstGeom prst="rect">
            <a:avLst/>
          </a:prstGeom>
        </p:spPr>
      </p:pic>
      <p:grpSp>
        <p:nvGrpSpPr>
          <p:cNvPr id="8" name="Group 7">
            <a:extLst>
              <a:ext uri="{FF2B5EF4-FFF2-40B4-BE49-F238E27FC236}">
                <a16:creationId xmlns:a16="http://schemas.microsoft.com/office/drawing/2014/main" id="{C9BF8D78-8F70-114F-A4C9-1D744DFF55DA}"/>
              </a:ext>
            </a:extLst>
          </p:cNvPr>
          <p:cNvGrpSpPr/>
          <p:nvPr/>
        </p:nvGrpSpPr>
        <p:grpSpPr>
          <a:xfrm>
            <a:off x="6576582" y="1178085"/>
            <a:ext cx="2533361" cy="4296044"/>
            <a:chOff x="1666691" y="380893"/>
            <a:chExt cx="3377813" cy="5728057"/>
          </a:xfrm>
        </p:grpSpPr>
        <p:grpSp>
          <p:nvGrpSpPr>
            <p:cNvPr id="9" name="Group 8">
              <a:extLst>
                <a:ext uri="{FF2B5EF4-FFF2-40B4-BE49-F238E27FC236}">
                  <a16:creationId xmlns:a16="http://schemas.microsoft.com/office/drawing/2014/main" id="{A7FBA3F9-BAA2-7349-A601-C4815AB0E98A}"/>
                </a:ext>
              </a:extLst>
            </p:cNvPr>
            <p:cNvGrpSpPr/>
            <p:nvPr/>
          </p:nvGrpSpPr>
          <p:grpSpPr>
            <a:xfrm>
              <a:off x="1910082" y="380893"/>
              <a:ext cx="3134422" cy="5590682"/>
              <a:chOff x="122058" y="1234017"/>
              <a:chExt cx="2667980" cy="4908306"/>
            </a:xfrm>
          </p:grpSpPr>
          <p:grpSp>
            <p:nvGrpSpPr>
              <p:cNvPr id="12" name="Group 11">
                <a:extLst>
                  <a:ext uri="{FF2B5EF4-FFF2-40B4-BE49-F238E27FC236}">
                    <a16:creationId xmlns:a16="http://schemas.microsoft.com/office/drawing/2014/main" id="{86C10CA0-3202-5740-A155-D5C77FA155B5}"/>
                  </a:ext>
                </a:extLst>
              </p:cNvPr>
              <p:cNvGrpSpPr/>
              <p:nvPr/>
            </p:nvGrpSpPr>
            <p:grpSpPr>
              <a:xfrm>
                <a:off x="122058" y="1966494"/>
                <a:ext cx="1757432" cy="3727772"/>
                <a:chOff x="7770863" y="2214616"/>
                <a:chExt cx="1523561" cy="3068565"/>
              </a:xfrm>
            </p:grpSpPr>
            <p:grpSp>
              <p:nvGrpSpPr>
                <p:cNvPr id="49" name="Group 48">
                  <a:extLst>
                    <a:ext uri="{FF2B5EF4-FFF2-40B4-BE49-F238E27FC236}">
                      <a16:creationId xmlns:a16="http://schemas.microsoft.com/office/drawing/2014/main" id="{9000682B-5C38-9B47-8D67-711105101A70}"/>
                    </a:ext>
                  </a:extLst>
                </p:cNvPr>
                <p:cNvGrpSpPr/>
                <p:nvPr/>
              </p:nvGrpSpPr>
              <p:grpSpPr>
                <a:xfrm>
                  <a:off x="8141912" y="2214616"/>
                  <a:ext cx="769374" cy="3066465"/>
                  <a:chOff x="7079226" y="381000"/>
                  <a:chExt cx="1378974" cy="5686562"/>
                </a:xfrm>
              </p:grpSpPr>
              <p:sp>
                <p:nvSpPr>
                  <p:cNvPr id="64" name="Oval 63">
                    <a:extLst>
                      <a:ext uri="{FF2B5EF4-FFF2-40B4-BE49-F238E27FC236}">
                        <a16:creationId xmlns:a16="http://schemas.microsoft.com/office/drawing/2014/main" id="{CE590BD0-77BD-874B-A385-95D48BF0E978}"/>
                      </a:ext>
                    </a:extLst>
                  </p:cNvPr>
                  <p:cNvSpPr/>
                  <p:nvPr/>
                </p:nvSpPr>
                <p:spPr>
                  <a:xfrm>
                    <a:off x="7086600" y="5804719"/>
                    <a:ext cx="1371600"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6CACD4F-E1DF-6647-86C1-3860BF4CF7D1}"/>
                      </a:ext>
                    </a:extLst>
                  </p:cNvPr>
                  <p:cNvSpPr/>
                  <p:nvPr/>
                </p:nvSpPr>
                <p:spPr>
                  <a:xfrm>
                    <a:off x="7079226" y="381000"/>
                    <a:ext cx="1371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299F8C05-49CA-6746-A2F1-703731123A22}"/>
                      </a:ext>
                    </a:extLst>
                  </p:cNvPr>
                  <p:cNvCxnSpPr/>
                  <p:nvPr/>
                </p:nvCxnSpPr>
                <p:spPr>
                  <a:xfrm>
                    <a:off x="7079226" y="490242"/>
                    <a:ext cx="7358" cy="54404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A7CF392-B96F-2A41-A0E2-7995AAE65570}"/>
                      </a:ext>
                    </a:extLst>
                  </p:cNvPr>
                  <p:cNvCxnSpPr/>
                  <p:nvPr/>
                </p:nvCxnSpPr>
                <p:spPr>
                  <a:xfrm>
                    <a:off x="8450827" y="643844"/>
                    <a:ext cx="7373" cy="5423718"/>
                  </a:xfrm>
                  <a:prstGeom prst="line">
                    <a:avLst/>
                  </a:prstGeom>
                </p:spPr>
                <p:style>
                  <a:lnRef idx="1">
                    <a:schemeClr val="accent1"/>
                  </a:lnRef>
                  <a:fillRef idx="0">
                    <a:schemeClr val="accent1"/>
                  </a:fillRef>
                  <a:effectRef idx="0">
                    <a:schemeClr val="accent1"/>
                  </a:effectRef>
                  <a:fontRef idx="minor">
                    <a:schemeClr val="tx1"/>
                  </a:fontRef>
                </p:style>
              </p:cxnSp>
              <p:sp>
                <p:nvSpPr>
                  <p:cNvPr id="68" name="Arc 67">
                    <a:extLst>
                      <a:ext uri="{FF2B5EF4-FFF2-40B4-BE49-F238E27FC236}">
                        <a16:creationId xmlns:a16="http://schemas.microsoft.com/office/drawing/2014/main" id="{C8037035-DADD-3647-AD6B-91266DEE42EC}"/>
                      </a:ext>
                    </a:extLst>
                  </p:cNvPr>
                  <p:cNvSpPr/>
                  <p:nvPr/>
                </p:nvSpPr>
                <p:spPr>
                  <a:xfrm>
                    <a:off x="7079226" y="5804719"/>
                    <a:ext cx="1371600"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Oval 68">
                    <a:extLst>
                      <a:ext uri="{FF2B5EF4-FFF2-40B4-BE49-F238E27FC236}">
                        <a16:creationId xmlns:a16="http://schemas.microsoft.com/office/drawing/2014/main" id="{126158D4-664E-8B48-8C4E-6BA0F1DD56B7}"/>
                      </a:ext>
                    </a:extLst>
                  </p:cNvPr>
                  <p:cNvSpPr/>
                  <p:nvPr/>
                </p:nvSpPr>
                <p:spPr>
                  <a:xfrm>
                    <a:off x="7079226" y="3556819"/>
                    <a:ext cx="1371600"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43D6C8BC-A256-674A-935D-CBA318FCCB83}"/>
                      </a:ext>
                    </a:extLst>
                  </p:cNvPr>
                  <p:cNvSpPr/>
                  <p:nvPr/>
                </p:nvSpPr>
                <p:spPr>
                  <a:xfrm>
                    <a:off x="7086600" y="3556819"/>
                    <a:ext cx="1371600"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a:extLst>
                      <a:ext uri="{FF2B5EF4-FFF2-40B4-BE49-F238E27FC236}">
                        <a16:creationId xmlns:a16="http://schemas.microsoft.com/office/drawing/2014/main" id="{A79D8977-E279-4944-9D65-C80BEBE5CDB8}"/>
                      </a:ext>
                    </a:extLst>
                  </p:cNvPr>
                  <p:cNvSpPr/>
                  <p:nvPr/>
                </p:nvSpPr>
                <p:spPr>
                  <a:xfrm>
                    <a:off x="7408607" y="3404419"/>
                    <a:ext cx="722671" cy="223683"/>
                  </a:xfrm>
                  <a:custGeom>
                    <a:avLst/>
                    <a:gdLst>
                      <a:gd name="connsiteX0" fmla="*/ 0 w 722671"/>
                      <a:gd name="connsiteY0" fmla="*/ 235974 h 235974"/>
                      <a:gd name="connsiteX1" fmla="*/ 294968 w 722671"/>
                      <a:gd name="connsiteY1" fmla="*/ 0 h 235974"/>
                      <a:gd name="connsiteX2" fmla="*/ 722671 w 722671"/>
                      <a:gd name="connsiteY2" fmla="*/ 235974 h 235974"/>
                    </a:gdLst>
                    <a:ahLst/>
                    <a:cxnLst>
                      <a:cxn ang="0">
                        <a:pos x="connsiteX0" y="connsiteY0"/>
                      </a:cxn>
                      <a:cxn ang="0">
                        <a:pos x="connsiteX1" y="connsiteY1"/>
                      </a:cxn>
                      <a:cxn ang="0">
                        <a:pos x="connsiteX2" y="connsiteY2"/>
                      </a:cxn>
                    </a:cxnLst>
                    <a:rect l="l" t="t" r="r" b="b"/>
                    <a:pathLst>
                      <a:path w="722671" h="235974">
                        <a:moveTo>
                          <a:pt x="0" y="235974"/>
                        </a:moveTo>
                        <a:cubicBezTo>
                          <a:pt x="87261" y="117987"/>
                          <a:pt x="174523" y="0"/>
                          <a:pt x="294968" y="0"/>
                        </a:cubicBezTo>
                        <a:cubicBezTo>
                          <a:pt x="415413" y="0"/>
                          <a:pt x="629264" y="204019"/>
                          <a:pt x="722671" y="23597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0" name="Oval 49">
                  <a:extLst>
                    <a:ext uri="{FF2B5EF4-FFF2-40B4-BE49-F238E27FC236}">
                      <a16:creationId xmlns:a16="http://schemas.microsoft.com/office/drawing/2014/main" id="{26AD8CAB-37D7-5742-BB3C-29F0182DBB25}"/>
                    </a:ext>
                  </a:extLst>
                </p:cNvPr>
                <p:cNvSpPr/>
                <p:nvPr/>
              </p:nvSpPr>
              <p:spPr>
                <a:xfrm>
                  <a:off x="8458200" y="41958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7C71CE3-F637-1041-876E-4731666350BA}"/>
                    </a:ext>
                  </a:extLst>
                </p:cNvPr>
                <p:cNvSpPr/>
                <p:nvPr/>
              </p:nvSpPr>
              <p:spPr>
                <a:xfrm>
                  <a:off x="8610600" y="43482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4339423-B72D-5E49-86AD-61F917D0DEE1}"/>
                    </a:ext>
                  </a:extLst>
                </p:cNvPr>
                <p:cNvSpPr/>
                <p:nvPr/>
              </p:nvSpPr>
              <p:spPr>
                <a:xfrm>
                  <a:off x="8534400" y="43570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A6F5DFB-8B8E-B049-8F9B-329FC80E2648}"/>
                    </a:ext>
                  </a:extLst>
                </p:cNvPr>
                <p:cNvSpPr/>
                <p:nvPr/>
              </p:nvSpPr>
              <p:spPr>
                <a:xfrm>
                  <a:off x="8564881" y="42503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FDA60FC-FF90-484F-8475-851BAC513C5F}"/>
                    </a:ext>
                  </a:extLst>
                </p:cNvPr>
                <p:cNvSpPr/>
                <p:nvPr/>
              </p:nvSpPr>
              <p:spPr>
                <a:xfrm>
                  <a:off x="8458200" y="42808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8928584-8225-6E43-A507-2553E1CE8BAA}"/>
                    </a:ext>
                  </a:extLst>
                </p:cNvPr>
                <p:cNvSpPr/>
                <p:nvPr/>
              </p:nvSpPr>
              <p:spPr>
                <a:xfrm>
                  <a:off x="8382000" y="43265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6B49F4A-68C7-CA4C-986B-9E4F15A24A5E}"/>
                    </a:ext>
                  </a:extLst>
                </p:cNvPr>
                <p:cNvSpPr/>
                <p:nvPr/>
              </p:nvSpPr>
              <p:spPr>
                <a:xfrm>
                  <a:off x="8488681" y="48816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93D0113-B89B-954A-B76D-CC16D9AD2D18}"/>
                    </a:ext>
                  </a:extLst>
                </p:cNvPr>
                <p:cNvSpPr/>
                <p:nvPr/>
              </p:nvSpPr>
              <p:spPr>
                <a:xfrm>
                  <a:off x="8641081" y="50340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5A873B3-08E3-4E40-A84E-5E18309E97C3}"/>
                    </a:ext>
                  </a:extLst>
                </p:cNvPr>
                <p:cNvSpPr/>
                <p:nvPr/>
              </p:nvSpPr>
              <p:spPr>
                <a:xfrm>
                  <a:off x="8564881" y="50428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76E6A14-7EE3-544F-BC05-5F0206BBD12F}"/>
                    </a:ext>
                  </a:extLst>
                </p:cNvPr>
                <p:cNvSpPr/>
                <p:nvPr/>
              </p:nvSpPr>
              <p:spPr>
                <a:xfrm>
                  <a:off x="8595362" y="49361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3B68E8B-DAF5-0843-8A0F-E7369FD7DC35}"/>
                    </a:ext>
                  </a:extLst>
                </p:cNvPr>
                <p:cNvSpPr/>
                <p:nvPr/>
              </p:nvSpPr>
              <p:spPr>
                <a:xfrm>
                  <a:off x="8488681" y="49666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5B4D15B-FAC5-E441-BF27-9A5849407AA0}"/>
                    </a:ext>
                  </a:extLst>
                </p:cNvPr>
                <p:cNvSpPr/>
                <p:nvPr/>
              </p:nvSpPr>
              <p:spPr>
                <a:xfrm>
                  <a:off x="8412481" y="50123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c 61">
                  <a:extLst>
                    <a:ext uri="{FF2B5EF4-FFF2-40B4-BE49-F238E27FC236}">
                      <a16:creationId xmlns:a16="http://schemas.microsoft.com/office/drawing/2014/main" id="{C1D0A812-4F07-C545-B66B-4EAE0E8F9B0F}"/>
                    </a:ext>
                  </a:extLst>
                </p:cNvPr>
                <p:cNvSpPr/>
                <p:nvPr/>
              </p:nvSpPr>
              <p:spPr>
                <a:xfrm rot="2210302">
                  <a:off x="7770863" y="4144900"/>
                  <a:ext cx="1085112" cy="1067976"/>
                </a:xfrm>
                <a:prstGeom prst="arc">
                  <a:avLst>
                    <a:gd name="adj1" fmla="val 15744757"/>
                    <a:gd name="adj2" fmla="val 2626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a:extLst>
                    <a:ext uri="{FF2B5EF4-FFF2-40B4-BE49-F238E27FC236}">
                      <a16:creationId xmlns:a16="http://schemas.microsoft.com/office/drawing/2014/main" id="{F21263BC-B665-384B-ABF9-38706B53EC17}"/>
                    </a:ext>
                  </a:extLst>
                </p:cNvPr>
                <p:cNvSpPr/>
                <p:nvPr/>
              </p:nvSpPr>
              <p:spPr>
                <a:xfrm rot="13932655">
                  <a:off x="8174419" y="4163176"/>
                  <a:ext cx="1174664" cy="1065346"/>
                </a:xfrm>
                <a:prstGeom prst="arc">
                  <a:avLst>
                    <a:gd name="adj1" fmla="val 15744757"/>
                    <a:gd name="adj2" fmla="val 2626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F5678CE-75BA-B84E-A39D-8E6270467608}"/>
                  </a:ext>
                </a:extLst>
              </p:cNvPr>
              <p:cNvGrpSpPr/>
              <p:nvPr/>
            </p:nvGrpSpPr>
            <p:grpSpPr>
              <a:xfrm rot="1800846">
                <a:off x="969852" y="4966933"/>
                <a:ext cx="341099" cy="313148"/>
                <a:chOff x="6970375" y="4673166"/>
                <a:chExt cx="454798" cy="417530"/>
              </a:xfrm>
            </p:grpSpPr>
            <p:sp>
              <p:nvSpPr>
                <p:cNvPr id="47" name="Freeform 46">
                  <a:extLst>
                    <a:ext uri="{FF2B5EF4-FFF2-40B4-BE49-F238E27FC236}">
                      <a16:creationId xmlns:a16="http://schemas.microsoft.com/office/drawing/2014/main" id="{0CE010FC-844C-E34D-8C64-645B335147F4}"/>
                    </a:ext>
                  </a:extLst>
                </p:cNvPr>
                <p:cNvSpPr/>
                <p:nvPr/>
              </p:nvSpPr>
              <p:spPr>
                <a:xfrm rot="16760077" flipH="1">
                  <a:off x="6989009" y="4654532"/>
                  <a:ext cx="417530" cy="454798"/>
                </a:xfrm>
                <a:custGeom>
                  <a:avLst/>
                  <a:gdLst>
                    <a:gd name="connsiteX0" fmla="*/ 179882 w 389745"/>
                    <a:gd name="connsiteY0" fmla="*/ 543295 h 559952"/>
                    <a:gd name="connsiteX1" fmla="*/ 104931 w 389745"/>
                    <a:gd name="connsiteY1" fmla="*/ 558285 h 559952"/>
                    <a:gd name="connsiteX2" fmla="*/ 74951 w 389745"/>
                    <a:gd name="connsiteY2" fmla="*/ 513314 h 559952"/>
                    <a:gd name="connsiteX3" fmla="*/ 29981 w 389745"/>
                    <a:gd name="connsiteY3" fmla="*/ 468344 h 559952"/>
                    <a:gd name="connsiteX4" fmla="*/ 29981 w 389745"/>
                    <a:gd name="connsiteY4" fmla="*/ 318442 h 559952"/>
                    <a:gd name="connsiteX5" fmla="*/ 74951 w 389745"/>
                    <a:gd name="connsiteY5" fmla="*/ 303452 h 559952"/>
                    <a:gd name="connsiteX6" fmla="*/ 149902 w 389745"/>
                    <a:gd name="connsiteY6" fmla="*/ 363413 h 559952"/>
                    <a:gd name="connsiteX7" fmla="*/ 104931 w 389745"/>
                    <a:gd name="connsiteY7" fmla="*/ 393393 h 559952"/>
                    <a:gd name="connsiteX8" fmla="*/ 44971 w 389745"/>
                    <a:gd name="connsiteY8" fmla="*/ 378403 h 559952"/>
                    <a:gd name="connsiteX9" fmla="*/ 29981 w 389745"/>
                    <a:gd name="connsiteY9" fmla="*/ 318442 h 559952"/>
                    <a:gd name="connsiteX10" fmla="*/ 0 w 389745"/>
                    <a:gd name="connsiteY10" fmla="*/ 288462 h 559952"/>
                    <a:gd name="connsiteX11" fmla="*/ 74951 w 389745"/>
                    <a:gd name="connsiteY11" fmla="*/ 123570 h 559952"/>
                    <a:gd name="connsiteX12" fmla="*/ 164892 w 389745"/>
                    <a:gd name="connsiteY12" fmla="*/ 138560 h 559952"/>
                    <a:gd name="connsiteX13" fmla="*/ 149902 w 389745"/>
                    <a:gd name="connsiteY13" fmla="*/ 258482 h 559952"/>
                    <a:gd name="connsiteX14" fmla="*/ 59961 w 389745"/>
                    <a:gd name="connsiteY14" fmla="*/ 228501 h 559952"/>
                    <a:gd name="connsiteX15" fmla="*/ 44971 w 389745"/>
                    <a:gd name="connsiteY15" fmla="*/ 33629 h 559952"/>
                    <a:gd name="connsiteX16" fmla="*/ 194872 w 389745"/>
                    <a:gd name="connsiteY16" fmla="*/ 3649 h 559952"/>
                    <a:gd name="connsiteX17" fmla="*/ 299804 w 389745"/>
                    <a:gd name="connsiteY17" fmla="*/ 18639 h 559952"/>
                    <a:gd name="connsiteX18" fmla="*/ 239843 w 389745"/>
                    <a:gd name="connsiteY18" fmla="*/ 348423 h 559952"/>
                    <a:gd name="connsiteX19" fmla="*/ 224853 w 389745"/>
                    <a:gd name="connsiteY19" fmla="*/ 228501 h 559952"/>
                    <a:gd name="connsiteX20" fmla="*/ 344774 w 389745"/>
                    <a:gd name="connsiteY20" fmla="*/ 213511 h 559952"/>
                    <a:gd name="connsiteX21" fmla="*/ 389745 w 389745"/>
                    <a:gd name="connsiteY21" fmla="*/ 228501 h 55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9745" h="559952">
                      <a:moveTo>
                        <a:pt x="179882" y="543295"/>
                      </a:moveTo>
                      <a:cubicBezTo>
                        <a:pt x="154898" y="548292"/>
                        <a:pt x="129429" y="565285"/>
                        <a:pt x="104931" y="558285"/>
                      </a:cubicBezTo>
                      <a:cubicBezTo>
                        <a:pt x="87608" y="553336"/>
                        <a:pt x="86484" y="527154"/>
                        <a:pt x="74951" y="513314"/>
                      </a:cubicBezTo>
                      <a:cubicBezTo>
                        <a:pt x="61380" y="497028"/>
                        <a:pt x="44971" y="483334"/>
                        <a:pt x="29981" y="468344"/>
                      </a:cubicBezTo>
                      <a:cubicBezTo>
                        <a:pt x="27381" y="450146"/>
                        <a:pt x="-2724" y="351147"/>
                        <a:pt x="29981" y="318442"/>
                      </a:cubicBezTo>
                      <a:cubicBezTo>
                        <a:pt x="41154" y="307269"/>
                        <a:pt x="59961" y="308449"/>
                        <a:pt x="74951" y="303452"/>
                      </a:cubicBezTo>
                      <a:cubicBezTo>
                        <a:pt x="94163" y="308255"/>
                        <a:pt x="171408" y="309650"/>
                        <a:pt x="149902" y="363413"/>
                      </a:cubicBezTo>
                      <a:cubicBezTo>
                        <a:pt x="143211" y="380140"/>
                        <a:pt x="119921" y="383400"/>
                        <a:pt x="104931" y="393393"/>
                      </a:cubicBezTo>
                      <a:cubicBezTo>
                        <a:pt x="84944" y="388396"/>
                        <a:pt x="59539" y="392971"/>
                        <a:pt x="44971" y="378403"/>
                      </a:cubicBezTo>
                      <a:cubicBezTo>
                        <a:pt x="30403" y="363835"/>
                        <a:pt x="39195" y="336869"/>
                        <a:pt x="29981" y="318442"/>
                      </a:cubicBezTo>
                      <a:cubicBezTo>
                        <a:pt x="23660" y="305801"/>
                        <a:pt x="9994" y="298455"/>
                        <a:pt x="0" y="288462"/>
                      </a:cubicBezTo>
                      <a:cubicBezTo>
                        <a:pt x="13018" y="223375"/>
                        <a:pt x="-12140" y="123570"/>
                        <a:pt x="74951" y="123570"/>
                      </a:cubicBezTo>
                      <a:cubicBezTo>
                        <a:pt x="105345" y="123570"/>
                        <a:pt x="134912" y="133563"/>
                        <a:pt x="164892" y="138560"/>
                      </a:cubicBezTo>
                      <a:cubicBezTo>
                        <a:pt x="159895" y="178534"/>
                        <a:pt x="180489" y="232265"/>
                        <a:pt x="149902" y="258482"/>
                      </a:cubicBezTo>
                      <a:cubicBezTo>
                        <a:pt x="125908" y="279048"/>
                        <a:pt x="59961" y="228501"/>
                        <a:pt x="59961" y="228501"/>
                      </a:cubicBezTo>
                      <a:cubicBezTo>
                        <a:pt x="46987" y="189580"/>
                        <a:pt x="-5994" y="75327"/>
                        <a:pt x="44971" y="33629"/>
                      </a:cubicBezTo>
                      <a:cubicBezTo>
                        <a:pt x="84409" y="1361"/>
                        <a:pt x="144905" y="13642"/>
                        <a:pt x="194872" y="3649"/>
                      </a:cubicBezTo>
                      <a:cubicBezTo>
                        <a:pt x="229849" y="8646"/>
                        <a:pt x="290507" y="-15448"/>
                        <a:pt x="299804" y="18639"/>
                      </a:cubicBezTo>
                      <a:cubicBezTo>
                        <a:pt x="381136" y="316855"/>
                        <a:pt x="369870" y="305078"/>
                        <a:pt x="239843" y="348423"/>
                      </a:cubicBezTo>
                      <a:cubicBezTo>
                        <a:pt x="212020" y="320599"/>
                        <a:pt x="156682" y="281523"/>
                        <a:pt x="224853" y="228501"/>
                      </a:cubicBezTo>
                      <a:cubicBezTo>
                        <a:pt x="256652" y="203769"/>
                        <a:pt x="304800" y="218508"/>
                        <a:pt x="344774" y="213511"/>
                      </a:cubicBezTo>
                      <a:lnTo>
                        <a:pt x="389745" y="228501"/>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48" name="Oval 47">
                  <a:extLst>
                    <a:ext uri="{FF2B5EF4-FFF2-40B4-BE49-F238E27FC236}">
                      <a16:creationId xmlns:a16="http://schemas.microsoft.com/office/drawing/2014/main" id="{9940E715-CF52-DA49-BDF5-C6D6BB5A1A45}"/>
                    </a:ext>
                  </a:extLst>
                </p:cNvPr>
                <p:cNvSpPr/>
                <p:nvPr/>
              </p:nvSpPr>
              <p:spPr>
                <a:xfrm>
                  <a:off x="7092640" y="4906203"/>
                  <a:ext cx="152308" cy="18276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354C801E-1E8D-424D-9FBE-948EA38A32D3}"/>
                  </a:ext>
                </a:extLst>
              </p:cNvPr>
              <p:cNvSpPr/>
              <p:nvPr/>
            </p:nvSpPr>
            <p:spPr>
              <a:xfrm>
                <a:off x="1237933" y="3538275"/>
                <a:ext cx="138320" cy="14857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F7345CBA-A2CD-BD45-9F7A-A681E682792E}"/>
                  </a:ext>
                </a:extLst>
              </p:cNvPr>
              <p:cNvCxnSpPr/>
              <p:nvPr/>
            </p:nvCxnSpPr>
            <p:spPr>
              <a:xfrm flipH="1" flipV="1">
                <a:off x="1320090" y="2417786"/>
                <a:ext cx="0" cy="1064933"/>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B6E381B-064B-414B-BD84-3A6CD6A31C9B}"/>
                  </a:ext>
                </a:extLst>
              </p:cNvPr>
              <p:cNvGrpSpPr/>
              <p:nvPr/>
            </p:nvGrpSpPr>
            <p:grpSpPr>
              <a:xfrm>
                <a:off x="685157" y="2184348"/>
                <a:ext cx="123842" cy="1762763"/>
                <a:chOff x="6587078" y="2277081"/>
                <a:chExt cx="207364" cy="917222"/>
              </a:xfrm>
            </p:grpSpPr>
            <p:cxnSp>
              <p:nvCxnSpPr>
                <p:cNvPr id="44" name="Straight Arrow Connector 43">
                  <a:extLst>
                    <a:ext uri="{FF2B5EF4-FFF2-40B4-BE49-F238E27FC236}">
                      <a16:creationId xmlns:a16="http://schemas.microsoft.com/office/drawing/2014/main" id="{418DC2B7-5725-174E-B183-AF0B4F0B91B7}"/>
                    </a:ext>
                  </a:extLst>
                </p:cNvPr>
                <p:cNvCxnSpPr/>
                <p:nvPr/>
              </p:nvCxnSpPr>
              <p:spPr>
                <a:xfrm flipV="1">
                  <a:off x="6687013" y="2278727"/>
                  <a:ext cx="0" cy="915576"/>
                </a:xfrm>
                <a:prstGeom prst="straightConnector1">
                  <a:avLst/>
                </a:prstGeom>
                <a:ln w="127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DBE1DA7-38EC-634C-B565-5FB21FEA20A2}"/>
                    </a:ext>
                  </a:extLst>
                </p:cNvPr>
                <p:cNvCxnSpPr/>
                <p:nvPr/>
              </p:nvCxnSpPr>
              <p:spPr>
                <a:xfrm flipV="1">
                  <a:off x="6794442" y="2277081"/>
                  <a:ext cx="0" cy="915576"/>
                </a:xfrm>
                <a:prstGeom prst="straightConnector1">
                  <a:avLst/>
                </a:prstGeom>
                <a:ln w="127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8D954C7-6FDB-5442-AD0D-7D0413948136}"/>
                    </a:ext>
                  </a:extLst>
                </p:cNvPr>
                <p:cNvCxnSpPr/>
                <p:nvPr/>
              </p:nvCxnSpPr>
              <p:spPr>
                <a:xfrm flipV="1">
                  <a:off x="6587078" y="2277081"/>
                  <a:ext cx="0" cy="915576"/>
                </a:xfrm>
                <a:prstGeom prst="straightConnector1">
                  <a:avLst/>
                </a:prstGeom>
                <a:ln w="127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72FC4F39-9AB2-6348-9F21-15D7E3955A69}"/>
                  </a:ext>
                </a:extLst>
              </p:cNvPr>
              <p:cNvSpPr txBox="1"/>
              <p:nvPr/>
            </p:nvSpPr>
            <p:spPr>
              <a:xfrm rot="16200000">
                <a:off x="349101" y="2879031"/>
                <a:ext cx="825108" cy="27769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lnSpc>
                    <a:spcPct val="90000"/>
                  </a:lnSpc>
                </a:pPr>
                <a:r>
                  <a:rPr lang="en-US" sz="1100" dirty="0"/>
                  <a:t>Gas</a:t>
                </a:r>
              </a:p>
            </p:txBody>
          </p:sp>
          <p:sp>
            <p:nvSpPr>
              <p:cNvPr id="18" name="TextBox 17">
                <a:extLst>
                  <a:ext uri="{FF2B5EF4-FFF2-40B4-BE49-F238E27FC236}">
                    <a16:creationId xmlns:a16="http://schemas.microsoft.com/office/drawing/2014/main" id="{1B673E08-095F-D44A-B7A8-25562E1B0175}"/>
                  </a:ext>
                </a:extLst>
              </p:cNvPr>
              <p:cNvSpPr txBox="1"/>
              <p:nvPr/>
            </p:nvSpPr>
            <p:spPr>
              <a:xfrm rot="16200000">
                <a:off x="662328" y="2886179"/>
                <a:ext cx="1212434" cy="277693"/>
              </a:xfrm>
              <a:prstGeom prst="rect">
                <a:avLst/>
              </a:prstGeom>
              <a:noFill/>
            </p:spPr>
            <p:txBody>
              <a:bodyPr wrap="square" rtlCol="0">
                <a:spAutoFit/>
              </a:bodyPr>
              <a:lstStyle/>
              <a:p>
                <a:pPr algn="ctr">
                  <a:lnSpc>
                    <a:spcPct val="90000"/>
                  </a:lnSpc>
                </a:pPr>
                <a:r>
                  <a:rPr lang="en-US" sz="1100" dirty="0"/>
                  <a:t>Particle</a:t>
                </a:r>
              </a:p>
            </p:txBody>
          </p:sp>
          <p:cxnSp>
            <p:nvCxnSpPr>
              <p:cNvPr id="19" name="Straight Arrow Connector 18">
                <a:extLst>
                  <a:ext uri="{FF2B5EF4-FFF2-40B4-BE49-F238E27FC236}">
                    <a16:creationId xmlns:a16="http://schemas.microsoft.com/office/drawing/2014/main" id="{FCDB4E2B-8938-4E49-8A77-3419ACCD1174}"/>
                  </a:ext>
                </a:extLst>
              </p:cNvPr>
              <p:cNvCxnSpPr/>
              <p:nvPr/>
            </p:nvCxnSpPr>
            <p:spPr>
              <a:xfrm flipV="1">
                <a:off x="716976" y="5716828"/>
                <a:ext cx="0" cy="184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F856598-BC97-5548-81FA-C112D47945B4}"/>
                  </a:ext>
                </a:extLst>
              </p:cNvPr>
              <p:cNvCxnSpPr/>
              <p:nvPr/>
            </p:nvCxnSpPr>
            <p:spPr>
              <a:xfrm flipV="1">
                <a:off x="807324" y="5721757"/>
                <a:ext cx="0" cy="184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E2AED62-FEDD-4740-8C24-5CEC8FDEACFB}"/>
                  </a:ext>
                </a:extLst>
              </p:cNvPr>
              <p:cNvCxnSpPr/>
              <p:nvPr/>
            </p:nvCxnSpPr>
            <p:spPr>
              <a:xfrm flipV="1">
                <a:off x="997368" y="5716828"/>
                <a:ext cx="0" cy="184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4912731-BC6C-E24B-95B8-770DB3FF5858}"/>
                  </a:ext>
                </a:extLst>
              </p:cNvPr>
              <p:cNvSpPr txBox="1"/>
              <p:nvPr/>
            </p:nvSpPr>
            <p:spPr>
              <a:xfrm>
                <a:off x="740315" y="5872113"/>
                <a:ext cx="557806" cy="270210"/>
              </a:xfrm>
              <a:prstGeom prst="rect">
                <a:avLst/>
              </a:prstGeom>
              <a:noFill/>
            </p:spPr>
            <p:txBody>
              <a:bodyPr wrap="square" rtlCol="0">
                <a:spAutoFit/>
              </a:bodyPr>
              <a:lstStyle/>
              <a:p>
                <a:pPr algn="ctr"/>
                <a:r>
                  <a:rPr lang="en-US" sz="900" dirty="0">
                    <a:ea typeface="Arial" charset="0"/>
                  </a:rPr>
                  <a:t>gas</a:t>
                </a:r>
                <a:endParaRPr lang="en-US" sz="900" baseline="-25000" dirty="0">
                  <a:ea typeface="Arial" charset="0"/>
                </a:endParaRPr>
              </a:p>
            </p:txBody>
          </p:sp>
          <p:cxnSp>
            <p:nvCxnSpPr>
              <p:cNvPr id="23" name="Straight Arrow Connector 22">
                <a:extLst>
                  <a:ext uri="{FF2B5EF4-FFF2-40B4-BE49-F238E27FC236}">
                    <a16:creationId xmlns:a16="http://schemas.microsoft.com/office/drawing/2014/main" id="{44A441CF-95C7-0B45-9E71-858C3010E052}"/>
                  </a:ext>
                </a:extLst>
              </p:cNvPr>
              <p:cNvCxnSpPr/>
              <p:nvPr/>
            </p:nvCxnSpPr>
            <p:spPr>
              <a:xfrm flipV="1">
                <a:off x="1102476" y="5728168"/>
                <a:ext cx="0" cy="184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E8A7CAF-E6F7-9041-89D8-00E5BB58EC52}"/>
                  </a:ext>
                </a:extLst>
              </p:cNvPr>
              <p:cNvCxnSpPr/>
              <p:nvPr/>
            </p:nvCxnSpPr>
            <p:spPr>
              <a:xfrm flipV="1">
                <a:off x="1303668" y="5720150"/>
                <a:ext cx="0" cy="184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258D190-3F98-1444-9096-63217235CAB1}"/>
                  </a:ext>
                </a:extLst>
              </p:cNvPr>
              <p:cNvCxnSpPr/>
              <p:nvPr/>
            </p:nvCxnSpPr>
            <p:spPr>
              <a:xfrm flipV="1">
                <a:off x="1209561" y="5743005"/>
                <a:ext cx="0" cy="184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112FE3-9B90-D446-911E-645FB42123D6}"/>
                  </a:ext>
                </a:extLst>
              </p:cNvPr>
              <p:cNvCxnSpPr/>
              <p:nvPr/>
            </p:nvCxnSpPr>
            <p:spPr>
              <a:xfrm flipV="1">
                <a:off x="892611" y="5716430"/>
                <a:ext cx="0" cy="184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3124D98-148B-2B47-9B27-75FFF56B68FA}"/>
                  </a:ext>
                </a:extLst>
              </p:cNvPr>
              <p:cNvSpPr/>
              <p:nvPr/>
            </p:nvSpPr>
            <p:spPr>
              <a:xfrm>
                <a:off x="727220" y="4727587"/>
                <a:ext cx="138320" cy="14857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01DD9C3E-44F2-DB4B-98CA-A7E8597CA4CE}"/>
                  </a:ext>
                </a:extLst>
              </p:cNvPr>
              <p:cNvSpPr/>
              <p:nvPr/>
            </p:nvSpPr>
            <p:spPr>
              <a:xfrm rot="17107451">
                <a:off x="507462" y="4384320"/>
                <a:ext cx="452166" cy="317984"/>
              </a:xfrm>
              <a:custGeom>
                <a:avLst/>
                <a:gdLst>
                  <a:gd name="connsiteX0" fmla="*/ 29323 w 493282"/>
                  <a:gd name="connsiteY0" fmla="*/ 404037 h 446567"/>
                  <a:gd name="connsiteX1" fmla="*/ 29323 w 493282"/>
                  <a:gd name="connsiteY1" fmla="*/ 106325 h 446567"/>
                  <a:gd name="connsiteX2" fmla="*/ 93119 w 493282"/>
                  <a:gd name="connsiteY2" fmla="*/ 63795 h 446567"/>
                  <a:gd name="connsiteX3" fmla="*/ 135649 w 493282"/>
                  <a:gd name="connsiteY3" fmla="*/ 212651 h 446567"/>
                  <a:gd name="connsiteX4" fmla="*/ 71853 w 493282"/>
                  <a:gd name="connsiteY4" fmla="*/ 191386 h 446567"/>
                  <a:gd name="connsiteX5" fmla="*/ 93119 w 493282"/>
                  <a:gd name="connsiteY5" fmla="*/ 85060 h 446567"/>
                  <a:gd name="connsiteX6" fmla="*/ 220709 w 493282"/>
                  <a:gd name="connsiteY6" fmla="*/ 0 h 446567"/>
                  <a:gd name="connsiteX7" fmla="*/ 305770 w 493282"/>
                  <a:gd name="connsiteY7" fmla="*/ 21265 h 446567"/>
                  <a:gd name="connsiteX8" fmla="*/ 327035 w 493282"/>
                  <a:gd name="connsiteY8" fmla="*/ 106325 h 446567"/>
                  <a:gd name="connsiteX9" fmla="*/ 305770 w 493282"/>
                  <a:gd name="connsiteY9" fmla="*/ 340241 h 446567"/>
                  <a:gd name="connsiteX10" fmla="*/ 284505 w 493282"/>
                  <a:gd name="connsiteY10" fmla="*/ 63795 h 446567"/>
                  <a:gd name="connsiteX11" fmla="*/ 348300 w 493282"/>
                  <a:gd name="connsiteY11" fmla="*/ 21265 h 446567"/>
                  <a:gd name="connsiteX12" fmla="*/ 433360 w 493282"/>
                  <a:gd name="connsiteY12" fmla="*/ 42530 h 446567"/>
                  <a:gd name="connsiteX13" fmla="*/ 454626 w 493282"/>
                  <a:gd name="connsiteY13" fmla="*/ 382772 h 446567"/>
                  <a:gd name="connsiteX14" fmla="*/ 412095 w 493282"/>
                  <a:gd name="connsiteY14" fmla="*/ 425302 h 446567"/>
                  <a:gd name="connsiteX15" fmla="*/ 390830 w 493282"/>
                  <a:gd name="connsiteY15" fmla="*/ 446567 h 4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282" h="446567">
                    <a:moveTo>
                      <a:pt x="29323" y="404037"/>
                    </a:moveTo>
                    <a:cubicBezTo>
                      <a:pt x="698" y="289536"/>
                      <a:pt x="-19023" y="251363"/>
                      <a:pt x="29323" y="106325"/>
                    </a:cubicBezTo>
                    <a:cubicBezTo>
                      <a:pt x="37405" y="82079"/>
                      <a:pt x="71854" y="77972"/>
                      <a:pt x="93119" y="63795"/>
                    </a:cubicBezTo>
                    <a:cubicBezTo>
                      <a:pt x="158905" y="85724"/>
                      <a:pt x="235450" y="87900"/>
                      <a:pt x="135649" y="212651"/>
                    </a:cubicBezTo>
                    <a:cubicBezTo>
                      <a:pt x="121646" y="230155"/>
                      <a:pt x="93118" y="198474"/>
                      <a:pt x="71853" y="191386"/>
                    </a:cubicBezTo>
                    <a:cubicBezTo>
                      <a:pt x="78942" y="155944"/>
                      <a:pt x="70929" y="113590"/>
                      <a:pt x="93119" y="85060"/>
                    </a:cubicBezTo>
                    <a:cubicBezTo>
                      <a:pt x="124500" y="44713"/>
                      <a:pt x="220709" y="0"/>
                      <a:pt x="220709" y="0"/>
                    </a:cubicBezTo>
                    <a:cubicBezTo>
                      <a:pt x="249063" y="7088"/>
                      <a:pt x="285104" y="599"/>
                      <a:pt x="305770" y="21265"/>
                    </a:cubicBezTo>
                    <a:cubicBezTo>
                      <a:pt x="326436" y="41931"/>
                      <a:pt x="327035" y="77099"/>
                      <a:pt x="327035" y="106325"/>
                    </a:cubicBezTo>
                    <a:cubicBezTo>
                      <a:pt x="327035" y="184619"/>
                      <a:pt x="312858" y="262269"/>
                      <a:pt x="305770" y="340241"/>
                    </a:cubicBezTo>
                    <a:cubicBezTo>
                      <a:pt x="269728" y="232117"/>
                      <a:pt x="231923" y="182105"/>
                      <a:pt x="284505" y="63795"/>
                    </a:cubicBezTo>
                    <a:cubicBezTo>
                      <a:pt x="294885" y="40440"/>
                      <a:pt x="327035" y="35442"/>
                      <a:pt x="348300" y="21265"/>
                    </a:cubicBezTo>
                    <a:cubicBezTo>
                      <a:pt x="376653" y="28353"/>
                      <a:pt x="407219" y="29460"/>
                      <a:pt x="433360" y="42530"/>
                    </a:cubicBezTo>
                    <a:cubicBezTo>
                      <a:pt x="549123" y="100411"/>
                      <a:pt x="463024" y="337982"/>
                      <a:pt x="454626" y="382772"/>
                    </a:cubicBezTo>
                    <a:cubicBezTo>
                      <a:pt x="450931" y="402478"/>
                      <a:pt x="426272" y="411125"/>
                      <a:pt x="412095" y="425302"/>
                    </a:cubicBezTo>
                    <a:lnTo>
                      <a:pt x="390830" y="446567"/>
                    </a:lnTo>
                  </a:path>
                </a:pathLst>
              </a:custGeom>
              <a:noFill/>
              <a:ln w="28575">
                <a:solidFill>
                  <a:schemeClr val="tx1">
                    <a:lumMod val="50000"/>
                    <a:lumOff val="5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897B868-86D7-194D-8BE5-8B5885FE46E1}"/>
                  </a:ext>
                </a:extLst>
              </p:cNvPr>
              <p:cNvSpPr/>
              <p:nvPr/>
            </p:nvSpPr>
            <p:spPr>
              <a:xfrm>
                <a:off x="1677750" y="1805707"/>
                <a:ext cx="138320" cy="14857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nt Arrow 29">
                <a:extLst>
                  <a:ext uri="{FF2B5EF4-FFF2-40B4-BE49-F238E27FC236}">
                    <a16:creationId xmlns:a16="http://schemas.microsoft.com/office/drawing/2014/main" id="{42AF8BEF-354F-5D4A-BD3B-C2CEE24BCAD4}"/>
                  </a:ext>
                </a:extLst>
              </p:cNvPr>
              <p:cNvSpPr/>
              <p:nvPr/>
            </p:nvSpPr>
            <p:spPr>
              <a:xfrm>
                <a:off x="1315536" y="1823290"/>
                <a:ext cx="340149" cy="443023"/>
              </a:xfrm>
              <a:prstGeom prst="bentArrow">
                <a:avLst>
                  <a:gd name="adj1" fmla="val 7444"/>
                  <a:gd name="adj2" fmla="val 13588"/>
                  <a:gd name="adj3" fmla="val 12710"/>
                  <a:gd name="adj4" fmla="val 52528"/>
                </a:avLst>
              </a:prstGeom>
              <a:solidFill>
                <a:schemeClr val="tx1">
                  <a:lumMod val="50000"/>
                  <a:lumOff val="50000"/>
                </a:schemeClr>
              </a:solidFill>
              <a:ln>
                <a:solidFill>
                  <a:schemeClr val="tx1">
                    <a:lumMod val="50000"/>
                    <a:lumOff val="5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25718" tIns="25718" rIns="25718" bIns="25718" numCol="1" spcCol="0" rtlCol="0" fromWordArt="0" anchor="ctr" anchorCtr="0" forceAA="0" compatLnSpc="1">
                <a:prstTxWarp prst="textNoShape">
                  <a:avLst/>
                </a:prstTxWarp>
                <a:noAutofit/>
              </a:bodyPr>
              <a:lstStyle/>
              <a:p>
                <a:pPr algn="ctr">
                  <a:lnSpc>
                    <a:spcPct val="90000"/>
                  </a:lnSpc>
                </a:pPr>
                <a:endParaRPr lang="en-US" dirty="0">
                  <a:ln w="0"/>
                  <a:solidFill>
                    <a:schemeClr val="accent1"/>
                  </a:solidFill>
                  <a:effectLst>
                    <a:outerShdw blurRad="38100" dist="25400" dir="5400000" algn="ctr" rotWithShape="0">
                      <a:srgbClr val="6E747A">
                        <a:alpha val="43000"/>
                      </a:srgbClr>
                    </a:outerShdw>
                  </a:effectLst>
                </a:endParaRPr>
              </a:p>
            </p:txBody>
          </p:sp>
          <p:sp>
            <p:nvSpPr>
              <p:cNvPr id="31" name="TextBox 30">
                <a:extLst>
                  <a:ext uri="{FF2B5EF4-FFF2-40B4-BE49-F238E27FC236}">
                    <a16:creationId xmlns:a16="http://schemas.microsoft.com/office/drawing/2014/main" id="{535170FA-FEDF-CB45-A0FC-0E9F3D85E0C2}"/>
                  </a:ext>
                </a:extLst>
              </p:cNvPr>
              <p:cNvSpPr txBox="1"/>
              <p:nvPr/>
            </p:nvSpPr>
            <p:spPr>
              <a:xfrm>
                <a:off x="1154679" y="1234017"/>
                <a:ext cx="1526060" cy="562037"/>
              </a:xfrm>
              <a:prstGeom prst="rect">
                <a:avLst/>
              </a:prstGeom>
              <a:noFill/>
            </p:spPr>
            <p:txBody>
              <a:bodyPr wrap="square" rtlCol="0">
                <a:spAutoFit/>
              </a:bodyPr>
              <a:lstStyle/>
              <a:p>
                <a:pPr algn="ctr">
                  <a:lnSpc>
                    <a:spcPct val="90000"/>
                  </a:lnSpc>
                </a:pPr>
                <a:r>
                  <a:rPr lang="en-US" sz="1400" dirty="0"/>
                  <a:t>Char Particle elutriation</a:t>
                </a:r>
              </a:p>
            </p:txBody>
          </p:sp>
          <p:sp>
            <p:nvSpPr>
              <p:cNvPr id="32" name="Oval 31">
                <a:extLst>
                  <a:ext uri="{FF2B5EF4-FFF2-40B4-BE49-F238E27FC236}">
                    <a16:creationId xmlns:a16="http://schemas.microsoft.com/office/drawing/2014/main" id="{99131E44-D6EB-634B-A0FC-ABAF7C2598D3}"/>
                  </a:ext>
                </a:extLst>
              </p:cNvPr>
              <p:cNvSpPr/>
              <p:nvPr/>
            </p:nvSpPr>
            <p:spPr>
              <a:xfrm>
                <a:off x="1309805" y="5539473"/>
                <a:ext cx="52737" cy="5554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1A7CBBA-B47C-6848-86E0-72D13ED6C6B5}"/>
                  </a:ext>
                </a:extLst>
              </p:cNvPr>
              <p:cNvSpPr/>
              <p:nvPr/>
            </p:nvSpPr>
            <p:spPr>
              <a:xfrm>
                <a:off x="1368986" y="5559618"/>
                <a:ext cx="52737" cy="5554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0C1E83D-6322-514E-9ABC-C3CF3CA8DC88}"/>
                  </a:ext>
                </a:extLst>
              </p:cNvPr>
              <p:cNvSpPr/>
              <p:nvPr/>
            </p:nvSpPr>
            <p:spPr>
              <a:xfrm>
                <a:off x="1343702" y="5523539"/>
                <a:ext cx="52737" cy="5554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A3D44CE-7E6F-6243-8790-75CC7B911444}"/>
                  </a:ext>
                </a:extLst>
              </p:cNvPr>
              <p:cNvSpPr/>
              <p:nvPr/>
            </p:nvSpPr>
            <p:spPr>
              <a:xfrm>
                <a:off x="1309805" y="5503736"/>
                <a:ext cx="52737" cy="5554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0198A1-2E2D-2E4D-84B9-376243CD0F49}"/>
                  </a:ext>
                </a:extLst>
              </p:cNvPr>
              <p:cNvSpPr/>
              <p:nvPr/>
            </p:nvSpPr>
            <p:spPr>
              <a:xfrm>
                <a:off x="1355826" y="5501206"/>
                <a:ext cx="52737" cy="5554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FB918DC-15FF-F84E-88B5-C02722503EA6}"/>
                  </a:ext>
                </a:extLst>
              </p:cNvPr>
              <p:cNvSpPr txBox="1"/>
              <p:nvPr/>
            </p:nvSpPr>
            <p:spPr>
              <a:xfrm>
                <a:off x="1238065" y="4050089"/>
                <a:ext cx="1551973" cy="562037"/>
              </a:xfrm>
              <a:prstGeom prst="rect">
                <a:avLst/>
              </a:prstGeom>
              <a:noFill/>
            </p:spPr>
            <p:txBody>
              <a:bodyPr wrap="square" rtlCol="0">
                <a:spAutoFit/>
              </a:bodyPr>
              <a:lstStyle/>
              <a:p>
                <a:pPr algn="ctr">
                  <a:lnSpc>
                    <a:spcPct val="90000"/>
                  </a:lnSpc>
                </a:pPr>
                <a:r>
                  <a:rPr lang="en-US" sz="1400" dirty="0"/>
                  <a:t>Particle Segregation</a:t>
                </a:r>
              </a:p>
            </p:txBody>
          </p:sp>
          <p:cxnSp>
            <p:nvCxnSpPr>
              <p:cNvPr id="38" name="Straight Arrow Connector 37">
                <a:extLst>
                  <a:ext uri="{FF2B5EF4-FFF2-40B4-BE49-F238E27FC236}">
                    <a16:creationId xmlns:a16="http://schemas.microsoft.com/office/drawing/2014/main" id="{552A0CB9-359C-6C4C-A61B-7CC91445C7DB}"/>
                  </a:ext>
                </a:extLst>
              </p:cNvPr>
              <p:cNvCxnSpPr/>
              <p:nvPr/>
            </p:nvCxnSpPr>
            <p:spPr>
              <a:xfrm flipH="1">
                <a:off x="1447143" y="4622290"/>
                <a:ext cx="725423" cy="87467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nvGrpSpPr>
              <p:cNvPr id="39" name="Group 38">
                <a:extLst>
                  <a:ext uri="{FF2B5EF4-FFF2-40B4-BE49-F238E27FC236}">
                    <a16:creationId xmlns:a16="http://schemas.microsoft.com/office/drawing/2014/main" id="{377971DD-D37B-AD4B-88D6-CC232C1F2885}"/>
                  </a:ext>
                </a:extLst>
              </p:cNvPr>
              <p:cNvGrpSpPr/>
              <p:nvPr/>
            </p:nvGrpSpPr>
            <p:grpSpPr>
              <a:xfrm>
                <a:off x="958762" y="2186562"/>
                <a:ext cx="100858" cy="1762763"/>
                <a:chOff x="6587078" y="2277081"/>
                <a:chExt cx="207364" cy="917222"/>
              </a:xfrm>
            </p:grpSpPr>
            <p:cxnSp>
              <p:nvCxnSpPr>
                <p:cNvPr id="41" name="Straight Arrow Connector 40">
                  <a:extLst>
                    <a:ext uri="{FF2B5EF4-FFF2-40B4-BE49-F238E27FC236}">
                      <a16:creationId xmlns:a16="http://schemas.microsoft.com/office/drawing/2014/main" id="{BD768BF3-2856-EB4E-A913-3429A3E88529}"/>
                    </a:ext>
                  </a:extLst>
                </p:cNvPr>
                <p:cNvCxnSpPr/>
                <p:nvPr/>
              </p:nvCxnSpPr>
              <p:spPr>
                <a:xfrm flipV="1">
                  <a:off x="6687013" y="2278727"/>
                  <a:ext cx="0" cy="915576"/>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9EE1F85-4EF7-F348-A646-DD6838A2255E}"/>
                    </a:ext>
                  </a:extLst>
                </p:cNvPr>
                <p:cNvCxnSpPr/>
                <p:nvPr/>
              </p:nvCxnSpPr>
              <p:spPr>
                <a:xfrm flipV="1">
                  <a:off x="6794442" y="2277081"/>
                  <a:ext cx="0" cy="915576"/>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E0B5A67-61A4-7442-8BF5-65B6FAA39C16}"/>
                    </a:ext>
                  </a:extLst>
                </p:cNvPr>
                <p:cNvCxnSpPr/>
                <p:nvPr/>
              </p:nvCxnSpPr>
              <p:spPr>
                <a:xfrm flipV="1">
                  <a:off x="6587078" y="2277081"/>
                  <a:ext cx="0" cy="915576"/>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6AB3B0B3-EB15-6D4F-828D-B3CCB3F408F1}"/>
                  </a:ext>
                </a:extLst>
              </p:cNvPr>
              <p:cNvSpPr txBox="1"/>
              <p:nvPr/>
            </p:nvSpPr>
            <p:spPr>
              <a:xfrm rot="16200000">
                <a:off x="308892" y="2823940"/>
                <a:ext cx="1392950" cy="277693"/>
              </a:xfrm>
              <a:prstGeom prst="rect">
                <a:avLst/>
              </a:prstGeom>
              <a:solidFill>
                <a:schemeClr val="accent6">
                  <a:lumMod val="50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lnSpc>
                    <a:spcPct val="90000"/>
                  </a:lnSpc>
                </a:pPr>
                <a:r>
                  <a:rPr lang="en-US" sz="1100" dirty="0"/>
                  <a:t>Tar (oils)</a:t>
                </a:r>
              </a:p>
            </p:txBody>
          </p:sp>
        </p:grpSp>
        <p:sp>
          <p:nvSpPr>
            <p:cNvPr id="10" name="TextBox 9">
              <a:extLst>
                <a:ext uri="{FF2B5EF4-FFF2-40B4-BE49-F238E27FC236}">
                  <a16:creationId xmlns:a16="http://schemas.microsoft.com/office/drawing/2014/main" id="{989DD141-6490-1A4A-BE00-44CB6FD5BEAB}"/>
                </a:ext>
              </a:extLst>
            </p:cNvPr>
            <p:cNvSpPr txBox="1"/>
            <p:nvPr/>
          </p:nvSpPr>
          <p:spPr>
            <a:xfrm rot="16200000">
              <a:off x="335044" y="4321794"/>
              <a:ext cx="3118803" cy="455509"/>
            </a:xfrm>
            <a:prstGeom prst="rect">
              <a:avLst/>
            </a:prstGeom>
            <a:noFill/>
          </p:spPr>
          <p:txBody>
            <a:bodyPr wrap="none" rtlCol="0">
              <a:spAutoFit/>
            </a:bodyPr>
            <a:lstStyle/>
            <a:p>
              <a:pPr algn="ctr">
                <a:lnSpc>
                  <a:spcPct val="90000"/>
                </a:lnSpc>
              </a:pPr>
              <a:r>
                <a:rPr lang="en-US" dirty="0"/>
                <a:t>Bed of sand particles</a:t>
              </a:r>
            </a:p>
          </p:txBody>
        </p:sp>
        <p:sp>
          <p:nvSpPr>
            <p:cNvPr id="11" name="Left Brace 10">
              <a:extLst>
                <a:ext uri="{FF2B5EF4-FFF2-40B4-BE49-F238E27FC236}">
                  <a16:creationId xmlns:a16="http://schemas.microsoft.com/office/drawing/2014/main" id="{99C70B80-99D4-D940-B659-8A10B1B7D0C0}"/>
                </a:ext>
              </a:extLst>
            </p:cNvPr>
            <p:cNvSpPr/>
            <p:nvPr/>
          </p:nvSpPr>
          <p:spPr>
            <a:xfrm>
              <a:off x="2053736" y="3662126"/>
              <a:ext cx="313442" cy="17009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2" name="Straight Connector 71">
            <a:extLst>
              <a:ext uri="{FF2B5EF4-FFF2-40B4-BE49-F238E27FC236}">
                <a16:creationId xmlns:a16="http://schemas.microsoft.com/office/drawing/2014/main" id="{1DA650D3-13E7-214D-B442-3D5FF2CD9A69}"/>
              </a:ext>
            </a:extLst>
          </p:cNvPr>
          <p:cNvCxnSpPr>
            <a:cxnSpLocks/>
          </p:cNvCxnSpPr>
          <p:nvPr/>
        </p:nvCxnSpPr>
        <p:spPr>
          <a:xfrm flipH="1">
            <a:off x="6535125" y="1178086"/>
            <a:ext cx="14816" cy="3936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447C322-5F24-1744-A34A-1C19359AE855}"/>
              </a:ext>
            </a:extLst>
          </p:cNvPr>
          <p:cNvSpPr txBox="1"/>
          <p:nvPr/>
        </p:nvSpPr>
        <p:spPr>
          <a:xfrm>
            <a:off x="6544768" y="799368"/>
            <a:ext cx="2517036" cy="300082"/>
          </a:xfrm>
          <a:prstGeom prst="rect">
            <a:avLst/>
          </a:prstGeom>
          <a:noFill/>
        </p:spPr>
        <p:txBody>
          <a:bodyPr wrap="none" rtlCol="0">
            <a:spAutoFit/>
          </a:bodyPr>
          <a:lstStyle/>
          <a:p>
            <a:pPr algn="ctr">
              <a:lnSpc>
                <a:spcPct val="90000"/>
              </a:lnSpc>
            </a:pPr>
            <a:r>
              <a:rPr lang="en-US" sz="1500" b="1" u="sng" dirty="0"/>
              <a:t>Pyrolysis reactor physics</a:t>
            </a:r>
          </a:p>
        </p:txBody>
      </p:sp>
      <p:sp>
        <p:nvSpPr>
          <p:cNvPr id="74" name="TextBox 73">
            <a:extLst>
              <a:ext uri="{FF2B5EF4-FFF2-40B4-BE49-F238E27FC236}">
                <a16:creationId xmlns:a16="http://schemas.microsoft.com/office/drawing/2014/main" id="{DCC7D306-2029-E340-84F9-E73026F3230B}"/>
              </a:ext>
            </a:extLst>
          </p:cNvPr>
          <p:cNvSpPr txBox="1"/>
          <p:nvPr/>
        </p:nvSpPr>
        <p:spPr>
          <a:xfrm>
            <a:off x="667417" y="821238"/>
            <a:ext cx="1734899" cy="300082"/>
          </a:xfrm>
          <a:prstGeom prst="rect">
            <a:avLst/>
          </a:prstGeom>
          <a:noFill/>
        </p:spPr>
        <p:txBody>
          <a:bodyPr wrap="none" rtlCol="0">
            <a:spAutoFit/>
          </a:bodyPr>
          <a:lstStyle/>
          <a:p>
            <a:pPr>
              <a:lnSpc>
                <a:spcPct val="90000"/>
              </a:lnSpc>
            </a:pPr>
            <a:r>
              <a:rPr lang="en-US" sz="1500" b="1" u="sng" dirty="0"/>
              <a:t>Two-Fluid Model</a:t>
            </a:r>
          </a:p>
        </p:txBody>
      </p:sp>
      <p:grpSp>
        <p:nvGrpSpPr>
          <p:cNvPr id="75" name="Group 74">
            <a:extLst>
              <a:ext uri="{FF2B5EF4-FFF2-40B4-BE49-F238E27FC236}">
                <a16:creationId xmlns:a16="http://schemas.microsoft.com/office/drawing/2014/main" id="{A617BBDA-630F-7E46-B661-45484633E54C}"/>
              </a:ext>
            </a:extLst>
          </p:cNvPr>
          <p:cNvGrpSpPr/>
          <p:nvPr/>
        </p:nvGrpSpPr>
        <p:grpSpPr>
          <a:xfrm>
            <a:off x="4213178" y="3541145"/>
            <a:ext cx="2230642" cy="813899"/>
            <a:chOff x="5456866" y="5273677"/>
            <a:chExt cx="3207499" cy="1170325"/>
          </a:xfrm>
        </p:grpSpPr>
        <p:grpSp>
          <p:nvGrpSpPr>
            <p:cNvPr id="76" name="Group 75">
              <a:extLst>
                <a:ext uri="{FF2B5EF4-FFF2-40B4-BE49-F238E27FC236}">
                  <a16:creationId xmlns:a16="http://schemas.microsoft.com/office/drawing/2014/main" id="{ED27149E-A6B9-8D48-99A2-0F484062F9FD}"/>
                </a:ext>
              </a:extLst>
            </p:cNvPr>
            <p:cNvGrpSpPr/>
            <p:nvPr/>
          </p:nvGrpSpPr>
          <p:grpSpPr>
            <a:xfrm>
              <a:off x="6307429" y="5273677"/>
              <a:ext cx="2356936" cy="1170325"/>
              <a:chOff x="6457329" y="4895899"/>
              <a:chExt cx="2356936" cy="1170325"/>
            </a:xfrm>
          </p:grpSpPr>
          <p:sp>
            <p:nvSpPr>
              <p:cNvPr id="78" name="TextBox 77">
                <a:extLst>
                  <a:ext uri="{FF2B5EF4-FFF2-40B4-BE49-F238E27FC236}">
                    <a16:creationId xmlns:a16="http://schemas.microsoft.com/office/drawing/2014/main" id="{F46E6678-DE58-044B-8C07-5FE9622338CB}"/>
                  </a:ext>
                </a:extLst>
              </p:cNvPr>
              <p:cNvSpPr txBox="1"/>
              <p:nvPr/>
            </p:nvSpPr>
            <p:spPr>
              <a:xfrm>
                <a:off x="7075358" y="5079739"/>
                <a:ext cx="571096" cy="492443"/>
              </a:xfrm>
              <a:prstGeom prst="rect">
                <a:avLst/>
              </a:prstGeom>
              <a:noFill/>
              <a:ln>
                <a:noFill/>
              </a:ln>
            </p:spPr>
            <p:txBody>
              <a:bodyPr wrap="none" rtlCol="0">
                <a:spAutoFit/>
              </a:bodyPr>
              <a:lstStyle/>
              <a:p>
                <a:pPr algn="ctr"/>
                <a:r>
                  <a:rPr lang="en-US" dirty="0">
                    <a:solidFill>
                      <a:schemeClr val="tx2"/>
                    </a:solidFill>
                    <a:latin typeface="Times New Roman" panose="02020603050405020304" pitchFamily="18" charset="0"/>
                    <a:cs typeface="Times New Roman" panose="02020603050405020304" pitchFamily="18" charset="0"/>
                  </a:rPr>
                  <a:t>tar</a:t>
                </a:r>
              </a:p>
            </p:txBody>
          </p:sp>
          <p:sp>
            <p:nvSpPr>
              <p:cNvPr id="79" name="TextBox 78">
                <a:extLst>
                  <a:ext uri="{FF2B5EF4-FFF2-40B4-BE49-F238E27FC236}">
                    <a16:creationId xmlns:a16="http://schemas.microsoft.com/office/drawing/2014/main" id="{6E3B2F70-98FF-0840-88A3-9E3C371771E0}"/>
                  </a:ext>
                </a:extLst>
              </p:cNvPr>
              <p:cNvSpPr txBox="1"/>
              <p:nvPr/>
            </p:nvSpPr>
            <p:spPr>
              <a:xfrm>
                <a:off x="6901777" y="5461381"/>
                <a:ext cx="1803290" cy="492443"/>
              </a:xfrm>
              <a:prstGeom prst="rect">
                <a:avLst/>
              </a:prstGeom>
              <a:noFill/>
              <a:ln>
                <a:noFill/>
              </a:ln>
            </p:spPr>
            <p:txBody>
              <a:bodyPr wrap="square" rtlCol="0">
                <a:spAutoFit/>
              </a:bodyPr>
              <a:lstStyle/>
              <a:p>
                <a:pPr algn="ctr"/>
                <a:r>
                  <a:rPr lang="en-US" dirty="0">
                    <a:solidFill>
                      <a:schemeClr val="tx2"/>
                    </a:solidFill>
                    <a:latin typeface="Times New Roman" panose="02020603050405020304" pitchFamily="18" charset="0"/>
                    <a:cs typeface="Times New Roman" panose="02020603050405020304" pitchFamily="18" charset="0"/>
                  </a:rPr>
                  <a:t>gas + char</a:t>
                </a:r>
              </a:p>
            </p:txBody>
          </p:sp>
          <p:cxnSp>
            <p:nvCxnSpPr>
              <p:cNvPr id="80" name="Straight Arrow Connector 79">
                <a:extLst>
                  <a:ext uri="{FF2B5EF4-FFF2-40B4-BE49-F238E27FC236}">
                    <a16:creationId xmlns:a16="http://schemas.microsoft.com/office/drawing/2014/main" id="{F9AC127A-E2D4-024A-92D4-3739E9765822}"/>
                  </a:ext>
                </a:extLst>
              </p:cNvPr>
              <p:cNvCxnSpPr>
                <a:cxnSpLocks/>
              </p:cNvCxnSpPr>
              <p:nvPr/>
            </p:nvCxnSpPr>
            <p:spPr>
              <a:xfrm>
                <a:off x="7627715" y="5350364"/>
                <a:ext cx="590751"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4D8FC7D-3BBB-1240-898E-DA0A9F5D7569}"/>
                  </a:ext>
                </a:extLst>
              </p:cNvPr>
              <p:cNvCxnSpPr>
                <a:cxnSpLocks/>
              </p:cNvCxnSpPr>
              <p:nvPr/>
            </p:nvCxnSpPr>
            <p:spPr>
              <a:xfrm flipV="1">
                <a:off x="6492677" y="5350365"/>
                <a:ext cx="658216" cy="18852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CB7DC51D-CF0C-EB4C-BFEE-4329EEE3AB44}"/>
                  </a:ext>
                </a:extLst>
              </p:cNvPr>
              <p:cNvCxnSpPr>
                <a:cxnSpLocks/>
              </p:cNvCxnSpPr>
              <p:nvPr/>
            </p:nvCxnSpPr>
            <p:spPr>
              <a:xfrm>
                <a:off x="6464381" y="5525404"/>
                <a:ext cx="686512" cy="19429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AA0A77A-8375-734F-BD7B-5AA8B31B7A93}"/>
                  </a:ext>
                </a:extLst>
              </p:cNvPr>
              <p:cNvSpPr txBox="1"/>
              <p:nvPr/>
            </p:nvSpPr>
            <p:spPr>
              <a:xfrm>
                <a:off x="6457329" y="4998255"/>
                <a:ext cx="553997" cy="492443"/>
              </a:xfrm>
              <a:prstGeom prst="rect">
                <a:avLst/>
              </a:prstGeom>
              <a:noFill/>
              <a:ln>
                <a:noFill/>
              </a:ln>
            </p:spPr>
            <p:txBody>
              <a:bodyPr wrap="none" rtlCol="0">
                <a:spAutoFit/>
              </a:bodyPr>
              <a:lstStyle/>
              <a:p>
                <a:r>
                  <a:rPr lang="en-US" dirty="0">
                    <a:solidFill>
                      <a:schemeClr val="tx2"/>
                    </a:solidFill>
                    <a:latin typeface="Times New Roman" panose="02020603050405020304" pitchFamily="18" charset="0"/>
                    <a:cs typeface="Times New Roman" panose="02020603050405020304" pitchFamily="18" charset="0"/>
                  </a:rPr>
                  <a:t>k1</a:t>
                </a:r>
              </a:p>
            </p:txBody>
          </p:sp>
          <p:sp>
            <p:nvSpPr>
              <p:cNvPr id="84" name="TextBox 83">
                <a:extLst>
                  <a:ext uri="{FF2B5EF4-FFF2-40B4-BE49-F238E27FC236}">
                    <a16:creationId xmlns:a16="http://schemas.microsoft.com/office/drawing/2014/main" id="{8C3D1F11-4658-D648-B1B3-59068E05EEB0}"/>
                  </a:ext>
                </a:extLst>
              </p:cNvPr>
              <p:cNvSpPr txBox="1"/>
              <p:nvPr/>
            </p:nvSpPr>
            <p:spPr>
              <a:xfrm>
                <a:off x="6470460" y="5573781"/>
                <a:ext cx="553997" cy="492443"/>
              </a:xfrm>
              <a:prstGeom prst="rect">
                <a:avLst/>
              </a:prstGeom>
              <a:noFill/>
              <a:ln>
                <a:noFill/>
              </a:ln>
            </p:spPr>
            <p:txBody>
              <a:bodyPr wrap="none" rtlCol="0">
                <a:spAutoFit/>
              </a:bodyPr>
              <a:lstStyle/>
              <a:p>
                <a:r>
                  <a:rPr lang="en-US" dirty="0">
                    <a:solidFill>
                      <a:schemeClr val="tx2"/>
                    </a:solidFill>
                    <a:latin typeface="Times New Roman" panose="02020603050405020304" pitchFamily="18" charset="0"/>
                    <a:cs typeface="Times New Roman" panose="02020603050405020304" pitchFamily="18" charset="0"/>
                  </a:rPr>
                  <a:t>k2</a:t>
                </a:r>
              </a:p>
            </p:txBody>
          </p:sp>
          <p:sp>
            <p:nvSpPr>
              <p:cNvPr id="85" name="TextBox 84">
                <a:extLst>
                  <a:ext uri="{FF2B5EF4-FFF2-40B4-BE49-F238E27FC236}">
                    <a16:creationId xmlns:a16="http://schemas.microsoft.com/office/drawing/2014/main" id="{0233DEC0-B06D-8C40-9DC5-E59B483D8458}"/>
                  </a:ext>
                </a:extLst>
              </p:cNvPr>
              <p:cNvSpPr txBox="1"/>
              <p:nvPr/>
            </p:nvSpPr>
            <p:spPr>
              <a:xfrm>
                <a:off x="7538833" y="4895899"/>
                <a:ext cx="553997" cy="492442"/>
              </a:xfrm>
              <a:prstGeom prst="rect">
                <a:avLst/>
              </a:prstGeom>
              <a:noFill/>
              <a:ln>
                <a:noFill/>
              </a:ln>
            </p:spPr>
            <p:txBody>
              <a:bodyPr wrap="none" rtlCol="0">
                <a:spAutoFit/>
              </a:bodyPr>
              <a:lstStyle/>
              <a:p>
                <a:r>
                  <a:rPr lang="en-US" dirty="0">
                    <a:solidFill>
                      <a:schemeClr val="tx2"/>
                    </a:solidFill>
                    <a:latin typeface="Times New Roman" panose="02020603050405020304" pitchFamily="18" charset="0"/>
                    <a:cs typeface="Times New Roman" panose="02020603050405020304" pitchFamily="18" charset="0"/>
                  </a:rPr>
                  <a:t>k3</a:t>
                </a:r>
              </a:p>
            </p:txBody>
          </p:sp>
          <p:sp>
            <p:nvSpPr>
              <p:cNvPr id="86" name="TextBox 85">
                <a:extLst>
                  <a:ext uri="{FF2B5EF4-FFF2-40B4-BE49-F238E27FC236}">
                    <a16:creationId xmlns:a16="http://schemas.microsoft.com/office/drawing/2014/main" id="{DD148D20-3888-7940-ABA3-58F94FA75986}"/>
                  </a:ext>
                </a:extLst>
              </p:cNvPr>
              <p:cNvSpPr txBox="1"/>
              <p:nvPr/>
            </p:nvSpPr>
            <p:spPr>
              <a:xfrm>
                <a:off x="8157673" y="5054097"/>
                <a:ext cx="656592" cy="492443"/>
              </a:xfrm>
              <a:prstGeom prst="rect">
                <a:avLst/>
              </a:prstGeom>
              <a:noFill/>
              <a:ln>
                <a:noFill/>
              </a:ln>
            </p:spPr>
            <p:txBody>
              <a:bodyPr wrap="none" rtlCol="0">
                <a:spAutoFit/>
              </a:bodyPr>
              <a:lstStyle/>
              <a:p>
                <a:pPr algn="ctr"/>
                <a:r>
                  <a:rPr lang="en-US" dirty="0">
                    <a:solidFill>
                      <a:schemeClr val="tx2"/>
                    </a:solidFill>
                    <a:latin typeface="Times New Roman" panose="02020603050405020304" pitchFamily="18" charset="0"/>
                    <a:cs typeface="Times New Roman" panose="02020603050405020304" pitchFamily="18" charset="0"/>
                  </a:rPr>
                  <a:t>gas</a:t>
                </a:r>
              </a:p>
            </p:txBody>
          </p:sp>
        </p:grpSp>
        <p:sp>
          <p:nvSpPr>
            <p:cNvPr id="77" name="TextBox 76">
              <a:extLst>
                <a:ext uri="{FF2B5EF4-FFF2-40B4-BE49-F238E27FC236}">
                  <a16:creationId xmlns:a16="http://schemas.microsoft.com/office/drawing/2014/main" id="{3A5FD82A-B2DE-CC4B-A1B4-EC6EEC4F1942}"/>
                </a:ext>
              </a:extLst>
            </p:cNvPr>
            <p:cNvSpPr txBox="1"/>
            <p:nvPr/>
          </p:nvSpPr>
          <p:spPr>
            <a:xfrm>
              <a:off x="5456866" y="5655208"/>
              <a:ext cx="930171" cy="492443"/>
            </a:xfrm>
            <a:prstGeom prst="rect">
              <a:avLst/>
            </a:prstGeom>
            <a:noFill/>
            <a:ln>
              <a:noFill/>
            </a:ln>
          </p:spPr>
          <p:txBody>
            <a:bodyPr wrap="none" rtlCol="0">
              <a:spAutoFit/>
            </a:bodyPr>
            <a:lstStyle/>
            <a:p>
              <a:pPr algn="ctr"/>
              <a:r>
                <a:rPr lang="en-US" dirty="0">
                  <a:solidFill>
                    <a:schemeClr val="tx2"/>
                  </a:solidFill>
                  <a:latin typeface="Times New Roman" panose="02020603050405020304" pitchFamily="18" charset="0"/>
                  <a:cs typeface="Times New Roman" panose="02020603050405020304" pitchFamily="18" charset="0"/>
                </a:rPr>
                <a:t>wood</a:t>
              </a:r>
            </a:p>
          </p:txBody>
        </p:sp>
      </p:grpSp>
      <p:graphicFrame>
        <p:nvGraphicFramePr>
          <p:cNvPr id="94" name="Object 93">
            <a:extLst>
              <a:ext uri="{FF2B5EF4-FFF2-40B4-BE49-F238E27FC236}">
                <a16:creationId xmlns:a16="http://schemas.microsoft.com/office/drawing/2014/main" id="{8EFB3C38-DA65-FF49-ADF4-F29258E5DE2F}"/>
              </a:ext>
            </a:extLst>
          </p:cNvPr>
          <p:cNvGraphicFramePr>
            <a:graphicFrameLocks noChangeAspect="1"/>
          </p:cNvGraphicFramePr>
          <p:nvPr>
            <p:extLst>
              <p:ext uri="{D42A27DB-BD31-4B8C-83A1-F6EECF244321}">
                <p14:modId xmlns:p14="http://schemas.microsoft.com/office/powerpoint/2010/main" val="2758717558"/>
              </p:ext>
            </p:extLst>
          </p:nvPr>
        </p:nvGraphicFramePr>
        <p:xfrm>
          <a:off x="4655685" y="4304308"/>
          <a:ext cx="1807571" cy="868937"/>
        </p:xfrm>
        <a:graphic>
          <a:graphicData uri="http://schemas.openxmlformats.org/presentationml/2006/ole">
            <mc:AlternateContent xmlns:mc="http://schemas.openxmlformats.org/markup-compatibility/2006">
              <mc:Choice xmlns:v="urn:schemas-microsoft-com:vml" Requires="v">
                <p:oleObj spid="_x0000_s2083" name="Equation" r:id="rId6" imgW="1333440" imgH="634680" progId="Equation.DSMT4">
                  <p:embed/>
                </p:oleObj>
              </mc:Choice>
              <mc:Fallback>
                <p:oleObj name="Equation" r:id="rId6" imgW="1333440" imgH="634680" progId="Equation.DSMT4">
                  <p:embed/>
                  <p:pic>
                    <p:nvPicPr>
                      <p:cNvPr id="94" name="Object 93">
                        <a:extLst>
                          <a:ext uri="{FF2B5EF4-FFF2-40B4-BE49-F238E27FC236}">
                            <a16:creationId xmlns:a16="http://schemas.microsoft.com/office/drawing/2014/main" id="{8EFB3C38-DA65-FF49-ADF4-F29258E5DE2F}"/>
                          </a:ext>
                        </a:extLst>
                      </p:cNvPr>
                      <p:cNvPicPr>
                        <a:picLocks noChangeAspect="1" noChangeArrowheads="1"/>
                      </p:cNvPicPr>
                      <p:nvPr/>
                    </p:nvPicPr>
                    <p:blipFill>
                      <a:blip r:embed="rId7"/>
                      <a:srcRect/>
                      <a:stretch>
                        <a:fillRect/>
                      </a:stretch>
                    </p:blipFill>
                    <p:spPr bwMode="auto">
                      <a:xfrm>
                        <a:off x="4655685" y="4304308"/>
                        <a:ext cx="1807571" cy="868937"/>
                      </a:xfrm>
                      <a:prstGeom prst="rect">
                        <a:avLst/>
                      </a:prstGeom>
                      <a:noFill/>
                    </p:spPr>
                  </p:pic>
                </p:oleObj>
              </mc:Fallback>
            </mc:AlternateContent>
          </a:graphicData>
        </a:graphic>
      </p:graphicFrame>
      <p:sp>
        <p:nvSpPr>
          <p:cNvPr id="4" name="Rectangle 3">
            <a:extLst>
              <a:ext uri="{FF2B5EF4-FFF2-40B4-BE49-F238E27FC236}">
                <a16:creationId xmlns:a16="http://schemas.microsoft.com/office/drawing/2014/main" id="{22AB893D-FDBB-FA40-9179-16F7C2026A71}"/>
              </a:ext>
            </a:extLst>
          </p:cNvPr>
          <p:cNvSpPr/>
          <p:nvPr/>
        </p:nvSpPr>
        <p:spPr>
          <a:xfrm>
            <a:off x="226469" y="1309071"/>
            <a:ext cx="407377" cy="280498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00"/>
              </a:highlight>
            </a:endParaRPr>
          </a:p>
        </p:txBody>
      </p:sp>
      <p:sp>
        <p:nvSpPr>
          <p:cNvPr id="88" name="Rectangle 87">
            <a:extLst>
              <a:ext uri="{FF2B5EF4-FFF2-40B4-BE49-F238E27FC236}">
                <a16:creationId xmlns:a16="http://schemas.microsoft.com/office/drawing/2014/main" id="{C50A366D-3515-D449-A776-2FA1D232FF29}"/>
              </a:ext>
            </a:extLst>
          </p:cNvPr>
          <p:cNvSpPr/>
          <p:nvPr/>
        </p:nvSpPr>
        <p:spPr>
          <a:xfrm>
            <a:off x="416598" y="1309071"/>
            <a:ext cx="218854" cy="25481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7B78DD41-FEEF-514A-A49B-57261A5D45B3}"/>
              </a:ext>
            </a:extLst>
          </p:cNvPr>
          <p:cNvSpPr/>
          <p:nvPr/>
        </p:nvSpPr>
        <p:spPr>
          <a:xfrm>
            <a:off x="96286" y="5845234"/>
            <a:ext cx="8474385" cy="415498"/>
          </a:xfrm>
          <a:prstGeom prst="rect">
            <a:avLst/>
          </a:prstGeom>
        </p:spPr>
        <p:txBody>
          <a:bodyPr wrap="square">
            <a:spAutoFit/>
          </a:bodyPr>
          <a:lstStyle/>
          <a:p>
            <a:r>
              <a:rPr lang="en-US" sz="1050" dirty="0">
                <a:solidFill>
                  <a:schemeClr val="bg2">
                    <a:lumMod val="50000"/>
                  </a:schemeClr>
                </a:solidFill>
              </a:rPr>
              <a:t>Ramirez, E., Finney, C. E. A., </a:t>
            </a:r>
            <a:r>
              <a:rPr lang="en-US" sz="1050" dirty="0" err="1">
                <a:solidFill>
                  <a:schemeClr val="bg2">
                    <a:lumMod val="50000"/>
                  </a:schemeClr>
                </a:solidFill>
              </a:rPr>
              <a:t>Pannala</a:t>
            </a:r>
            <a:r>
              <a:rPr lang="en-US" sz="1050" dirty="0">
                <a:solidFill>
                  <a:schemeClr val="bg2">
                    <a:lumMod val="50000"/>
                  </a:schemeClr>
                </a:solidFill>
              </a:rPr>
              <a:t>, S., </a:t>
            </a:r>
            <a:r>
              <a:rPr lang="en-US" sz="1050" dirty="0" err="1">
                <a:solidFill>
                  <a:schemeClr val="bg2">
                    <a:lumMod val="50000"/>
                  </a:schemeClr>
                </a:solidFill>
              </a:rPr>
              <a:t>Daw</a:t>
            </a:r>
            <a:r>
              <a:rPr lang="en-US" sz="1050" dirty="0">
                <a:solidFill>
                  <a:schemeClr val="bg2">
                    <a:lumMod val="50000"/>
                  </a:schemeClr>
                </a:solidFill>
              </a:rPr>
              <a:t>, C. S., </a:t>
            </a:r>
            <a:r>
              <a:rPr lang="en-US" sz="1050" dirty="0" err="1">
                <a:solidFill>
                  <a:schemeClr val="bg2">
                    <a:lumMod val="50000"/>
                  </a:schemeClr>
                </a:solidFill>
              </a:rPr>
              <a:t>Halow</a:t>
            </a:r>
            <a:r>
              <a:rPr lang="en-US" sz="1050" dirty="0">
                <a:solidFill>
                  <a:schemeClr val="bg2">
                    <a:lumMod val="50000"/>
                  </a:schemeClr>
                </a:solidFill>
              </a:rPr>
              <a:t>, J., &amp; </a:t>
            </a:r>
            <a:r>
              <a:rPr lang="en-US" sz="1050" dirty="0" err="1">
                <a:solidFill>
                  <a:schemeClr val="bg2">
                    <a:lumMod val="50000"/>
                  </a:schemeClr>
                </a:solidFill>
              </a:rPr>
              <a:t>Xiong</a:t>
            </a:r>
            <a:r>
              <a:rPr lang="en-US" sz="1050" dirty="0">
                <a:solidFill>
                  <a:schemeClr val="bg2">
                    <a:lumMod val="50000"/>
                  </a:schemeClr>
                </a:solidFill>
              </a:rPr>
              <a:t>, Q. (2017). Computational study of the bubbling-to-slugging transition in a laboratory-scale fluidized bed. Chemical Engineering Journal, 308, 544-556. </a:t>
            </a:r>
            <a:r>
              <a:rPr lang="en-US" sz="1050" dirty="0" err="1">
                <a:solidFill>
                  <a:schemeClr val="bg2">
                    <a:lumMod val="50000"/>
                  </a:schemeClr>
                </a:solidFill>
              </a:rPr>
              <a:t>doi:https</a:t>
            </a:r>
            <a:r>
              <a:rPr lang="en-US" sz="1050" dirty="0">
                <a:solidFill>
                  <a:schemeClr val="bg2">
                    <a:lumMod val="50000"/>
                  </a:schemeClr>
                </a:solidFill>
              </a:rPr>
              <a:t>://</a:t>
            </a:r>
            <a:r>
              <a:rPr lang="en-US" sz="1050" dirty="0" err="1">
                <a:solidFill>
                  <a:schemeClr val="bg2">
                    <a:lumMod val="50000"/>
                  </a:schemeClr>
                </a:solidFill>
              </a:rPr>
              <a:t>doi.org</a:t>
            </a:r>
            <a:r>
              <a:rPr lang="en-US" sz="1050" dirty="0">
                <a:solidFill>
                  <a:schemeClr val="bg2">
                    <a:lumMod val="50000"/>
                  </a:schemeClr>
                </a:solidFill>
              </a:rPr>
              <a:t>/10.1016/j.cej.2016.08.113</a:t>
            </a:r>
          </a:p>
        </p:txBody>
      </p:sp>
    </p:spTree>
    <p:extLst>
      <p:ext uri="{BB962C8B-B14F-4D97-AF65-F5344CB8AC3E}">
        <p14:creationId xmlns:p14="http://schemas.microsoft.com/office/powerpoint/2010/main" val="3943375949"/>
      </p:ext>
    </p:extLst>
  </p:cSld>
  <p:clrMapOvr>
    <a:masterClrMapping/>
  </p:clrMapOvr>
  <mc:AlternateContent xmlns:mc="http://schemas.openxmlformats.org/markup-compatibility/2006" xmlns:p14="http://schemas.microsoft.com/office/powerpoint/2010/main">
    <mc:Choice Requires="p14">
      <p:transition spd="slow" p14:dur="2000" advTm="56693"/>
    </mc:Choice>
    <mc:Fallback xmlns="">
      <p:transition spd="slow" advTm="566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D7F52A-0103-4AB0-A0C6-53711CC63F37}"/>
              </a:ext>
            </a:extLst>
          </p:cNvPr>
          <p:cNvSpPr txBox="1"/>
          <p:nvPr/>
        </p:nvSpPr>
        <p:spPr>
          <a:xfrm>
            <a:off x="3311739" y="1108853"/>
            <a:ext cx="5339693" cy="1421928"/>
          </a:xfrm>
          <a:prstGeom prst="rect">
            <a:avLst/>
          </a:prstGeom>
          <a:noFill/>
        </p:spPr>
        <p:txBody>
          <a:bodyPr wrap="square" rtlCol="0">
            <a:spAutoFit/>
          </a:bodyPr>
          <a:lstStyle/>
          <a:p>
            <a:pPr>
              <a:lnSpc>
                <a:spcPct val="90000"/>
              </a:lnSpc>
            </a:pPr>
            <a:r>
              <a:rPr lang="en-US" sz="2400" dirty="0"/>
              <a:t>Use simplified reactor models to ‘compress’ essential hydrodynamic information from MFIX and combine it with pyrolysis chemistry</a:t>
            </a:r>
          </a:p>
        </p:txBody>
      </p:sp>
      <p:sp>
        <p:nvSpPr>
          <p:cNvPr id="3" name="Content Placeholder 2"/>
          <p:cNvSpPr>
            <a:spLocks noGrp="1"/>
          </p:cNvSpPr>
          <p:nvPr>
            <p:ph idx="1"/>
          </p:nvPr>
        </p:nvSpPr>
        <p:spPr>
          <a:xfrm>
            <a:off x="3263056" y="2627823"/>
            <a:ext cx="5601544" cy="3519048"/>
          </a:xfrm>
        </p:spPr>
        <p:txBody>
          <a:bodyPr/>
          <a:lstStyle/>
          <a:p>
            <a:pPr marL="485188" lvl="1" indent="-214370"/>
            <a:r>
              <a:rPr lang="en-US" dirty="0"/>
              <a:t>Quantify impact of bubbles and bed solids circulation on biomass solids and pyrolysis vapor residence time distributions (RTDs)</a:t>
            </a:r>
          </a:p>
          <a:p>
            <a:pPr marL="485188" lvl="1" indent="-214370"/>
            <a:r>
              <a:rPr lang="en-US" dirty="0"/>
              <a:t>Identify major reaction/mixing zones needed to understand/approximate performance trends</a:t>
            </a:r>
          </a:p>
          <a:p>
            <a:pPr marL="485188" lvl="1" indent="-214370"/>
            <a:r>
              <a:rPr lang="en-US" dirty="0"/>
              <a:t>Relate solids and gas RTDs to predict trends for how biomass particle properties and reaction chemistry impact overall yields</a:t>
            </a:r>
          </a:p>
          <a:p>
            <a:pPr marL="485188" lvl="1" indent="-214370"/>
            <a:r>
              <a:rPr lang="en-US" dirty="0"/>
              <a:t>Utilize low-order models for rapid studies of operating/design parameter sweeps</a:t>
            </a:r>
          </a:p>
        </p:txBody>
      </p:sp>
      <p:grpSp>
        <p:nvGrpSpPr>
          <p:cNvPr id="84" name="Group 83"/>
          <p:cNvGrpSpPr/>
          <p:nvPr/>
        </p:nvGrpSpPr>
        <p:grpSpPr>
          <a:xfrm>
            <a:off x="386081" y="1215202"/>
            <a:ext cx="2064684" cy="4246024"/>
            <a:chOff x="7770863" y="2214616"/>
            <a:chExt cx="1523561" cy="3068565"/>
          </a:xfrm>
        </p:grpSpPr>
        <p:grpSp>
          <p:nvGrpSpPr>
            <p:cNvPr id="121" name="Group 120"/>
            <p:cNvGrpSpPr/>
            <p:nvPr/>
          </p:nvGrpSpPr>
          <p:grpSpPr>
            <a:xfrm>
              <a:off x="8141912" y="2214616"/>
              <a:ext cx="769374" cy="3048000"/>
              <a:chOff x="7079226" y="381000"/>
              <a:chExt cx="1378974" cy="5652319"/>
            </a:xfrm>
          </p:grpSpPr>
          <p:sp>
            <p:nvSpPr>
              <p:cNvPr id="136" name="Oval 135"/>
              <p:cNvSpPr/>
              <p:nvPr/>
            </p:nvSpPr>
            <p:spPr>
              <a:xfrm>
                <a:off x="7086600" y="5804719"/>
                <a:ext cx="1371600"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7079226" y="381000"/>
                <a:ext cx="1371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p:cNvCxnSpPr/>
              <p:nvPr/>
            </p:nvCxnSpPr>
            <p:spPr>
              <a:xfrm>
                <a:off x="7079226" y="490242"/>
                <a:ext cx="7358" cy="54404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450826" y="495300"/>
                <a:ext cx="7374" cy="5423719"/>
              </a:xfrm>
              <a:prstGeom prst="line">
                <a:avLst/>
              </a:prstGeom>
            </p:spPr>
            <p:style>
              <a:lnRef idx="1">
                <a:schemeClr val="accent1"/>
              </a:lnRef>
              <a:fillRef idx="0">
                <a:schemeClr val="accent1"/>
              </a:fillRef>
              <a:effectRef idx="0">
                <a:schemeClr val="accent1"/>
              </a:effectRef>
              <a:fontRef idx="minor">
                <a:schemeClr val="tx1"/>
              </a:fontRef>
            </p:style>
          </p:cxnSp>
          <p:sp>
            <p:nvSpPr>
              <p:cNvPr id="140" name="Arc 139"/>
              <p:cNvSpPr/>
              <p:nvPr/>
            </p:nvSpPr>
            <p:spPr>
              <a:xfrm>
                <a:off x="7079226" y="5804719"/>
                <a:ext cx="1371600"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Oval 140"/>
              <p:cNvSpPr/>
              <p:nvPr/>
            </p:nvSpPr>
            <p:spPr>
              <a:xfrm>
                <a:off x="7079226" y="3556819"/>
                <a:ext cx="1371600"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Arc 141"/>
              <p:cNvSpPr/>
              <p:nvPr/>
            </p:nvSpPr>
            <p:spPr>
              <a:xfrm>
                <a:off x="7086600" y="3556819"/>
                <a:ext cx="1371600"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Freeform 142"/>
              <p:cNvSpPr/>
              <p:nvPr/>
            </p:nvSpPr>
            <p:spPr>
              <a:xfrm>
                <a:off x="7408607" y="3404419"/>
                <a:ext cx="722671" cy="223683"/>
              </a:xfrm>
              <a:custGeom>
                <a:avLst/>
                <a:gdLst>
                  <a:gd name="connsiteX0" fmla="*/ 0 w 722671"/>
                  <a:gd name="connsiteY0" fmla="*/ 235974 h 235974"/>
                  <a:gd name="connsiteX1" fmla="*/ 294968 w 722671"/>
                  <a:gd name="connsiteY1" fmla="*/ 0 h 235974"/>
                  <a:gd name="connsiteX2" fmla="*/ 722671 w 722671"/>
                  <a:gd name="connsiteY2" fmla="*/ 235974 h 235974"/>
                </a:gdLst>
                <a:ahLst/>
                <a:cxnLst>
                  <a:cxn ang="0">
                    <a:pos x="connsiteX0" y="connsiteY0"/>
                  </a:cxn>
                  <a:cxn ang="0">
                    <a:pos x="connsiteX1" y="connsiteY1"/>
                  </a:cxn>
                  <a:cxn ang="0">
                    <a:pos x="connsiteX2" y="connsiteY2"/>
                  </a:cxn>
                </a:cxnLst>
                <a:rect l="l" t="t" r="r" b="b"/>
                <a:pathLst>
                  <a:path w="722671" h="235974">
                    <a:moveTo>
                      <a:pt x="0" y="235974"/>
                    </a:moveTo>
                    <a:cubicBezTo>
                      <a:pt x="87261" y="117987"/>
                      <a:pt x="174523" y="0"/>
                      <a:pt x="294968" y="0"/>
                    </a:cubicBezTo>
                    <a:cubicBezTo>
                      <a:pt x="415413" y="0"/>
                      <a:pt x="629264" y="204019"/>
                      <a:pt x="722671" y="23597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2" name="Oval 121"/>
            <p:cNvSpPr/>
            <p:nvPr/>
          </p:nvSpPr>
          <p:spPr>
            <a:xfrm>
              <a:off x="8458200" y="41958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8610600" y="43482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8534400" y="43570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8564881" y="42503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8458200" y="42808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8382000" y="43265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8488681" y="48816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8641081" y="50340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8564881" y="50428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8595362" y="49361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8488681" y="49666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8412481" y="501233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c 133"/>
            <p:cNvSpPr/>
            <p:nvPr/>
          </p:nvSpPr>
          <p:spPr>
            <a:xfrm rot="2210302">
              <a:off x="7770863" y="4144900"/>
              <a:ext cx="1085112" cy="1067976"/>
            </a:xfrm>
            <a:prstGeom prst="arc">
              <a:avLst>
                <a:gd name="adj1" fmla="val 15744757"/>
                <a:gd name="adj2" fmla="val 2626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Arc 134"/>
            <p:cNvSpPr/>
            <p:nvPr/>
          </p:nvSpPr>
          <p:spPr>
            <a:xfrm rot="13932655">
              <a:off x="8174419" y="4163176"/>
              <a:ext cx="1174664" cy="1065346"/>
            </a:xfrm>
            <a:prstGeom prst="arc">
              <a:avLst>
                <a:gd name="adj1" fmla="val 15744757"/>
                <a:gd name="adj2" fmla="val 2626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5" name="Group 84"/>
          <p:cNvGrpSpPr/>
          <p:nvPr/>
        </p:nvGrpSpPr>
        <p:grpSpPr>
          <a:xfrm rot="1800846">
            <a:off x="1382095" y="4632775"/>
            <a:ext cx="400733" cy="356683"/>
            <a:chOff x="6970375" y="4673166"/>
            <a:chExt cx="454798" cy="417530"/>
          </a:xfrm>
        </p:grpSpPr>
        <p:sp>
          <p:nvSpPr>
            <p:cNvPr id="119" name="Freeform 118"/>
            <p:cNvSpPr/>
            <p:nvPr/>
          </p:nvSpPr>
          <p:spPr>
            <a:xfrm rot="16760077" flipH="1">
              <a:off x="6989009" y="4654532"/>
              <a:ext cx="417530" cy="454798"/>
            </a:xfrm>
            <a:custGeom>
              <a:avLst/>
              <a:gdLst>
                <a:gd name="connsiteX0" fmla="*/ 179882 w 389745"/>
                <a:gd name="connsiteY0" fmla="*/ 543295 h 559952"/>
                <a:gd name="connsiteX1" fmla="*/ 104931 w 389745"/>
                <a:gd name="connsiteY1" fmla="*/ 558285 h 559952"/>
                <a:gd name="connsiteX2" fmla="*/ 74951 w 389745"/>
                <a:gd name="connsiteY2" fmla="*/ 513314 h 559952"/>
                <a:gd name="connsiteX3" fmla="*/ 29981 w 389745"/>
                <a:gd name="connsiteY3" fmla="*/ 468344 h 559952"/>
                <a:gd name="connsiteX4" fmla="*/ 29981 w 389745"/>
                <a:gd name="connsiteY4" fmla="*/ 318442 h 559952"/>
                <a:gd name="connsiteX5" fmla="*/ 74951 w 389745"/>
                <a:gd name="connsiteY5" fmla="*/ 303452 h 559952"/>
                <a:gd name="connsiteX6" fmla="*/ 149902 w 389745"/>
                <a:gd name="connsiteY6" fmla="*/ 363413 h 559952"/>
                <a:gd name="connsiteX7" fmla="*/ 104931 w 389745"/>
                <a:gd name="connsiteY7" fmla="*/ 393393 h 559952"/>
                <a:gd name="connsiteX8" fmla="*/ 44971 w 389745"/>
                <a:gd name="connsiteY8" fmla="*/ 378403 h 559952"/>
                <a:gd name="connsiteX9" fmla="*/ 29981 w 389745"/>
                <a:gd name="connsiteY9" fmla="*/ 318442 h 559952"/>
                <a:gd name="connsiteX10" fmla="*/ 0 w 389745"/>
                <a:gd name="connsiteY10" fmla="*/ 288462 h 559952"/>
                <a:gd name="connsiteX11" fmla="*/ 74951 w 389745"/>
                <a:gd name="connsiteY11" fmla="*/ 123570 h 559952"/>
                <a:gd name="connsiteX12" fmla="*/ 164892 w 389745"/>
                <a:gd name="connsiteY12" fmla="*/ 138560 h 559952"/>
                <a:gd name="connsiteX13" fmla="*/ 149902 w 389745"/>
                <a:gd name="connsiteY13" fmla="*/ 258482 h 559952"/>
                <a:gd name="connsiteX14" fmla="*/ 59961 w 389745"/>
                <a:gd name="connsiteY14" fmla="*/ 228501 h 559952"/>
                <a:gd name="connsiteX15" fmla="*/ 44971 w 389745"/>
                <a:gd name="connsiteY15" fmla="*/ 33629 h 559952"/>
                <a:gd name="connsiteX16" fmla="*/ 194872 w 389745"/>
                <a:gd name="connsiteY16" fmla="*/ 3649 h 559952"/>
                <a:gd name="connsiteX17" fmla="*/ 299804 w 389745"/>
                <a:gd name="connsiteY17" fmla="*/ 18639 h 559952"/>
                <a:gd name="connsiteX18" fmla="*/ 239843 w 389745"/>
                <a:gd name="connsiteY18" fmla="*/ 348423 h 559952"/>
                <a:gd name="connsiteX19" fmla="*/ 224853 w 389745"/>
                <a:gd name="connsiteY19" fmla="*/ 228501 h 559952"/>
                <a:gd name="connsiteX20" fmla="*/ 344774 w 389745"/>
                <a:gd name="connsiteY20" fmla="*/ 213511 h 559952"/>
                <a:gd name="connsiteX21" fmla="*/ 389745 w 389745"/>
                <a:gd name="connsiteY21" fmla="*/ 228501 h 55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9745" h="559952">
                  <a:moveTo>
                    <a:pt x="179882" y="543295"/>
                  </a:moveTo>
                  <a:cubicBezTo>
                    <a:pt x="154898" y="548292"/>
                    <a:pt x="129429" y="565285"/>
                    <a:pt x="104931" y="558285"/>
                  </a:cubicBezTo>
                  <a:cubicBezTo>
                    <a:pt x="87608" y="553336"/>
                    <a:pt x="86484" y="527154"/>
                    <a:pt x="74951" y="513314"/>
                  </a:cubicBezTo>
                  <a:cubicBezTo>
                    <a:pt x="61380" y="497028"/>
                    <a:pt x="44971" y="483334"/>
                    <a:pt x="29981" y="468344"/>
                  </a:cubicBezTo>
                  <a:cubicBezTo>
                    <a:pt x="27381" y="450146"/>
                    <a:pt x="-2724" y="351147"/>
                    <a:pt x="29981" y="318442"/>
                  </a:cubicBezTo>
                  <a:cubicBezTo>
                    <a:pt x="41154" y="307269"/>
                    <a:pt x="59961" y="308449"/>
                    <a:pt x="74951" y="303452"/>
                  </a:cubicBezTo>
                  <a:cubicBezTo>
                    <a:pt x="94163" y="308255"/>
                    <a:pt x="171408" y="309650"/>
                    <a:pt x="149902" y="363413"/>
                  </a:cubicBezTo>
                  <a:cubicBezTo>
                    <a:pt x="143211" y="380140"/>
                    <a:pt x="119921" y="383400"/>
                    <a:pt x="104931" y="393393"/>
                  </a:cubicBezTo>
                  <a:cubicBezTo>
                    <a:pt x="84944" y="388396"/>
                    <a:pt x="59539" y="392971"/>
                    <a:pt x="44971" y="378403"/>
                  </a:cubicBezTo>
                  <a:cubicBezTo>
                    <a:pt x="30403" y="363835"/>
                    <a:pt x="39195" y="336869"/>
                    <a:pt x="29981" y="318442"/>
                  </a:cubicBezTo>
                  <a:cubicBezTo>
                    <a:pt x="23660" y="305801"/>
                    <a:pt x="9994" y="298455"/>
                    <a:pt x="0" y="288462"/>
                  </a:cubicBezTo>
                  <a:cubicBezTo>
                    <a:pt x="13018" y="223375"/>
                    <a:pt x="-12140" y="123570"/>
                    <a:pt x="74951" y="123570"/>
                  </a:cubicBezTo>
                  <a:cubicBezTo>
                    <a:pt x="105345" y="123570"/>
                    <a:pt x="134912" y="133563"/>
                    <a:pt x="164892" y="138560"/>
                  </a:cubicBezTo>
                  <a:cubicBezTo>
                    <a:pt x="159895" y="178534"/>
                    <a:pt x="180489" y="232265"/>
                    <a:pt x="149902" y="258482"/>
                  </a:cubicBezTo>
                  <a:cubicBezTo>
                    <a:pt x="125908" y="279048"/>
                    <a:pt x="59961" y="228501"/>
                    <a:pt x="59961" y="228501"/>
                  </a:cubicBezTo>
                  <a:cubicBezTo>
                    <a:pt x="46987" y="189580"/>
                    <a:pt x="-5994" y="75327"/>
                    <a:pt x="44971" y="33629"/>
                  </a:cubicBezTo>
                  <a:cubicBezTo>
                    <a:pt x="84409" y="1361"/>
                    <a:pt x="144905" y="13642"/>
                    <a:pt x="194872" y="3649"/>
                  </a:cubicBezTo>
                  <a:cubicBezTo>
                    <a:pt x="229849" y="8646"/>
                    <a:pt x="290507" y="-15448"/>
                    <a:pt x="299804" y="18639"/>
                  </a:cubicBezTo>
                  <a:cubicBezTo>
                    <a:pt x="381136" y="316855"/>
                    <a:pt x="369870" y="305078"/>
                    <a:pt x="239843" y="348423"/>
                  </a:cubicBezTo>
                  <a:cubicBezTo>
                    <a:pt x="212020" y="320599"/>
                    <a:pt x="156682" y="281523"/>
                    <a:pt x="224853" y="228501"/>
                  </a:cubicBezTo>
                  <a:cubicBezTo>
                    <a:pt x="256652" y="203769"/>
                    <a:pt x="304800" y="218508"/>
                    <a:pt x="344774" y="213511"/>
                  </a:cubicBezTo>
                  <a:lnTo>
                    <a:pt x="389745" y="228501"/>
                  </a:lnTo>
                </a:path>
              </a:pathLst>
            </a:custGeom>
            <a:ln w="38100"/>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20" name="Oval 119"/>
            <p:cNvSpPr/>
            <p:nvPr/>
          </p:nvSpPr>
          <p:spPr>
            <a:xfrm>
              <a:off x="7092640" y="4906203"/>
              <a:ext cx="152308" cy="18276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86" name="Oval 85"/>
          <p:cNvSpPr/>
          <p:nvPr/>
        </p:nvSpPr>
        <p:spPr>
          <a:xfrm>
            <a:off x="1697045" y="3005499"/>
            <a:ext cx="162502" cy="16922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Arrow Connector 86"/>
          <p:cNvCxnSpPr/>
          <p:nvPr/>
        </p:nvCxnSpPr>
        <p:spPr>
          <a:xfrm flipH="1" flipV="1">
            <a:off x="1793565" y="1729234"/>
            <a:ext cx="0" cy="1212985"/>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1047627" y="1463343"/>
            <a:ext cx="145493" cy="2007830"/>
            <a:chOff x="6587078" y="2277081"/>
            <a:chExt cx="207364" cy="917222"/>
          </a:xfrm>
        </p:grpSpPr>
        <p:cxnSp>
          <p:nvCxnSpPr>
            <p:cNvPr id="116" name="Straight Arrow Connector 115"/>
            <p:cNvCxnSpPr/>
            <p:nvPr/>
          </p:nvCxnSpPr>
          <p:spPr>
            <a:xfrm flipV="1">
              <a:off x="6687013" y="2278727"/>
              <a:ext cx="0" cy="915576"/>
            </a:xfrm>
            <a:prstGeom prst="straightConnector1">
              <a:avLst/>
            </a:prstGeom>
            <a:ln w="127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V="1">
              <a:off x="6794442" y="2277081"/>
              <a:ext cx="0" cy="915576"/>
            </a:xfrm>
            <a:prstGeom prst="straightConnector1">
              <a:avLst/>
            </a:prstGeom>
            <a:ln w="127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V="1">
              <a:off x="6587078" y="2277081"/>
              <a:ext cx="0" cy="915576"/>
            </a:xfrm>
            <a:prstGeom prst="straightConnector1">
              <a:avLst/>
            </a:prstGeom>
            <a:ln w="127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TextBox 88"/>
          <p:cNvSpPr txBox="1"/>
          <p:nvPr/>
        </p:nvSpPr>
        <p:spPr>
          <a:xfrm rot="16200000">
            <a:off x="766587" y="2330825"/>
            <a:ext cx="702313" cy="4013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lnSpc>
                <a:spcPct val="90000"/>
              </a:lnSpc>
            </a:pPr>
            <a:r>
              <a:rPr lang="en-US" dirty="0"/>
              <a:t>Gas</a:t>
            </a:r>
          </a:p>
        </p:txBody>
      </p:sp>
      <p:cxnSp>
        <p:nvCxnSpPr>
          <p:cNvPr id="91" name="Straight Arrow Connector 90"/>
          <p:cNvCxnSpPr/>
          <p:nvPr/>
        </p:nvCxnSpPr>
        <p:spPr>
          <a:xfrm flipV="1">
            <a:off x="1067509" y="5486924"/>
            <a:ext cx="0" cy="21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1182402" y="5492538"/>
            <a:ext cx="0" cy="21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1414422" y="5491299"/>
            <a:ext cx="0" cy="21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1093139" y="5629030"/>
            <a:ext cx="655328" cy="276999"/>
          </a:xfrm>
          <a:prstGeom prst="rect">
            <a:avLst/>
          </a:prstGeom>
          <a:noFill/>
        </p:spPr>
        <p:txBody>
          <a:bodyPr wrap="square" rtlCol="0">
            <a:spAutoFit/>
          </a:bodyPr>
          <a:lstStyle/>
          <a:p>
            <a:pPr algn="ctr"/>
            <a:r>
              <a:rPr lang="en-US" sz="1200" dirty="0">
                <a:ea typeface="Arial" charset="0"/>
              </a:rPr>
              <a:t>gas</a:t>
            </a:r>
            <a:endParaRPr lang="en-US" sz="1200" baseline="-25000" dirty="0">
              <a:ea typeface="Arial" charset="0"/>
            </a:endParaRPr>
          </a:p>
        </p:txBody>
      </p:sp>
      <p:cxnSp>
        <p:nvCxnSpPr>
          <p:cNvPr id="95" name="Straight Arrow Connector 94"/>
          <p:cNvCxnSpPr/>
          <p:nvPr/>
        </p:nvCxnSpPr>
        <p:spPr>
          <a:xfrm flipV="1">
            <a:off x="1537906" y="5491090"/>
            <a:ext cx="0" cy="21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1774272" y="5490708"/>
            <a:ext cx="0" cy="21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1663712" y="5490490"/>
            <a:ext cx="0" cy="21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1291350" y="5486470"/>
            <a:ext cx="0" cy="21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1097044" y="4360154"/>
            <a:ext cx="162502" cy="16922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7107451">
            <a:off x="846960" y="3963472"/>
            <a:ext cx="515028" cy="373577"/>
          </a:xfrm>
          <a:custGeom>
            <a:avLst/>
            <a:gdLst>
              <a:gd name="connsiteX0" fmla="*/ 29323 w 493282"/>
              <a:gd name="connsiteY0" fmla="*/ 404037 h 446567"/>
              <a:gd name="connsiteX1" fmla="*/ 29323 w 493282"/>
              <a:gd name="connsiteY1" fmla="*/ 106325 h 446567"/>
              <a:gd name="connsiteX2" fmla="*/ 93119 w 493282"/>
              <a:gd name="connsiteY2" fmla="*/ 63795 h 446567"/>
              <a:gd name="connsiteX3" fmla="*/ 135649 w 493282"/>
              <a:gd name="connsiteY3" fmla="*/ 212651 h 446567"/>
              <a:gd name="connsiteX4" fmla="*/ 71853 w 493282"/>
              <a:gd name="connsiteY4" fmla="*/ 191386 h 446567"/>
              <a:gd name="connsiteX5" fmla="*/ 93119 w 493282"/>
              <a:gd name="connsiteY5" fmla="*/ 85060 h 446567"/>
              <a:gd name="connsiteX6" fmla="*/ 220709 w 493282"/>
              <a:gd name="connsiteY6" fmla="*/ 0 h 446567"/>
              <a:gd name="connsiteX7" fmla="*/ 305770 w 493282"/>
              <a:gd name="connsiteY7" fmla="*/ 21265 h 446567"/>
              <a:gd name="connsiteX8" fmla="*/ 327035 w 493282"/>
              <a:gd name="connsiteY8" fmla="*/ 106325 h 446567"/>
              <a:gd name="connsiteX9" fmla="*/ 305770 w 493282"/>
              <a:gd name="connsiteY9" fmla="*/ 340241 h 446567"/>
              <a:gd name="connsiteX10" fmla="*/ 284505 w 493282"/>
              <a:gd name="connsiteY10" fmla="*/ 63795 h 446567"/>
              <a:gd name="connsiteX11" fmla="*/ 348300 w 493282"/>
              <a:gd name="connsiteY11" fmla="*/ 21265 h 446567"/>
              <a:gd name="connsiteX12" fmla="*/ 433360 w 493282"/>
              <a:gd name="connsiteY12" fmla="*/ 42530 h 446567"/>
              <a:gd name="connsiteX13" fmla="*/ 454626 w 493282"/>
              <a:gd name="connsiteY13" fmla="*/ 382772 h 446567"/>
              <a:gd name="connsiteX14" fmla="*/ 412095 w 493282"/>
              <a:gd name="connsiteY14" fmla="*/ 425302 h 446567"/>
              <a:gd name="connsiteX15" fmla="*/ 390830 w 493282"/>
              <a:gd name="connsiteY15" fmla="*/ 446567 h 4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282" h="446567">
                <a:moveTo>
                  <a:pt x="29323" y="404037"/>
                </a:moveTo>
                <a:cubicBezTo>
                  <a:pt x="698" y="289536"/>
                  <a:pt x="-19023" y="251363"/>
                  <a:pt x="29323" y="106325"/>
                </a:cubicBezTo>
                <a:cubicBezTo>
                  <a:pt x="37405" y="82079"/>
                  <a:pt x="71854" y="77972"/>
                  <a:pt x="93119" y="63795"/>
                </a:cubicBezTo>
                <a:cubicBezTo>
                  <a:pt x="158905" y="85724"/>
                  <a:pt x="235450" y="87900"/>
                  <a:pt x="135649" y="212651"/>
                </a:cubicBezTo>
                <a:cubicBezTo>
                  <a:pt x="121646" y="230155"/>
                  <a:pt x="93118" y="198474"/>
                  <a:pt x="71853" y="191386"/>
                </a:cubicBezTo>
                <a:cubicBezTo>
                  <a:pt x="78942" y="155944"/>
                  <a:pt x="70929" y="113590"/>
                  <a:pt x="93119" y="85060"/>
                </a:cubicBezTo>
                <a:cubicBezTo>
                  <a:pt x="124500" y="44713"/>
                  <a:pt x="220709" y="0"/>
                  <a:pt x="220709" y="0"/>
                </a:cubicBezTo>
                <a:cubicBezTo>
                  <a:pt x="249063" y="7088"/>
                  <a:pt x="285104" y="599"/>
                  <a:pt x="305770" y="21265"/>
                </a:cubicBezTo>
                <a:cubicBezTo>
                  <a:pt x="326436" y="41931"/>
                  <a:pt x="327035" y="77099"/>
                  <a:pt x="327035" y="106325"/>
                </a:cubicBezTo>
                <a:cubicBezTo>
                  <a:pt x="327035" y="184619"/>
                  <a:pt x="312858" y="262269"/>
                  <a:pt x="305770" y="340241"/>
                </a:cubicBezTo>
                <a:cubicBezTo>
                  <a:pt x="269728" y="232117"/>
                  <a:pt x="231923" y="182105"/>
                  <a:pt x="284505" y="63795"/>
                </a:cubicBezTo>
                <a:cubicBezTo>
                  <a:pt x="294885" y="40440"/>
                  <a:pt x="327035" y="35442"/>
                  <a:pt x="348300" y="21265"/>
                </a:cubicBezTo>
                <a:cubicBezTo>
                  <a:pt x="376653" y="28353"/>
                  <a:pt x="407219" y="29460"/>
                  <a:pt x="433360" y="42530"/>
                </a:cubicBezTo>
                <a:cubicBezTo>
                  <a:pt x="549123" y="100411"/>
                  <a:pt x="463024" y="337982"/>
                  <a:pt x="454626" y="382772"/>
                </a:cubicBezTo>
                <a:cubicBezTo>
                  <a:pt x="450931" y="402478"/>
                  <a:pt x="426272" y="411125"/>
                  <a:pt x="412095" y="425302"/>
                </a:cubicBezTo>
                <a:lnTo>
                  <a:pt x="390830" y="446567"/>
                </a:lnTo>
              </a:path>
            </a:pathLst>
          </a:custGeom>
          <a:noFill/>
          <a:ln w="28575">
            <a:solidFill>
              <a:schemeClr val="tx1">
                <a:lumMod val="50000"/>
                <a:lumOff val="5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1" name="Oval 100"/>
          <p:cNvSpPr/>
          <p:nvPr/>
        </p:nvSpPr>
        <p:spPr>
          <a:xfrm>
            <a:off x="2213755" y="1032061"/>
            <a:ext cx="162502" cy="16922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Bent Arrow 101"/>
          <p:cNvSpPr/>
          <p:nvPr/>
        </p:nvSpPr>
        <p:spPr>
          <a:xfrm>
            <a:off x="1788215" y="1052089"/>
            <a:ext cx="399617" cy="504614"/>
          </a:xfrm>
          <a:prstGeom prst="bentArrow">
            <a:avLst>
              <a:gd name="adj1" fmla="val 7444"/>
              <a:gd name="adj2" fmla="val 13588"/>
              <a:gd name="adj3" fmla="val 12710"/>
              <a:gd name="adj4" fmla="val 52528"/>
            </a:avLst>
          </a:prstGeom>
          <a:solidFill>
            <a:schemeClr val="tx1">
              <a:lumMod val="50000"/>
              <a:lumOff val="50000"/>
            </a:schemeClr>
          </a:solidFill>
          <a:ln>
            <a:solidFill>
              <a:schemeClr val="tx1">
                <a:lumMod val="50000"/>
                <a:lumOff val="5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ln w="0"/>
              <a:solidFill>
                <a:schemeClr val="accent1"/>
              </a:solidFill>
              <a:effectLst>
                <a:outerShdw blurRad="38100" dist="25400" dir="5400000" algn="ctr" rotWithShape="0">
                  <a:srgbClr val="6E747A">
                    <a:alpha val="43000"/>
                  </a:srgbClr>
                </a:outerShdw>
              </a:effectLst>
            </a:endParaRPr>
          </a:p>
        </p:txBody>
      </p:sp>
      <p:sp>
        <p:nvSpPr>
          <p:cNvPr id="103" name="TextBox 102"/>
          <p:cNvSpPr txBox="1"/>
          <p:nvPr/>
        </p:nvSpPr>
        <p:spPr>
          <a:xfrm>
            <a:off x="1925972" y="3164775"/>
            <a:ext cx="1303234" cy="840230"/>
          </a:xfrm>
          <a:prstGeom prst="rect">
            <a:avLst/>
          </a:prstGeom>
          <a:noFill/>
        </p:spPr>
        <p:txBody>
          <a:bodyPr wrap="square" rtlCol="0">
            <a:spAutoFit/>
          </a:bodyPr>
          <a:lstStyle/>
          <a:p>
            <a:pPr algn="ctr">
              <a:lnSpc>
                <a:spcPct val="90000"/>
              </a:lnSpc>
            </a:pPr>
            <a:r>
              <a:rPr lang="en-US" dirty="0"/>
              <a:t>Mixing and residence time</a:t>
            </a:r>
          </a:p>
        </p:txBody>
      </p:sp>
      <p:sp>
        <p:nvSpPr>
          <p:cNvPr id="104" name="Oval 103"/>
          <p:cNvSpPr/>
          <p:nvPr/>
        </p:nvSpPr>
        <p:spPr>
          <a:xfrm>
            <a:off x="1781482" y="5284912"/>
            <a:ext cx="61957" cy="632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 name="Oval 104"/>
          <p:cNvSpPr/>
          <p:nvPr/>
        </p:nvSpPr>
        <p:spPr>
          <a:xfrm>
            <a:off x="1851010" y="5307858"/>
            <a:ext cx="61957" cy="632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6" name="Oval 105"/>
          <p:cNvSpPr/>
          <p:nvPr/>
        </p:nvSpPr>
        <p:spPr>
          <a:xfrm>
            <a:off x="1821305" y="5266763"/>
            <a:ext cx="61957" cy="632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 name="Oval 106"/>
          <p:cNvSpPr/>
          <p:nvPr/>
        </p:nvSpPr>
        <p:spPr>
          <a:xfrm>
            <a:off x="1781482" y="5244207"/>
            <a:ext cx="61957" cy="632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8" name="Oval 107"/>
          <p:cNvSpPr/>
          <p:nvPr/>
        </p:nvSpPr>
        <p:spPr>
          <a:xfrm>
            <a:off x="1835549" y="5241325"/>
            <a:ext cx="61957" cy="632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1" name="Group 110"/>
          <p:cNvGrpSpPr/>
          <p:nvPr/>
        </p:nvGrpSpPr>
        <p:grpSpPr>
          <a:xfrm>
            <a:off x="1369066" y="1465864"/>
            <a:ext cx="118491" cy="2007830"/>
            <a:chOff x="6587078" y="2277081"/>
            <a:chExt cx="207364" cy="917222"/>
          </a:xfrm>
        </p:grpSpPr>
        <p:cxnSp>
          <p:nvCxnSpPr>
            <p:cNvPr id="113" name="Straight Arrow Connector 112"/>
            <p:cNvCxnSpPr/>
            <p:nvPr/>
          </p:nvCxnSpPr>
          <p:spPr>
            <a:xfrm flipV="1">
              <a:off x="6687013" y="2278727"/>
              <a:ext cx="0" cy="915576"/>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6794442" y="2277081"/>
              <a:ext cx="0" cy="915576"/>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V="1">
              <a:off x="6587078" y="2277081"/>
              <a:ext cx="0" cy="915576"/>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2" name="TextBox 111"/>
          <p:cNvSpPr txBox="1"/>
          <p:nvPr/>
        </p:nvSpPr>
        <p:spPr>
          <a:xfrm rot="16200000">
            <a:off x="811293" y="2330101"/>
            <a:ext cx="1225052" cy="401360"/>
          </a:xfrm>
          <a:prstGeom prst="rect">
            <a:avLst/>
          </a:prstGeom>
          <a:solidFill>
            <a:schemeClr val="accent6">
              <a:lumMod val="50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lnSpc>
                <a:spcPct val="90000"/>
              </a:lnSpc>
            </a:pPr>
            <a:r>
              <a:rPr lang="en-US" dirty="0"/>
              <a:t>Tar (oils)</a:t>
            </a:r>
          </a:p>
        </p:txBody>
      </p:sp>
      <p:sp>
        <p:nvSpPr>
          <p:cNvPr id="6" name="TextBox 5"/>
          <p:cNvSpPr txBox="1"/>
          <p:nvPr/>
        </p:nvSpPr>
        <p:spPr>
          <a:xfrm rot="16200000">
            <a:off x="-799106" y="4378733"/>
            <a:ext cx="2339103" cy="341632"/>
          </a:xfrm>
          <a:prstGeom prst="rect">
            <a:avLst/>
          </a:prstGeom>
          <a:noFill/>
        </p:spPr>
        <p:txBody>
          <a:bodyPr wrap="none" rtlCol="0">
            <a:spAutoFit/>
          </a:bodyPr>
          <a:lstStyle/>
          <a:p>
            <a:pPr algn="ctr">
              <a:lnSpc>
                <a:spcPct val="90000"/>
              </a:lnSpc>
            </a:pPr>
            <a:r>
              <a:rPr lang="en-US" dirty="0"/>
              <a:t>Bed of sand particles</a:t>
            </a:r>
          </a:p>
        </p:txBody>
      </p:sp>
      <p:sp>
        <p:nvSpPr>
          <p:cNvPr id="7" name="Left Brace 6"/>
          <p:cNvSpPr/>
          <p:nvPr/>
        </p:nvSpPr>
        <p:spPr>
          <a:xfrm>
            <a:off x="529736" y="3662126"/>
            <a:ext cx="313442" cy="17009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itle 1">
            <a:extLst>
              <a:ext uri="{FF2B5EF4-FFF2-40B4-BE49-F238E27FC236}">
                <a16:creationId xmlns:a16="http://schemas.microsoft.com/office/drawing/2014/main" id="{47A89399-8263-4A99-8D4D-88CA4C6422CA}"/>
              </a:ext>
            </a:extLst>
          </p:cNvPr>
          <p:cNvSpPr txBox="1">
            <a:spLocks/>
          </p:cNvSpPr>
          <p:nvPr/>
        </p:nvSpPr>
        <p:spPr bwMode="auto">
          <a:xfrm>
            <a:off x="289146" y="410787"/>
            <a:ext cx="8575454" cy="430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2400" dirty="0">
                <a:solidFill>
                  <a:schemeClr val="tx1"/>
                </a:solidFill>
                <a:latin typeface="+mj-lt"/>
              </a:rPr>
              <a:t>Interpret MFIX Results with Low-Order Models</a:t>
            </a:r>
          </a:p>
        </p:txBody>
      </p:sp>
      <p:sp>
        <p:nvSpPr>
          <p:cNvPr id="65" name="Title 1">
            <a:extLst>
              <a:ext uri="{FF2B5EF4-FFF2-40B4-BE49-F238E27FC236}">
                <a16:creationId xmlns:a16="http://schemas.microsoft.com/office/drawing/2014/main" id="{26247E62-5032-452B-AD15-9688BB3F55F3}"/>
              </a:ext>
            </a:extLst>
          </p:cNvPr>
          <p:cNvSpPr txBox="1">
            <a:spLocks/>
          </p:cNvSpPr>
          <p:nvPr/>
        </p:nvSpPr>
        <p:spPr bwMode="auto">
          <a:xfrm>
            <a:off x="258284" y="84003"/>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Approach (2)</a:t>
            </a:r>
          </a:p>
        </p:txBody>
      </p:sp>
    </p:spTree>
    <p:extLst>
      <p:ext uri="{BB962C8B-B14F-4D97-AF65-F5344CB8AC3E}">
        <p14:creationId xmlns:p14="http://schemas.microsoft.com/office/powerpoint/2010/main" val="1891718494"/>
      </p:ext>
    </p:extLst>
  </p:cSld>
  <p:clrMapOvr>
    <a:masterClrMapping/>
  </p:clrMapOvr>
  <mc:AlternateContent xmlns:mc="http://schemas.openxmlformats.org/markup-compatibility/2006" xmlns:p14="http://schemas.microsoft.com/office/powerpoint/2010/main">
    <mc:Choice Requires="p14">
      <p:transition spd="slow" p14:dur="2000" advTm="56693"/>
    </mc:Choice>
    <mc:Fallback xmlns="">
      <p:transition spd="slow" advTm="5669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FE85E8-2B68-B24C-BC41-7EF015D33AB4}"/>
              </a:ext>
            </a:extLst>
          </p:cNvPr>
          <p:cNvPicPr>
            <a:picLocks noChangeAspect="1"/>
          </p:cNvPicPr>
          <p:nvPr/>
        </p:nvPicPr>
        <p:blipFill rotWithShape="1">
          <a:blip r:embed="rId3">
            <a:extLst>
              <a:ext uri="{28A0092B-C50C-407E-A947-70E740481C1C}">
                <a14:useLocalDpi xmlns:a14="http://schemas.microsoft.com/office/drawing/2010/main" val="0"/>
              </a:ext>
            </a:extLst>
          </a:blip>
          <a:srcRect t="23859" r="7427" b="22526"/>
          <a:stretch/>
        </p:blipFill>
        <p:spPr>
          <a:xfrm>
            <a:off x="4338626" y="2045353"/>
            <a:ext cx="4786902" cy="3587754"/>
          </a:xfrm>
          <a:prstGeom prst="rect">
            <a:avLst/>
          </a:prstGeom>
        </p:spPr>
      </p:pic>
      <p:sp>
        <p:nvSpPr>
          <p:cNvPr id="2" name="Title 1"/>
          <p:cNvSpPr>
            <a:spLocks noGrp="1"/>
          </p:cNvSpPr>
          <p:nvPr>
            <p:ph type="title"/>
          </p:nvPr>
        </p:nvSpPr>
        <p:spPr>
          <a:xfrm>
            <a:off x="258284" y="404813"/>
            <a:ext cx="8885716" cy="717885"/>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Autofit/>
          </a:bodyPr>
          <a:lstStyle/>
          <a:p>
            <a:pPr algn="l"/>
            <a:r>
              <a:rPr lang="en-US" sz="2400" dirty="0">
                <a:solidFill>
                  <a:sysClr val="windowText" lastClr="000000"/>
                </a:solidFill>
              </a:rPr>
              <a:t>Fast pyrolysis model using low-order chemistry + </a:t>
            </a:r>
            <a:r>
              <a:rPr lang="en-US" sz="2400" dirty="0" err="1">
                <a:solidFill>
                  <a:sysClr val="windowText" lastClr="000000"/>
                </a:solidFill>
              </a:rPr>
              <a:t>MFiX</a:t>
            </a:r>
            <a:r>
              <a:rPr lang="en-US" sz="2400" dirty="0">
                <a:solidFill>
                  <a:sysClr val="windowText" lastClr="000000"/>
                </a:solidFill>
              </a:rPr>
              <a:t>-based hydrodynamics (‘Hybrid’ modeling approach)</a:t>
            </a:r>
          </a:p>
        </p:txBody>
      </p:sp>
      <p:sp>
        <p:nvSpPr>
          <p:cNvPr id="8" name="TextBox 7">
            <a:extLst>
              <a:ext uri="{FF2B5EF4-FFF2-40B4-BE49-F238E27FC236}">
                <a16:creationId xmlns:a16="http://schemas.microsoft.com/office/drawing/2014/main" id="{1822EB73-5098-AB4C-826E-AA573922932D}"/>
              </a:ext>
            </a:extLst>
          </p:cNvPr>
          <p:cNvSpPr txBox="1"/>
          <p:nvPr/>
        </p:nvSpPr>
        <p:spPr>
          <a:xfrm>
            <a:off x="4668982" y="1520951"/>
            <a:ext cx="4195618" cy="507831"/>
          </a:xfrm>
          <a:prstGeom prst="rect">
            <a:avLst/>
          </a:prstGeom>
          <a:noFill/>
        </p:spPr>
        <p:txBody>
          <a:bodyPr wrap="square" rtlCol="0">
            <a:spAutoFit/>
          </a:bodyPr>
          <a:lstStyle/>
          <a:p>
            <a:pPr>
              <a:lnSpc>
                <a:spcPct val="90000"/>
              </a:lnSpc>
            </a:pPr>
            <a:r>
              <a:rPr lang="en-US" sz="1500" u="sng" dirty="0"/>
              <a:t>Step 2</a:t>
            </a:r>
            <a:r>
              <a:rPr lang="en-US" sz="1500" dirty="0"/>
              <a:t>. Use zone model + Liden kinetics to predict yields</a:t>
            </a:r>
          </a:p>
        </p:txBody>
      </p:sp>
      <p:sp>
        <p:nvSpPr>
          <p:cNvPr id="12" name="TextBox 11"/>
          <p:cNvSpPr txBox="1"/>
          <p:nvPr/>
        </p:nvSpPr>
        <p:spPr>
          <a:xfrm>
            <a:off x="212432" y="1493697"/>
            <a:ext cx="4144666" cy="507831"/>
          </a:xfrm>
          <a:prstGeom prst="rect">
            <a:avLst/>
          </a:prstGeom>
          <a:noFill/>
        </p:spPr>
        <p:txBody>
          <a:bodyPr wrap="square" rtlCol="0">
            <a:spAutoFit/>
          </a:bodyPr>
          <a:lstStyle/>
          <a:p>
            <a:pPr>
              <a:lnSpc>
                <a:spcPct val="90000"/>
              </a:lnSpc>
            </a:pPr>
            <a:r>
              <a:rPr lang="en-US" sz="1500" u="sng" dirty="0"/>
              <a:t>Step 1</a:t>
            </a:r>
            <a:r>
              <a:rPr lang="en-US" sz="1500" dirty="0"/>
              <a:t>. Use </a:t>
            </a:r>
            <a:r>
              <a:rPr lang="en-US" sz="1500" dirty="0" err="1"/>
              <a:t>MFiX</a:t>
            </a:r>
            <a:r>
              <a:rPr lang="en-US" sz="1500" dirty="0"/>
              <a:t> gas and biomass RTDs to create zone reactor model approximation</a:t>
            </a:r>
          </a:p>
        </p:txBody>
      </p:sp>
      <p:sp>
        <p:nvSpPr>
          <p:cNvPr id="9" name="Rectangle 8">
            <a:extLst>
              <a:ext uri="{FF2B5EF4-FFF2-40B4-BE49-F238E27FC236}">
                <a16:creationId xmlns:a16="http://schemas.microsoft.com/office/drawing/2014/main" id="{C349E6DE-9A19-5947-A415-D001B66AFED9}"/>
              </a:ext>
            </a:extLst>
          </p:cNvPr>
          <p:cNvSpPr/>
          <p:nvPr/>
        </p:nvSpPr>
        <p:spPr>
          <a:xfrm>
            <a:off x="212432" y="5903593"/>
            <a:ext cx="5744523" cy="323165"/>
          </a:xfrm>
          <a:prstGeom prst="rect">
            <a:avLst/>
          </a:prstGeom>
        </p:spPr>
        <p:txBody>
          <a:bodyPr wrap="square">
            <a:spAutoFit/>
          </a:bodyPr>
          <a:lstStyle/>
          <a:p>
            <a:r>
              <a:rPr lang="en-US" sz="750" dirty="0">
                <a:solidFill>
                  <a:schemeClr val="tx1">
                    <a:lumMod val="50000"/>
                    <a:lumOff val="50000"/>
                  </a:schemeClr>
                </a:solidFill>
              </a:rPr>
              <a:t>E. Ramirez, </a:t>
            </a:r>
            <a:r>
              <a:rPr lang="en-US" sz="750" dirty="0" err="1">
                <a:solidFill>
                  <a:schemeClr val="tx1">
                    <a:lumMod val="50000"/>
                    <a:lumOff val="50000"/>
                  </a:schemeClr>
                </a:solidFill>
              </a:rPr>
              <a:t>Tingwen</a:t>
            </a:r>
            <a:r>
              <a:rPr lang="en-US" sz="750" dirty="0">
                <a:solidFill>
                  <a:schemeClr val="tx1">
                    <a:lumMod val="50000"/>
                    <a:lumOff val="50000"/>
                  </a:schemeClr>
                </a:solidFill>
              </a:rPr>
              <a:t> Li, Mehrdad </a:t>
            </a:r>
            <a:r>
              <a:rPr lang="en-US" sz="750" dirty="0" err="1">
                <a:solidFill>
                  <a:schemeClr val="tx1">
                    <a:lumMod val="50000"/>
                    <a:lumOff val="50000"/>
                  </a:schemeClr>
                </a:solidFill>
              </a:rPr>
              <a:t>Shahnam</a:t>
            </a:r>
            <a:r>
              <a:rPr lang="en-US" sz="750" dirty="0">
                <a:solidFill>
                  <a:schemeClr val="tx1">
                    <a:lumMod val="50000"/>
                    <a:lumOff val="50000"/>
                  </a:schemeClr>
                </a:solidFill>
              </a:rPr>
              <a:t>, C. Stuart </a:t>
            </a:r>
            <a:r>
              <a:rPr lang="en-US" sz="750" dirty="0" err="1">
                <a:solidFill>
                  <a:schemeClr val="tx1">
                    <a:lumMod val="50000"/>
                    <a:lumOff val="50000"/>
                  </a:schemeClr>
                </a:solidFill>
              </a:rPr>
              <a:t>Daw</a:t>
            </a:r>
            <a:r>
              <a:rPr lang="en-US" sz="750" dirty="0">
                <a:solidFill>
                  <a:schemeClr val="tx1">
                    <a:lumMod val="50000"/>
                    <a:lumOff val="50000"/>
                  </a:schemeClr>
                </a:solidFill>
              </a:rPr>
              <a:t>, Computational study on biomass fast pyrolysis: Hydrodynamic effects on the performance of a laboratory-scale fluidized bed reactor, </a:t>
            </a:r>
            <a:r>
              <a:rPr lang="en-US" sz="750" b="1" u="sng" dirty="0"/>
              <a:t>Manuscript in preparation</a:t>
            </a:r>
            <a:r>
              <a:rPr lang="en-US" sz="750" dirty="0">
                <a:solidFill>
                  <a:schemeClr val="tx1">
                    <a:lumMod val="50000"/>
                    <a:lumOff val="50000"/>
                  </a:schemeClr>
                </a:solidFill>
              </a:rPr>
              <a:t>.</a:t>
            </a:r>
          </a:p>
        </p:txBody>
      </p:sp>
      <p:pic>
        <p:nvPicPr>
          <p:cNvPr id="4" name="Picture 3">
            <a:extLst>
              <a:ext uri="{FF2B5EF4-FFF2-40B4-BE49-F238E27FC236}">
                <a16:creationId xmlns:a16="http://schemas.microsoft.com/office/drawing/2014/main" id="{35E2CE12-67A3-2740-AB38-E7FC53346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132" t="27595" r="13443" b="24746"/>
          <a:stretch/>
        </p:blipFill>
        <p:spPr>
          <a:xfrm>
            <a:off x="28070" y="2157984"/>
            <a:ext cx="4531492" cy="3475123"/>
          </a:xfrm>
          <a:prstGeom prst="rect">
            <a:avLst/>
          </a:prstGeom>
        </p:spPr>
      </p:pic>
      <p:sp>
        <p:nvSpPr>
          <p:cNvPr id="13" name="Title 1">
            <a:extLst>
              <a:ext uri="{FF2B5EF4-FFF2-40B4-BE49-F238E27FC236}">
                <a16:creationId xmlns:a16="http://schemas.microsoft.com/office/drawing/2014/main" id="{F187DFC0-66AB-4319-91A5-1DD6960D0E66}"/>
              </a:ext>
            </a:extLst>
          </p:cNvPr>
          <p:cNvSpPr txBox="1">
            <a:spLocks/>
          </p:cNvSpPr>
          <p:nvPr/>
        </p:nvSpPr>
        <p:spPr bwMode="auto">
          <a:xfrm>
            <a:off x="258284" y="77031"/>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Approach (3)</a:t>
            </a:r>
          </a:p>
        </p:txBody>
      </p:sp>
    </p:spTree>
    <p:extLst>
      <p:ext uri="{BB962C8B-B14F-4D97-AF65-F5344CB8AC3E}">
        <p14:creationId xmlns:p14="http://schemas.microsoft.com/office/powerpoint/2010/main" val="3267175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25430" y="1550513"/>
            <a:ext cx="1683000" cy="4419899"/>
            <a:chOff x="7531186" y="1361999"/>
            <a:chExt cx="1683000" cy="4419899"/>
          </a:xfrm>
        </p:grpSpPr>
        <p:sp>
          <p:nvSpPr>
            <p:cNvPr id="117" name="Can 116"/>
            <p:cNvSpPr/>
            <p:nvPr/>
          </p:nvSpPr>
          <p:spPr>
            <a:xfrm>
              <a:off x="7535809" y="1706662"/>
              <a:ext cx="595035" cy="3591897"/>
            </a:xfrm>
            <a:prstGeom prst="can">
              <a:avLst/>
            </a:prstGeom>
            <a:solidFill>
              <a:schemeClr val="accent1">
                <a:lumMod val="20000"/>
                <a:lumOff val="8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6" name="Group 5"/>
            <p:cNvGrpSpPr/>
            <p:nvPr/>
          </p:nvGrpSpPr>
          <p:grpSpPr>
            <a:xfrm>
              <a:off x="7531186" y="1361999"/>
              <a:ext cx="1683000" cy="4419899"/>
              <a:chOff x="403331" y="552727"/>
              <a:chExt cx="2611476" cy="6390526"/>
            </a:xfrm>
          </p:grpSpPr>
          <p:grpSp>
            <p:nvGrpSpPr>
              <p:cNvPr id="25" name="Group 24"/>
              <p:cNvGrpSpPr/>
              <p:nvPr/>
            </p:nvGrpSpPr>
            <p:grpSpPr>
              <a:xfrm>
                <a:off x="403331" y="1031898"/>
                <a:ext cx="2611476" cy="5228276"/>
                <a:chOff x="304800" y="685799"/>
                <a:chExt cx="2349572" cy="5694771"/>
              </a:xfrm>
            </p:grpSpPr>
            <p:cxnSp>
              <p:nvCxnSpPr>
                <p:cNvPr id="36" name="Straight Connector 35"/>
                <p:cNvCxnSpPr/>
                <p:nvPr/>
              </p:nvCxnSpPr>
              <p:spPr>
                <a:xfrm flipV="1">
                  <a:off x="1100231" y="4886422"/>
                  <a:ext cx="40037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124876" y="4415314"/>
                  <a:ext cx="304647"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04800" y="685799"/>
                  <a:ext cx="2349572" cy="5694771"/>
                  <a:chOff x="304800" y="685799"/>
                  <a:chExt cx="2349572" cy="5694771"/>
                </a:xfrm>
              </p:grpSpPr>
              <p:grpSp>
                <p:nvGrpSpPr>
                  <p:cNvPr id="39" name="Group 38"/>
                  <p:cNvGrpSpPr/>
                  <p:nvPr/>
                </p:nvGrpSpPr>
                <p:grpSpPr>
                  <a:xfrm>
                    <a:off x="304802" y="685799"/>
                    <a:ext cx="1859252" cy="5694771"/>
                    <a:chOff x="7079225" y="381000"/>
                    <a:chExt cx="3131160" cy="5652319"/>
                  </a:xfrm>
                </p:grpSpPr>
                <p:sp>
                  <p:nvSpPr>
                    <p:cNvPr id="45" name="Oval 44"/>
                    <p:cNvSpPr/>
                    <p:nvPr/>
                  </p:nvSpPr>
                  <p:spPr>
                    <a:xfrm>
                      <a:off x="7086600" y="5804719"/>
                      <a:ext cx="1371600"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79226" y="381000"/>
                      <a:ext cx="1371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p:nvPr/>
                  </p:nvCxnSpPr>
                  <p:spPr>
                    <a:xfrm>
                      <a:off x="7079226" y="495300"/>
                      <a:ext cx="7358" cy="5440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450826" y="495300"/>
                      <a:ext cx="7374" cy="54237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 name="Arc 48"/>
                    <p:cNvSpPr/>
                    <p:nvPr/>
                  </p:nvSpPr>
                  <p:spPr>
                    <a:xfrm>
                      <a:off x="7079226" y="5804719"/>
                      <a:ext cx="1371600"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Oval 49"/>
                    <p:cNvSpPr/>
                    <p:nvPr/>
                  </p:nvSpPr>
                  <p:spPr>
                    <a:xfrm>
                      <a:off x="7079225" y="3967974"/>
                      <a:ext cx="1371599"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c 50"/>
                    <p:cNvSpPr/>
                    <p:nvPr/>
                  </p:nvSpPr>
                  <p:spPr>
                    <a:xfrm>
                      <a:off x="7086601" y="3967974"/>
                      <a:ext cx="1371599"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7408606" y="3818415"/>
                      <a:ext cx="722669" cy="223683"/>
                    </a:xfrm>
                    <a:custGeom>
                      <a:avLst/>
                      <a:gdLst>
                        <a:gd name="connsiteX0" fmla="*/ 0 w 722671"/>
                        <a:gd name="connsiteY0" fmla="*/ 235974 h 235974"/>
                        <a:gd name="connsiteX1" fmla="*/ 294968 w 722671"/>
                        <a:gd name="connsiteY1" fmla="*/ 0 h 235974"/>
                        <a:gd name="connsiteX2" fmla="*/ 722671 w 722671"/>
                        <a:gd name="connsiteY2" fmla="*/ 235974 h 235974"/>
                      </a:gdLst>
                      <a:ahLst/>
                      <a:cxnLst>
                        <a:cxn ang="0">
                          <a:pos x="connsiteX0" y="connsiteY0"/>
                        </a:cxn>
                        <a:cxn ang="0">
                          <a:pos x="connsiteX1" y="connsiteY1"/>
                        </a:cxn>
                        <a:cxn ang="0">
                          <a:pos x="connsiteX2" y="connsiteY2"/>
                        </a:cxn>
                      </a:cxnLst>
                      <a:rect l="l" t="t" r="r" b="b"/>
                      <a:pathLst>
                        <a:path w="722671" h="235974">
                          <a:moveTo>
                            <a:pt x="0" y="235974"/>
                          </a:moveTo>
                          <a:cubicBezTo>
                            <a:pt x="87261" y="117987"/>
                            <a:pt x="174523" y="0"/>
                            <a:pt x="294968" y="0"/>
                          </a:cubicBezTo>
                          <a:cubicBezTo>
                            <a:pt x="415413" y="0"/>
                            <a:pt x="629264" y="204019"/>
                            <a:pt x="722671" y="23597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 name="Straight Connector 52"/>
                    <p:cNvCxnSpPr/>
                    <p:nvPr/>
                  </p:nvCxnSpPr>
                  <p:spPr>
                    <a:xfrm flipV="1">
                      <a:off x="8458200" y="5919019"/>
                      <a:ext cx="5459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108723" y="5055526"/>
                      <a:ext cx="134210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106691" y="4774779"/>
                      <a:ext cx="1478442" cy="559269"/>
                    </a:xfrm>
                    <a:prstGeom prst="rect">
                      <a:avLst/>
                    </a:prstGeom>
                    <a:noFill/>
                  </p:spPr>
                  <p:txBody>
                    <a:bodyPr wrap="square" rtlCol="0">
                      <a:spAutoFit/>
                    </a:bodyPr>
                    <a:lstStyle/>
                    <a:p>
                      <a:pPr algn="ctr"/>
                      <a:r>
                        <a:rPr lang="en-US" sz="900" dirty="0"/>
                        <a:t>10 cm</a:t>
                      </a:r>
                    </a:p>
                    <a:p>
                      <a:pPr algn="ctr"/>
                      <a:r>
                        <a:rPr lang="en-US" sz="825" dirty="0"/>
                        <a:t>diameter</a:t>
                      </a:r>
                      <a:endParaRPr lang="en-US" sz="900" dirty="0"/>
                    </a:p>
                  </p:txBody>
                </p:sp>
                <p:cxnSp>
                  <p:nvCxnSpPr>
                    <p:cNvPr id="56" name="Straight Connector 55"/>
                    <p:cNvCxnSpPr/>
                    <p:nvPr/>
                  </p:nvCxnSpPr>
                  <p:spPr>
                    <a:xfrm>
                      <a:off x="8450826" y="495300"/>
                      <a:ext cx="232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554679" y="495300"/>
                      <a:ext cx="0" cy="543206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554676" y="2285998"/>
                      <a:ext cx="1655709" cy="367338"/>
                    </a:xfrm>
                    <a:prstGeom prst="rect">
                      <a:avLst/>
                    </a:prstGeom>
                    <a:noFill/>
                  </p:spPr>
                  <p:txBody>
                    <a:bodyPr wrap="square" rtlCol="0">
                      <a:spAutoFit/>
                    </a:bodyPr>
                    <a:lstStyle/>
                    <a:p>
                      <a:r>
                        <a:rPr lang="en-US" sz="900"/>
                        <a:t>40.1 </a:t>
                      </a:r>
                      <a:r>
                        <a:rPr lang="en-US" sz="900" dirty="0"/>
                        <a:t>cm</a:t>
                      </a:r>
                    </a:p>
                  </p:txBody>
                </p:sp>
                <p:sp>
                  <p:nvSpPr>
                    <p:cNvPr id="59" name="TextBox 58"/>
                    <p:cNvSpPr txBox="1"/>
                    <p:nvPr/>
                  </p:nvSpPr>
                  <p:spPr>
                    <a:xfrm rot="16200000">
                      <a:off x="6985517" y="1440661"/>
                      <a:ext cx="1588513" cy="679309"/>
                    </a:xfrm>
                    <a:prstGeom prst="rect">
                      <a:avLst/>
                    </a:prstGeom>
                    <a:noFill/>
                  </p:spPr>
                  <p:txBody>
                    <a:bodyPr wrap="square" rtlCol="0">
                      <a:spAutoFit/>
                    </a:bodyPr>
                    <a:lstStyle/>
                    <a:p>
                      <a:pPr algn="ctr"/>
                      <a:r>
                        <a:rPr lang="en-US" sz="1200" dirty="0"/>
                        <a:t>Freeboard</a:t>
                      </a:r>
                    </a:p>
                  </p:txBody>
                </p:sp>
              </p:grpSp>
              <p:sp>
                <p:nvSpPr>
                  <p:cNvPr id="40" name="Arc 39"/>
                  <p:cNvSpPr/>
                  <p:nvPr/>
                </p:nvSpPr>
                <p:spPr>
                  <a:xfrm>
                    <a:off x="304800" y="4765339"/>
                    <a:ext cx="814442" cy="22189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Arrow Connector 40"/>
                  <p:cNvCxnSpPr/>
                  <p:nvPr/>
                </p:nvCxnSpPr>
                <p:spPr>
                  <a:xfrm>
                    <a:off x="1295400" y="4438387"/>
                    <a:ext cx="0" cy="182702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1447800" y="4911031"/>
                    <a:ext cx="2" cy="136279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274141" y="4387810"/>
                    <a:ext cx="1219200" cy="758699"/>
                  </a:xfrm>
                  <a:prstGeom prst="rect">
                    <a:avLst/>
                  </a:prstGeom>
                  <a:noFill/>
                </p:spPr>
                <p:txBody>
                  <a:bodyPr wrap="square" rtlCol="0">
                    <a:spAutoFit/>
                  </a:bodyPr>
                  <a:lstStyle/>
                  <a:p>
                    <a:r>
                      <a:rPr lang="en-US" sz="825" dirty="0"/>
                      <a:t>Expanded Bed</a:t>
                    </a:r>
                  </a:p>
                  <a:p>
                    <a:endParaRPr lang="en-US" sz="825" dirty="0"/>
                  </a:p>
                </p:txBody>
              </p:sp>
              <p:sp>
                <p:nvSpPr>
                  <p:cNvPr id="44" name="TextBox 43"/>
                  <p:cNvSpPr txBox="1"/>
                  <p:nvPr/>
                </p:nvSpPr>
                <p:spPr>
                  <a:xfrm>
                    <a:off x="1404985" y="5198543"/>
                    <a:ext cx="1249387" cy="573651"/>
                  </a:xfrm>
                  <a:prstGeom prst="rect">
                    <a:avLst/>
                  </a:prstGeom>
                  <a:noFill/>
                </p:spPr>
                <p:txBody>
                  <a:bodyPr wrap="square" rtlCol="0">
                    <a:spAutoFit/>
                  </a:bodyPr>
                  <a:lstStyle/>
                  <a:p>
                    <a:r>
                      <a:rPr lang="en-US" sz="825" dirty="0"/>
                      <a:t>Static Bed</a:t>
                    </a:r>
                  </a:p>
                  <a:p>
                    <a:r>
                      <a:rPr lang="en-US" sz="900" i="1" dirty="0"/>
                      <a:t>H</a:t>
                    </a:r>
                    <a:r>
                      <a:rPr lang="en-US" sz="900" i="1" baseline="-25000" dirty="0"/>
                      <a:t>o</a:t>
                    </a:r>
                    <a:r>
                      <a:rPr lang="en-US" sz="900" dirty="0"/>
                      <a:t>=16.3 cm</a:t>
                    </a:r>
                  </a:p>
                </p:txBody>
              </p:sp>
            </p:grpSp>
          </p:grpSp>
          <p:cxnSp>
            <p:nvCxnSpPr>
              <p:cNvPr id="26" name="Straight Arrow Connector 25"/>
              <p:cNvCxnSpPr/>
              <p:nvPr/>
            </p:nvCxnSpPr>
            <p:spPr>
              <a:xfrm flipV="1">
                <a:off x="684488"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17622" y="6293445"/>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950757" y="6289858"/>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097664"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2387" y="6535516"/>
                <a:ext cx="821966" cy="407737"/>
              </a:xfrm>
              <a:prstGeom prst="rect">
                <a:avLst/>
              </a:prstGeom>
              <a:noFill/>
            </p:spPr>
            <p:txBody>
              <a:bodyPr wrap="square" rtlCol="0">
                <a:spAutoFit/>
              </a:bodyPr>
              <a:lstStyle/>
              <a:p>
                <a:r>
                  <a:rPr lang="en-US" sz="1200" i="1" dirty="0" err="1">
                    <a:ea typeface="Arial" charset="0"/>
                  </a:rPr>
                  <a:t>ṁ</a:t>
                </a:r>
                <a:r>
                  <a:rPr lang="en-US" sz="1200" i="1" baseline="-25000" dirty="0" err="1">
                    <a:ea typeface="Arial" charset="0"/>
                  </a:rPr>
                  <a:t>inlet</a:t>
                </a:r>
                <a:endParaRPr lang="en-US" sz="1200" baseline="-25000" dirty="0">
                  <a:ea typeface="Arial" charset="0"/>
                </a:endParaRPr>
              </a:p>
            </p:txBody>
          </p:sp>
          <p:cxnSp>
            <p:nvCxnSpPr>
              <p:cNvPr id="31" name="Straight Arrow Connector 30"/>
              <p:cNvCxnSpPr/>
              <p:nvPr/>
            </p:nvCxnSpPr>
            <p:spPr>
              <a:xfrm flipV="1">
                <a:off x="641591"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74725" y="900771"/>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907860" y="897184"/>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054767"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5262" y="552727"/>
                <a:ext cx="2264951" cy="339780"/>
              </a:xfrm>
              <a:prstGeom prst="rect">
                <a:avLst/>
              </a:prstGeom>
              <a:noFill/>
            </p:spPr>
            <p:txBody>
              <a:bodyPr wrap="square" rtlCol="0">
                <a:spAutoFit/>
              </a:bodyPr>
              <a:lstStyle/>
              <a:p>
                <a:r>
                  <a:rPr lang="en-US" sz="900" i="1" dirty="0">
                    <a:ea typeface="Arial" charset="0"/>
                  </a:rPr>
                  <a:t>P</a:t>
                </a:r>
                <a:r>
                  <a:rPr lang="en-US" sz="900" i="1" baseline="-25000" dirty="0">
                    <a:ea typeface="Arial" charset="0"/>
                  </a:rPr>
                  <a:t>out</a:t>
                </a:r>
                <a:r>
                  <a:rPr lang="en-US" sz="900" dirty="0">
                    <a:ea typeface="Arial" charset="0"/>
                  </a:rPr>
                  <a:t> = 101 </a:t>
                </a:r>
                <a:r>
                  <a:rPr lang="en-US" sz="900" dirty="0" err="1">
                    <a:ea typeface="Arial" charset="0"/>
                  </a:rPr>
                  <a:t>kPa</a:t>
                </a:r>
                <a:endParaRPr lang="en-US" sz="900" dirty="0">
                  <a:ea typeface="Arial" charset="0"/>
                </a:endParaRPr>
              </a:p>
            </p:txBody>
          </p:sp>
        </p:grpSp>
      </p:grpSp>
      <p:sp>
        <p:nvSpPr>
          <p:cNvPr id="82" name="TextBox 81"/>
          <p:cNvSpPr txBox="1"/>
          <p:nvPr/>
        </p:nvSpPr>
        <p:spPr>
          <a:xfrm>
            <a:off x="4893559" y="1276068"/>
            <a:ext cx="4250441" cy="4247317"/>
          </a:xfrm>
          <a:prstGeom prst="rect">
            <a:avLst/>
          </a:prstGeom>
          <a:noFill/>
        </p:spPr>
        <p:txBody>
          <a:bodyPr wrap="square" rtlCol="0">
            <a:spAutoFit/>
          </a:bodyPr>
          <a:lstStyle/>
          <a:p>
            <a:r>
              <a:rPr lang="en-US" dirty="0"/>
              <a:t>Key steps:</a:t>
            </a:r>
          </a:p>
          <a:p>
            <a:pPr lvl="1" indent="-227013">
              <a:buFont typeface="Arial" charset="0"/>
              <a:buChar char="•"/>
            </a:pPr>
            <a:r>
              <a:rPr lang="en-US" dirty="0"/>
              <a:t>Simulate expected particle and gas RTDs with </a:t>
            </a:r>
            <a:r>
              <a:rPr lang="en-US" dirty="0" err="1"/>
              <a:t>MFiX</a:t>
            </a:r>
            <a:r>
              <a:rPr lang="en-US" dirty="0"/>
              <a:t> including segregation and elutriation</a:t>
            </a:r>
          </a:p>
          <a:p>
            <a:pPr marL="228600" lvl="1" indent="-228600"/>
            <a:r>
              <a:rPr lang="en-US" dirty="0"/>
              <a:t>Questions:</a:t>
            </a:r>
          </a:p>
          <a:p>
            <a:pPr lvl="1" indent="-227013">
              <a:buFont typeface="Arial" charset="0"/>
              <a:buChar char="•"/>
            </a:pPr>
            <a:r>
              <a:rPr lang="en-US" dirty="0"/>
              <a:t>Are </a:t>
            </a:r>
            <a:r>
              <a:rPr lang="en-US" dirty="0" err="1"/>
              <a:t>MFiX</a:t>
            </a:r>
            <a:r>
              <a:rPr lang="en-US" dirty="0"/>
              <a:t> mixing patterns consistent with the literature?</a:t>
            </a:r>
          </a:p>
          <a:p>
            <a:pPr lvl="1" indent="-227013">
              <a:buFont typeface="Arial" charset="0"/>
              <a:buChar char="•"/>
            </a:pPr>
            <a:r>
              <a:rPr lang="en-US" dirty="0"/>
              <a:t>Can existing FB correlations capture </a:t>
            </a:r>
            <a:r>
              <a:rPr lang="en-US" dirty="0" err="1"/>
              <a:t>MFiX</a:t>
            </a:r>
            <a:r>
              <a:rPr lang="en-US" dirty="0"/>
              <a:t> predicted RTD trends?</a:t>
            </a:r>
          </a:p>
          <a:p>
            <a:pPr lvl="1" indent="-227013">
              <a:buFont typeface="Arial" charset="0"/>
              <a:buChar char="•"/>
            </a:pPr>
            <a:r>
              <a:rPr lang="en-US" dirty="0"/>
              <a:t>When chemistry is added, do predicted bio-oil yields agree with experiments?</a:t>
            </a:r>
          </a:p>
          <a:p>
            <a:pPr lvl="1" indent="-227013">
              <a:buFont typeface="Arial" charset="0"/>
              <a:buChar char="•"/>
            </a:pPr>
            <a:r>
              <a:rPr lang="en-US" dirty="0"/>
              <a:t>Are </a:t>
            </a:r>
            <a:r>
              <a:rPr lang="en-US" dirty="0" err="1"/>
              <a:t>MFiX</a:t>
            </a:r>
            <a:r>
              <a:rPr lang="en-US" dirty="0"/>
              <a:t> improvements needed?</a:t>
            </a:r>
          </a:p>
          <a:p>
            <a:pPr marL="557361" lvl="1" indent="-214370">
              <a:buFont typeface="Arial" charset="0"/>
              <a:buChar char="•"/>
            </a:pPr>
            <a:endParaRPr lang="en-US" dirty="0"/>
          </a:p>
        </p:txBody>
      </p:sp>
      <p:sp>
        <p:nvSpPr>
          <p:cNvPr id="12" name="TextBox 11"/>
          <p:cNvSpPr txBox="1"/>
          <p:nvPr/>
        </p:nvSpPr>
        <p:spPr>
          <a:xfrm>
            <a:off x="2131637" y="5960310"/>
            <a:ext cx="1079142" cy="431657"/>
          </a:xfrm>
          <a:prstGeom prst="rect">
            <a:avLst/>
          </a:prstGeom>
          <a:solidFill>
            <a:schemeClr val="accent1">
              <a:lumMod val="20000"/>
              <a:lumOff val="80000"/>
            </a:schemeClr>
          </a:solidFill>
        </p:spPr>
        <p:txBody>
          <a:bodyPr wrap="none" rtlCol="0">
            <a:spAutoFit/>
          </a:bodyPr>
          <a:lstStyle/>
          <a:p>
            <a:pPr algn="ctr">
              <a:lnSpc>
                <a:spcPct val="90000"/>
              </a:lnSpc>
            </a:pPr>
            <a:r>
              <a:rPr lang="en-US" sz="1400" b="1" dirty="0"/>
              <a:t>RTD study</a:t>
            </a:r>
          </a:p>
          <a:p>
            <a:pPr algn="ctr">
              <a:lnSpc>
                <a:spcPct val="90000"/>
              </a:lnSpc>
            </a:pPr>
            <a:r>
              <a:rPr lang="en-US" sz="1000" dirty="0" err="1"/>
              <a:t>Berruti</a:t>
            </a:r>
            <a:r>
              <a:rPr lang="en-US" sz="1000" dirty="0"/>
              <a:t> 1988</a:t>
            </a:r>
          </a:p>
        </p:txBody>
      </p:sp>
      <p:grpSp>
        <p:nvGrpSpPr>
          <p:cNvPr id="7" name="Group 6"/>
          <p:cNvGrpSpPr/>
          <p:nvPr/>
        </p:nvGrpSpPr>
        <p:grpSpPr>
          <a:xfrm>
            <a:off x="247646" y="914809"/>
            <a:ext cx="1772196" cy="5109683"/>
            <a:chOff x="247301" y="723405"/>
            <a:chExt cx="1772196" cy="5109683"/>
          </a:xfrm>
        </p:grpSpPr>
        <p:sp>
          <p:nvSpPr>
            <p:cNvPr id="4" name="Can 3"/>
            <p:cNvSpPr/>
            <p:nvPr/>
          </p:nvSpPr>
          <p:spPr>
            <a:xfrm>
              <a:off x="261055" y="1059430"/>
              <a:ext cx="604545" cy="4203875"/>
            </a:xfrm>
            <a:prstGeom prst="can">
              <a:avLst/>
            </a:prstGeom>
            <a:solidFill>
              <a:schemeClr val="accent2">
                <a:lumMod val="20000"/>
                <a:lumOff val="80000"/>
              </a:schemeClr>
            </a:solidFill>
            <a:ln>
              <a:solidFill>
                <a:schemeClr val="tx2"/>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64" name="Group 63"/>
            <p:cNvGrpSpPr/>
            <p:nvPr/>
          </p:nvGrpSpPr>
          <p:grpSpPr>
            <a:xfrm>
              <a:off x="247301" y="723405"/>
              <a:ext cx="1772196" cy="5109683"/>
              <a:chOff x="403331" y="637304"/>
              <a:chExt cx="2574417" cy="6305949"/>
            </a:xfrm>
          </p:grpSpPr>
          <p:grpSp>
            <p:nvGrpSpPr>
              <p:cNvPr id="65" name="Group 64"/>
              <p:cNvGrpSpPr/>
              <p:nvPr/>
            </p:nvGrpSpPr>
            <p:grpSpPr>
              <a:xfrm>
                <a:off x="403331" y="1031898"/>
                <a:ext cx="2574417" cy="5228276"/>
                <a:chOff x="304800" y="685799"/>
                <a:chExt cx="2316228" cy="5694771"/>
              </a:xfrm>
            </p:grpSpPr>
            <p:cxnSp>
              <p:nvCxnSpPr>
                <p:cNvPr id="91" name="Straight Connector 90"/>
                <p:cNvCxnSpPr/>
                <p:nvPr/>
              </p:nvCxnSpPr>
              <p:spPr>
                <a:xfrm flipV="1">
                  <a:off x="1100231" y="4886422"/>
                  <a:ext cx="40037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124876" y="4415314"/>
                  <a:ext cx="304647"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304800" y="685799"/>
                  <a:ext cx="2316228" cy="5694771"/>
                  <a:chOff x="304800" y="685799"/>
                  <a:chExt cx="2316228" cy="5694771"/>
                </a:xfrm>
              </p:grpSpPr>
              <p:grpSp>
                <p:nvGrpSpPr>
                  <p:cNvPr id="94" name="Group 93"/>
                  <p:cNvGrpSpPr/>
                  <p:nvPr/>
                </p:nvGrpSpPr>
                <p:grpSpPr>
                  <a:xfrm>
                    <a:off x="304802" y="685799"/>
                    <a:ext cx="1859252" cy="5694771"/>
                    <a:chOff x="7079225" y="381000"/>
                    <a:chExt cx="3131160" cy="5652319"/>
                  </a:xfrm>
                </p:grpSpPr>
                <p:sp>
                  <p:nvSpPr>
                    <p:cNvPr id="100" name="Oval 99"/>
                    <p:cNvSpPr/>
                    <p:nvPr/>
                  </p:nvSpPr>
                  <p:spPr>
                    <a:xfrm>
                      <a:off x="7086600" y="5804719"/>
                      <a:ext cx="1371600" cy="228600"/>
                    </a:xfrm>
                    <a:prstGeom prst="ellipse">
                      <a:avLst/>
                    </a:prstGeom>
                    <a:solidFill>
                      <a:schemeClr val="accent2">
                        <a:lumMod val="20000"/>
                        <a:lumOff val="80000"/>
                      </a:schemeClr>
                    </a:solid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7079226" y="381000"/>
                      <a:ext cx="1371600" cy="228600"/>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a:off x="7079226" y="495300"/>
                      <a:ext cx="7358" cy="544041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450826" y="495300"/>
                      <a:ext cx="7374" cy="542371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4" name="Arc 103"/>
                    <p:cNvSpPr/>
                    <p:nvPr/>
                  </p:nvSpPr>
                  <p:spPr>
                    <a:xfrm>
                      <a:off x="7079226" y="5804719"/>
                      <a:ext cx="1371600" cy="228600"/>
                    </a:xfrm>
                    <a:prstGeom prst="arc">
                      <a:avLst>
                        <a:gd name="adj1" fmla="val 21367287"/>
                        <a:gd name="adj2" fmla="val 10715404"/>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Oval 104"/>
                    <p:cNvSpPr/>
                    <p:nvPr/>
                  </p:nvSpPr>
                  <p:spPr>
                    <a:xfrm>
                      <a:off x="7079225" y="3967974"/>
                      <a:ext cx="1371599" cy="228600"/>
                    </a:xfrm>
                    <a:prstGeom prst="ellipse">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c 105"/>
                    <p:cNvSpPr/>
                    <p:nvPr/>
                  </p:nvSpPr>
                  <p:spPr>
                    <a:xfrm>
                      <a:off x="7086601" y="3967974"/>
                      <a:ext cx="1371599" cy="228600"/>
                    </a:xfrm>
                    <a:prstGeom prst="arc">
                      <a:avLst>
                        <a:gd name="adj1" fmla="val 21367287"/>
                        <a:gd name="adj2" fmla="val 10715404"/>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Freeform 106"/>
                    <p:cNvSpPr/>
                    <p:nvPr/>
                  </p:nvSpPr>
                  <p:spPr>
                    <a:xfrm>
                      <a:off x="7408606" y="3818415"/>
                      <a:ext cx="722669" cy="223683"/>
                    </a:xfrm>
                    <a:custGeom>
                      <a:avLst/>
                      <a:gdLst>
                        <a:gd name="connsiteX0" fmla="*/ 0 w 722671"/>
                        <a:gd name="connsiteY0" fmla="*/ 235974 h 235974"/>
                        <a:gd name="connsiteX1" fmla="*/ 294968 w 722671"/>
                        <a:gd name="connsiteY1" fmla="*/ 0 h 235974"/>
                        <a:gd name="connsiteX2" fmla="*/ 722671 w 722671"/>
                        <a:gd name="connsiteY2" fmla="*/ 235974 h 235974"/>
                      </a:gdLst>
                      <a:ahLst/>
                      <a:cxnLst>
                        <a:cxn ang="0">
                          <a:pos x="connsiteX0" y="connsiteY0"/>
                        </a:cxn>
                        <a:cxn ang="0">
                          <a:pos x="connsiteX1" y="connsiteY1"/>
                        </a:cxn>
                        <a:cxn ang="0">
                          <a:pos x="connsiteX2" y="connsiteY2"/>
                        </a:cxn>
                      </a:cxnLst>
                      <a:rect l="l" t="t" r="r" b="b"/>
                      <a:pathLst>
                        <a:path w="722671" h="235974">
                          <a:moveTo>
                            <a:pt x="0" y="235974"/>
                          </a:moveTo>
                          <a:cubicBezTo>
                            <a:pt x="87261" y="117987"/>
                            <a:pt x="174523" y="0"/>
                            <a:pt x="294968" y="0"/>
                          </a:cubicBezTo>
                          <a:cubicBezTo>
                            <a:pt x="415413" y="0"/>
                            <a:pt x="629264" y="204019"/>
                            <a:pt x="722671" y="235974"/>
                          </a:cubicBezTo>
                        </a:path>
                      </a:pathLst>
                    </a:cu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8" name="Straight Connector 107"/>
                    <p:cNvCxnSpPr/>
                    <p:nvPr/>
                  </p:nvCxnSpPr>
                  <p:spPr>
                    <a:xfrm flipV="1">
                      <a:off x="8458200" y="5919019"/>
                      <a:ext cx="5459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7108723" y="5055526"/>
                      <a:ext cx="134210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7106693" y="4813508"/>
                      <a:ext cx="1344110" cy="477368"/>
                    </a:xfrm>
                    <a:prstGeom prst="rect">
                      <a:avLst/>
                    </a:prstGeom>
                    <a:noFill/>
                  </p:spPr>
                  <p:txBody>
                    <a:bodyPr wrap="square" rtlCol="0">
                      <a:spAutoFit/>
                    </a:bodyPr>
                    <a:lstStyle/>
                    <a:p>
                      <a:pPr algn="ctr"/>
                      <a:r>
                        <a:rPr lang="en-US" sz="900" dirty="0"/>
                        <a:t>11.5 cm</a:t>
                      </a:r>
                    </a:p>
                    <a:p>
                      <a:pPr algn="ctr"/>
                      <a:r>
                        <a:rPr lang="en-US" sz="825" dirty="0"/>
                        <a:t>diameter</a:t>
                      </a:r>
                      <a:endParaRPr lang="en-US" sz="900" dirty="0"/>
                    </a:p>
                  </p:txBody>
                </p:sp>
                <p:cxnSp>
                  <p:nvCxnSpPr>
                    <p:cNvPr id="111" name="Straight Connector 110"/>
                    <p:cNvCxnSpPr/>
                    <p:nvPr/>
                  </p:nvCxnSpPr>
                  <p:spPr>
                    <a:xfrm>
                      <a:off x="8450826" y="495300"/>
                      <a:ext cx="232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8554679" y="495300"/>
                      <a:ext cx="0" cy="5432068"/>
                    </a:xfrm>
                    <a:prstGeom prst="straightConnector1">
                      <a:avLst/>
                    </a:prstGeom>
                    <a:ln>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8554676" y="2285998"/>
                      <a:ext cx="1655709" cy="307979"/>
                    </a:xfrm>
                    <a:prstGeom prst="rect">
                      <a:avLst/>
                    </a:prstGeom>
                    <a:noFill/>
                  </p:spPr>
                  <p:txBody>
                    <a:bodyPr wrap="square" rtlCol="0">
                      <a:spAutoFit/>
                    </a:bodyPr>
                    <a:lstStyle/>
                    <a:p>
                      <a:r>
                        <a:rPr lang="en-US" sz="900" dirty="0"/>
                        <a:t>50 cm</a:t>
                      </a:r>
                    </a:p>
                  </p:txBody>
                </p:sp>
                <p:sp>
                  <p:nvSpPr>
                    <p:cNvPr id="114" name="TextBox 113"/>
                    <p:cNvSpPr txBox="1"/>
                    <p:nvPr/>
                  </p:nvSpPr>
                  <p:spPr>
                    <a:xfrm rot="16200000">
                      <a:off x="6985517" y="1440661"/>
                      <a:ext cx="1588513" cy="679309"/>
                    </a:xfrm>
                    <a:prstGeom prst="rect">
                      <a:avLst/>
                    </a:prstGeom>
                    <a:noFill/>
                  </p:spPr>
                  <p:txBody>
                    <a:bodyPr wrap="square" rtlCol="0">
                      <a:spAutoFit/>
                    </a:bodyPr>
                    <a:lstStyle/>
                    <a:p>
                      <a:pPr algn="ctr"/>
                      <a:r>
                        <a:rPr lang="en-US" sz="1200" dirty="0"/>
                        <a:t>Freeboard</a:t>
                      </a:r>
                    </a:p>
                  </p:txBody>
                </p:sp>
              </p:grpSp>
              <p:sp>
                <p:nvSpPr>
                  <p:cNvPr id="95" name="Arc 94"/>
                  <p:cNvSpPr/>
                  <p:nvPr/>
                </p:nvSpPr>
                <p:spPr>
                  <a:xfrm>
                    <a:off x="304800" y="4765339"/>
                    <a:ext cx="814442" cy="221890"/>
                  </a:xfrm>
                  <a:prstGeom prst="arc">
                    <a:avLst>
                      <a:gd name="adj1" fmla="val 21367287"/>
                      <a:gd name="adj2" fmla="val 10715404"/>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6" name="Straight Arrow Connector 95"/>
                  <p:cNvCxnSpPr/>
                  <p:nvPr/>
                </p:nvCxnSpPr>
                <p:spPr>
                  <a:xfrm>
                    <a:off x="1295400" y="4438387"/>
                    <a:ext cx="0" cy="182702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1447800" y="4911031"/>
                    <a:ext cx="2" cy="136279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1274141" y="4387810"/>
                    <a:ext cx="965522" cy="465439"/>
                  </a:xfrm>
                  <a:prstGeom prst="rect">
                    <a:avLst/>
                  </a:prstGeom>
                  <a:noFill/>
                </p:spPr>
                <p:txBody>
                  <a:bodyPr wrap="square" rtlCol="0">
                    <a:spAutoFit/>
                  </a:bodyPr>
                  <a:lstStyle/>
                  <a:p>
                    <a:r>
                      <a:rPr lang="en-US" sz="825" dirty="0"/>
                      <a:t>Expanded Bed</a:t>
                    </a:r>
                  </a:p>
                </p:txBody>
              </p:sp>
              <p:sp>
                <p:nvSpPr>
                  <p:cNvPr id="99" name="TextBox 98"/>
                  <p:cNvSpPr txBox="1"/>
                  <p:nvPr/>
                </p:nvSpPr>
                <p:spPr>
                  <a:xfrm>
                    <a:off x="1482263" y="5300079"/>
                    <a:ext cx="1138765" cy="480953"/>
                  </a:xfrm>
                  <a:prstGeom prst="rect">
                    <a:avLst/>
                  </a:prstGeom>
                  <a:noFill/>
                </p:spPr>
                <p:txBody>
                  <a:bodyPr wrap="square" rtlCol="0">
                    <a:spAutoFit/>
                  </a:bodyPr>
                  <a:lstStyle/>
                  <a:p>
                    <a:r>
                      <a:rPr lang="en-US" sz="825" dirty="0"/>
                      <a:t>Static Bed</a:t>
                    </a:r>
                  </a:p>
                  <a:p>
                    <a:r>
                      <a:rPr lang="en-US" sz="900" i="1" dirty="0"/>
                      <a:t>H</a:t>
                    </a:r>
                    <a:r>
                      <a:rPr lang="en-US" sz="900" i="1" baseline="-25000" dirty="0"/>
                      <a:t>o</a:t>
                    </a:r>
                    <a:r>
                      <a:rPr lang="en-US" sz="900" dirty="0"/>
                      <a:t>=15.92 cm</a:t>
                    </a:r>
                  </a:p>
                </p:txBody>
              </p:sp>
            </p:grpSp>
          </p:grpSp>
          <p:cxnSp>
            <p:nvCxnSpPr>
              <p:cNvPr id="66" name="Straight Arrow Connector 65"/>
              <p:cNvCxnSpPr/>
              <p:nvPr/>
            </p:nvCxnSpPr>
            <p:spPr>
              <a:xfrm flipV="1">
                <a:off x="684488"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817622" y="6293445"/>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950757" y="6289858"/>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1097664"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682387" y="6535516"/>
                <a:ext cx="821966" cy="407737"/>
              </a:xfrm>
              <a:prstGeom prst="rect">
                <a:avLst/>
              </a:prstGeom>
              <a:noFill/>
            </p:spPr>
            <p:txBody>
              <a:bodyPr wrap="square" rtlCol="0">
                <a:spAutoFit/>
              </a:bodyPr>
              <a:lstStyle/>
              <a:p>
                <a:r>
                  <a:rPr lang="en-US" sz="1200" i="1" dirty="0" err="1">
                    <a:ea typeface="Arial" charset="0"/>
                  </a:rPr>
                  <a:t>ṁ</a:t>
                </a:r>
                <a:r>
                  <a:rPr lang="en-US" sz="1200" i="1" baseline="-25000" dirty="0" err="1">
                    <a:ea typeface="Arial" charset="0"/>
                  </a:rPr>
                  <a:t>inlet</a:t>
                </a:r>
                <a:endParaRPr lang="en-US" sz="1200" baseline="-25000" dirty="0">
                  <a:ea typeface="Arial" charset="0"/>
                </a:endParaRPr>
              </a:p>
            </p:txBody>
          </p:sp>
          <p:cxnSp>
            <p:nvCxnSpPr>
              <p:cNvPr id="86" name="Straight Arrow Connector 85"/>
              <p:cNvCxnSpPr/>
              <p:nvPr/>
            </p:nvCxnSpPr>
            <p:spPr>
              <a:xfrm flipV="1">
                <a:off x="641591"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774725" y="900771"/>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907860" y="897184"/>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1054767"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20951" y="637304"/>
                <a:ext cx="2264950" cy="339780"/>
              </a:xfrm>
              <a:prstGeom prst="rect">
                <a:avLst/>
              </a:prstGeom>
              <a:noFill/>
            </p:spPr>
            <p:txBody>
              <a:bodyPr wrap="square" rtlCol="0">
                <a:spAutoFit/>
              </a:bodyPr>
              <a:lstStyle/>
              <a:p>
                <a:r>
                  <a:rPr lang="en-US" sz="900" i="1" dirty="0">
                    <a:ea typeface="Arial" charset="0"/>
                  </a:rPr>
                  <a:t>P</a:t>
                </a:r>
                <a:r>
                  <a:rPr lang="en-US" sz="900" i="1" baseline="-25000" dirty="0">
                    <a:ea typeface="Arial" charset="0"/>
                  </a:rPr>
                  <a:t>out</a:t>
                </a:r>
                <a:r>
                  <a:rPr lang="en-US" sz="900" dirty="0">
                    <a:ea typeface="Arial" charset="0"/>
                  </a:rPr>
                  <a:t> = 101 </a:t>
                </a:r>
                <a:r>
                  <a:rPr lang="en-US" sz="900" dirty="0" err="1">
                    <a:ea typeface="Arial" charset="0"/>
                  </a:rPr>
                  <a:t>kPa</a:t>
                </a:r>
                <a:endParaRPr lang="en-US" sz="900" dirty="0">
                  <a:ea typeface="Arial" charset="0"/>
                </a:endParaRPr>
              </a:p>
            </p:txBody>
          </p:sp>
        </p:grpSp>
      </p:grpSp>
      <p:sp>
        <p:nvSpPr>
          <p:cNvPr id="115" name="TextBox 114"/>
          <p:cNvSpPr txBox="1"/>
          <p:nvPr/>
        </p:nvSpPr>
        <p:spPr>
          <a:xfrm>
            <a:off x="91811" y="5958544"/>
            <a:ext cx="1954381" cy="424732"/>
          </a:xfrm>
          <a:prstGeom prst="rect">
            <a:avLst/>
          </a:prstGeom>
          <a:solidFill>
            <a:schemeClr val="accent2">
              <a:lumMod val="20000"/>
              <a:lumOff val="80000"/>
            </a:schemeClr>
          </a:solidFill>
        </p:spPr>
        <p:txBody>
          <a:bodyPr wrap="none" rtlCol="0">
            <a:spAutoFit/>
          </a:bodyPr>
          <a:lstStyle/>
          <a:p>
            <a:pPr algn="ctr">
              <a:lnSpc>
                <a:spcPct val="90000"/>
              </a:lnSpc>
            </a:pPr>
            <a:r>
              <a:rPr lang="en-US" sz="1400" b="1" dirty="0"/>
              <a:t>Mixing biomass char</a:t>
            </a:r>
          </a:p>
          <a:p>
            <a:pPr algn="ctr">
              <a:lnSpc>
                <a:spcPct val="90000"/>
              </a:lnSpc>
            </a:pPr>
            <a:r>
              <a:rPr lang="en-US" sz="1000" dirty="0"/>
              <a:t>Park and Choi 2013</a:t>
            </a:r>
          </a:p>
        </p:txBody>
      </p:sp>
      <p:sp>
        <p:nvSpPr>
          <p:cNvPr id="3" name="Rectangle 2"/>
          <p:cNvSpPr/>
          <p:nvPr/>
        </p:nvSpPr>
        <p:spPr>
          <a:xfrm>
            <a:off x="5349192" y="5374413"/>
            <a:ext cx="3340627" cy="943335"/>
          </a:xfrm>
          <a:prstGeom prst="rect">
            <a:avLst/>
          </a:prstGeom>
        </p:spPr>
        <p:txBody>
          <a:bodyPr wrap="square">
            <a:spAutoFit/>
          </a:bodyPr>
          <a:lstStyle/>
          <a:p>
            <a:r>
              <a:rPr lang="en-US" sz="790" dirty="0">
                <a:solidFill>
                  <a:schemeClr val="bg1">
                    <a:lumMod val="50000"/>
                  </a:schemeClr>
                </a:solidFill>
              </a:rPr>
              <a:t>H.C. Park, H.S. Choi, The segregation characteristics of char in a fluidized bed with varying column shapes, Powder Technology 246 (2013) 561-571.</a:t>
            </a:r>
          </a:p>
          <a:p>
            <a:endParaRPr lang="en-US" sz="790" dirty="0">
              <a:solidFill>
                <a:schemeClr val="bg1">
                  <a:lumMod val="50000"/>
                </a:schemeClr>
              </a:solidFill>
              <a:latin typeface="Helvetica" charset="0"/>
            </a:endParaRPr>
          </a:p>
          <a:p>
            <a:r>
              <a:rPr lang="en-US" sz="790" dirty="0">
                <a:solidFill>
                  <a:schemeClr val="bg1">
                    <a:lumMod val="50000"/>
                  </a:schemeClr>
                </a:solidFill>
                <a:latin typeface="Helvetica" charset="0"/>
              </a:rPr>
              <a:t>F. </a:t>
            </a:r>
            <a:r>
              <a:rPr lang="en-US" sz="790" dirty="0" err="1">
                <a:solidFill>
                  <a:schemeClr val="bg1">
                    <a:lumMod val="50000"/>
                  </a:schemeClr>
                </a:solidFill>
                <a:latin typeface="Helvetica" charset="0"/>
              </a:rPr>
              <a:t>Berruti</a:t>
            </a:r>
            <a:r>
              <a:rPr lang="en-US" sz="790" dirty="0">
                <a:solidFill>
                  <a:schemeClr val="bg1">
                    <a:lumMod val="50000"/>
                  </a:schemeClr>
                </a:solidFill>
                <a:latin typeface="Helvetica" charset="0"/>
              </a:rPr>
              <a:t>, A.G. </a:t>
            </a:r>
            <a:r>
              <a:rPr lang="en-US" sz="790" dirty="0" err="1">
                <a:solidFill>
                  <a:schemeClr val="bg1">
                    <a:lumMod val="50000"/>
                  </a:schemeClr>
                </a:solidFill>
                <a:latin typeface="Helvetica" charset="0"/>
              </a:rPr>
              <a:t>Liden</a:t>
            </a:r>
            <a:r>
              <a:rPr lang="en-US" sz="790" dirty="0">
                <a:solidFill>
                  <a:schemeClr val="bg1">
                    <a:lumMod val="50000"/>
                  </a:schemeClr>
                </a:solidFill>
                <a:latin typeface="Helvetica" charset="0"/>
              </a:rPr>
              <a:t>, D.S. Scott, Measuring and modelling residence time distribution of low density solids in a fluidized bed reactor of sand particles, Chemical Engineering Science 43 (1988) 739-748.</a:t>
            </a:r>
            <a:endParaRPr lang="en-US" sz="790" dirty="0">
              <a:solidFill>
                <a:schemeClr val="bg1">
                  <a:lumMod val="50000"/>
                </a:schemeClr>
              </a:solidFill>
              <a:effectLst/>
              <a:latin typeface="Helvetica" charset="0"/>
            </a:endParaRPr>
          </a:p>
        </p:txBody>
      </p:sp>
      <p:grpSp>
        <p:nvGrpSpPr>
          <p:cNvPr id="118" name="Group 117"/>
          <p:cNvGrpSpPr/>
          <p:nvPr/>
        </p:nvGrpSpPr>
        <p:grpSpPr>
          <a:xfrm>
            <a:off x="3744602" y="1409546"/>
            <a:ext cx="1316544" cy="4560803"/>
            <a:chOff x="286626" y="1139502"/>
            <a:chExt cx="1825883" cy="4327267"/>
          </a:xfrm>
        </p:grpSpPr>
        <p:sp>
          <p:nvSpPr>
            <p:cNvPr id="119" name="Can 118"/>
            <p:cNvSpPr/>
            <p:nvPr/>
          </p:nvSpPr>
          <p:spPr>
            <a:xfrm>
              <a:off x="317580" y="1473851"/>
              <a:ext cx="548716" cy="3551868"/>
            </a:xfrm>
            <a:prstGeom prst="can">
              <a:avLst>
                <a:gd name="adj" fmla="val 36752"/>
              </a:avLst>
            </a:prstGeom>
            <a:solidFill>
              <a:schemeClr val="accent3">
                <a:lumMod val="20000"/>
                <a:lumOff val="80000"/>
              </a:schemeClr>
            </a:solidFill>
            <a:ln>
              <a:solidFill>
                <a:schemeClr val="accent3"/>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120" name="Group 119"/>
            <p:cNvGrpSpPr/>
            <p:nvPr/>
          </p:nvGrpSpPr>
          <p:grpSpPr>
            <a:xfrm>
              <a:off x="286626" y="1139502"/>
              <a:ext cx="1825883" cy="4327267"/>
              <a:chOff x="349207" y="552727"/>
              <a:chExt cx="2955237" cy="6369648"/>
            </a:xfrm>
          </p:grpSpPr>
          <p:grpSp>
            <p:nvGrpSpPr>
              <p:cNvPr id="121" name="Group 120"/>
              <p:cNvGrpSpPr/>
              <p:nvPr/>
            </p:nvGrpSpPr>
            <p:grpSpPr>
              <a:xfrm>
                <a:off x="349207" y="1031898"/>
                <a:ext cx="2955237" cy="5228276"/>
                <a:chOff x="256104" y="685799"/>
                <a:chExt cx="2658856" cy="5694771"/>
              </a:xfrm>
            </p:grpSpPr>
            <p:cxnSp>
              <p:nvCxnSpPr>
                <p:cNvPr id="132" name="Straight Connector 131"/>
                <p:cNvCxnSpPr/>
                <p:nvPr/>
              </p:nvCxnSpPr>
              <p:spPr>
                <a:xfrm flipV="1">
                  <a:off x="1100231" y="4886422"/>
                  <a:ext cx="40037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1124876" y="4415314"/>
                  <a:ext cx="304647"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4" name="Group 133"/>
                <p:cNvGrpSpPr/>
                <p:nvPr/>
              </p:nvGrpSpPr>
              <p:grpSpPr>
                <a:xfrm>
                  <a:off x="256104" y="685799"/>
                  <a:ext cx="2658856" cy="5694771"/>
                  <a:chOff x="256104" y="685799"/>
                  <a:chExt cx="2658856" cy="5694771"/>
                </a:xfrm>
              </p:grpSpPr>
              <p:grpSp>
                <p:nvGrpSpPr>
                  <p:cNvPr id="135" name="Group 134"/>
                  <p:cNvGrpSpPr/>
                  <p:nvPr/>
                </p:nvGrpSpPr>
                <p:grpSpPr>
                  <a:xfrm>
                    <a:off x="256104" y="685799"/>
                    <a:ext cx="1946590" cy="5694771"/>
                    <a:chOff x="6997213" y="381000"/>
                    <a:chExt cx="3278246" cy="5652319"/>
                  </a:xfrm>
                </p:grpSpPr>
                <p:sp>
                  <p:nvSpPr>
                    <p:cNvPr id="141" name="Oval 140"/>
                    <p:cNvSpPr/>
                    <p:nvPr/>
                  </p:nvSpPr>
                  <p:spPr>
                    <a:xfrm>
                      <a:off x="7086600" y="5804719"/>
                      <a:ext cx="1371600" cy="228600"/>
                    </a:xfrm>
                    <a:prstGeom prst="ellipse">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7079226" y="381000"/>
                      <a:ext cx="1371600" cy="2286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p:cNvCxnSpPr/>
                    <p:nvPr/>
                  </p:nvCxnSpPr>
                  <p:spPr>
                    <a:xfrm>
                      <a:off x="7079226" y="495300"/>
                      <a:ext cx="7358" cy="544041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8450826" y="495300"/>
                      <a:ext cx="7374" cy="542371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Arc 144"/>
                    <p:cNvSpPr/>
                    <p:nvPr/>
                  </p:nvSpPr>
                  <p:spPr>
                    <a:xfrm>
                      <a:off x="7079226" y="5804719"/>
                      <a:ext cx="1371600" cy="228600"/>
                    </a:xfrm>
                    <a:prstGeom prst="arc">
                      <a:avLst>
                        <a:gd name="adj1" fmla="val 21367287"/>
                        <a:gd name="adj2" fmla="val 10715404"/>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Oval 145"/>
                    <p:cNvSpPr/>
                    <p:nvPr/>
                  </p:nvSpPr>
                  <p:spPr>
                    <a:xfrm>
                      <a:off x="7079225" y="3967974"/>
                      <a:ext cx="1371599" cy="228600"/>
                    </a:xfrm>
                    <a:prstGeom prst="ellipse">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Arc 146"/>
                    <p:cNvSpPr/>
                    <p:nvPr/>
                  </p:nvSpPr>
                  <p:spPr>
                    <a:xfrm>
                      <a:off x="7086601" y="3967974"/>
                      <a:ext cx="1371599" cy="228600"/>
                    </a:xfrm>
                    <a:prstGeom prst="arc">
                      <a:avLst>
                        <a:gd name="adj1" fmla="val 21367287"/>
                        <a:gd name="adj2" fmla="val 10715404"/>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Freeform 147"/>
                    <p:cNvSpPr/>
                    <p:nvPr/>
                  </p:nvSpPr>
                  <p:spPr>
                    <a:xfrm>
                      <a:off x="7408606" y="3818415"/>
                      <a:ext cx="722669" cy="223683"/>
                    </a:xfrm>
                    <a:custGeom>
                      <a:avLst/>
                      <a:gdLst>
                        <a:gd name="connsiteX0" fmla="*/ 0 w 722671"/>
                        <a:gd name="connsiteY0" fmla="*/ 235974 h 235974"/>
                        <a:gd name="connsiteX1" fmla="*/ 294968 w 722671"/>
                        <a:gd name="connsiteY1" fmla="*/ 0 h 235974"/>
                        <a:gd name="connsiteX2" fmla="*/ 722671 w 722671"/>
                        <a:gd name="connsiteY2" fmla="*/ 235974 h 235974"/>
                      </a:gdLst>
                      <a:ahLst/>
                      <a:cxnLst>
                        <a:cxn ang="0">
                          <a:pos x="connsiteX0" y="connsiteY0"/>
                        </a:cxn>
                        <a:cxn ang="0">
                          <a:pos x="connsiteX1" y="connsiteY1"/>
                        </a:cxn>
                        <a:cxn ang="0">
                          <a:pos x="connsiteX2" y="connsiteY2"/>
                        </a:cxn>
                      </a:cxnLst>
                      <a:rect l="l" t="t" r="r" b="b"/>
                      <a:pathLst>
                        <a:path w="722671" h="235974">
                          <a:moveTo>
                            <a:pt x="0" y="235974"/>
                          </a:moveTo>
                          <a:cubicBezTo>
                            <a:pt x="87261" y="117987"/>
                            <a:pt x="174523" y="0"/>
                            <a:pt x="294968" y="0"/>
                          </a:cubicBezTo>
                          <a:cubicBezTo>
                            <a:pt x="415413" y="0"/>
                            <a:pt x="629264" y="204019"/>
                            <a:pt x="722671" y="235974"/>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9" name="Straight Connector 148"/>
                    <p:cNvCxnSpPr/>
                    <p:nvPr/>
                  </p:nvCxnSpPr>
                  <p:spPr>
                    <a:xfrm flipV="1">
                      <a:off x="8458200" y="5919019"/>
                      <a:ext cx="5459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7108723" y="5055526"/>
                      <a:ext cx="134210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6997213" y="5045207"/>
                      <a:ext cx="1535618" cy="367338"/>
                    </a:xfrm>
                    <a:prstGeom prst="rect">
                      <a:avLst/>
                    </a:prstGeom>
                    <a:noFill/>
                  </p:spPr>
                  <p:txBody>
                    <a:bodyPr wrap="square" rtlCol="0">
                      <a:spAutoFit/>
                    </a:bodyPr>
                    <a:lstStyle/>
                    <a:p>
                      <a:pPr algn="ctr"/>
                      <a:r>
                        <a:rPr lang="en-US" sz="900"/>
                        <a:t>5 cm</a:t>
                      </a:r>
                      <a:endParaRPr lang="en-US" sz="900" dirty="0"/>
                    </a:p>
                  </p:txBody>
                </p:sp>
                <p:cxnSp>
                  <p:nvCxnSpPr>
                    <p:cNvPr id="152" name="Straight Connector 151"/>
                    <p:cNvCxnSpPr/>
                    <p:nvPr/>
                  </p:nvCxnSpPr>
                  <p:spPr>
                    <a:xfrm>
                      <a:off x="8450826" y="495300"/>
                      <a:ext cx="232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8554679" y="495300"/>
                      <a:ext cx="0" cy="543206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8554676" y="2285999"/>
                      <a:ext cx="1720783" cy="367338"/>
                    </a:xfrm>
                    <a:prstGeom prst="rect">
                      <a:avLst/>
                    </a:prstGeom>
                    <a:noFill/>
                  </p:spPr>
                  <p:txBody>
                    <a:bodyPr wrap="square" rtlCol="0">
                      <a:spAutoFit/>
                    </a:bodyPr>
                    <a:lstStyle/>
                    <a:p>
                      <a:r>
                        <a:rPr lang="en-US" sz="900" dirty="0"/>
                        <a:t>43 cm</a:t>
                      </a:r>
                    </a:p>
                  </p:txBody>
                </p:sp>
                <p:sp>
                  <p:nvSpPr>
                    <p:cNvPr id="155" name="TextBox 154"/>
                    <p:cNvSpPr txBox="1"/>
                    <p:nvPr/>
                  </p:nvSpPr>
                  <p:spPr>
                    <a:xfrm rot="16200000">
                      <a:off x="6985517" y="1440661"/>
                      <a:ext cx="1588513" cy="679309"/>
                    </a:xfrm>
                    <a:prstGeom prst="rect">
                      <a:avLst/>
                    </a:prstGeom>
                    <a:noFill/>
                  </p:spPr>
                  <p:txBody>
                    <a:bodyPr wrap="square" rtlCol="0">
                      <a:spAutoFit/>
                    </a:bodyPr>
                    <a:lstStyle/>
                    <a:p>
                      <a:pPr algn="ctr"/>
                      <a:r>
                        <a:rPr lang="en-US" sz="1200" dirty="0"/>
                        <a:t>Freeboard</a:t>
                      </a:r>
                    </a:p>
                  </p:txBody>
                </p:sp>
              </p:grpSp>
              <p:sp>
                <p:nvSpPr>
                  <p:cNvPr id="136" name="Arc 135"/>
                  <p:cNvSpPr/>
                  <p:nvPr/>
                </p:nvSpPr>
                <p:spPr>
                  <a:xfrm>
                    <a:off x="304800" y="4765339"/>
                    <a:ext cx="814442" cy="221890"/>
                  </a:xfrm>
                  <a:prstGeom prst="arc">
                    <a:avLst>
                      <a:gd name="adj1" fmla="val 21367287"/>
                      <a:gd name="adj2" fmla="val 10715404"/>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7" name="Straight Arrow Connector 136"/>
                  <p:cNvCxnSpPr/>
                  <p:nvPr/>
                </p:nvCxnSpPr>
                <p:spPr>
                  <a:xfrm>
                    <a:off x="1295400" y="4438387"/>
                    <a:ext cx="0" cy="182702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a:off x="1447800" y="4911031"/>
                    <a:ext cx="2" cy="136279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1274138" y="4387810"/>
                    <a:ext cx="1373844" cy="719850"/>
                  </a:xfrm>
                  <a:prstGeom prst="rect">
                    <a:avLst/>
                  </a:prstGeom>
                  <a:noFill/>
                </p:spPr>
                <p:txBody>
                  <a:bodyPr wrap="square" rtlCol="0">
                    <a:spAutoFit/>
                  </a:bodyPr>
                  <a:lstStyle/>
                  <a:p>
                    <a:r>
                      <a:rPr lang="en-US" sz="825" dirty="0"/>
                      <a:t>Expanded Bed</a:t>
                    </a:r>
                  </a:p>
                  <a:p>
                    <a:endParaRPr lang="en-US" sz="825" dirty="0"/>
                  </a:p>
                </p:txBody>
              </p:sp>
              <p:sp>
                <p:nvSpPr>
                  <p:cNvPr id="140" name="TextBox 139"/>
                  <p:cNvSpPr txBox="1"/>
                  <p:nvPr/>
                </p:nvSpPr>
                <p:spPr>
                  <a:xfrm>
                    <a:off x="1447799" y="5204345"/>
                    <a:ext cx="1467161" cy="544277"/>
                  </a:xfrm>
                  <a:prstGeom prst="rect">
                    <a:avLst/>
                  </a:prstGeom>
                  <a:noFill/>
                </p:spPr>
                <p:txBody>
                  <a:bodyPr wrap="square" rtlCol="0">
                    <a:spAutoFit/>
                  </a:bodyPr>
                  <a:lstStyle/>
                  <a:p>
                    <a:r>
                      <a:rPr lang="en-US" sz="825" dirty="0"/>
                      <a:t>Static Bed</a:t>
                    </a:r>
                  </a:p>
                  <a:p>
                    <a:r>
                      <a:rPr lang="en-US" sz="900" i="1" dirty="0"/>
                      <a:t>H</a:t>
                    </a:r>
                    <a:r>
                      <a:rPr lang="en-US" sz="900" i="1" baseline="-25000" dirty="0"/>
                      <a:t>o</a:t>
                    </a:r>
                    <a:r>
                      <a:rPr lang="en-US" sz="900" dirty="0"/>
                      <a:t>=10 cm</a:t>
                    </a:r>
                  </a:p>
                </p:txBody>
              </p:sp>
            </p:grpSp>
          </p:grpSp>
          <p:cxnSp>
            <p:nvCxnSpPr>
              <p:cNvPr id="122" name="Straight Arrow Connector 121"/>
              <p:cNvCxnSpPr/>
              <p:nvPr/>
            </p:nvCxnSpPr>
            <p:spPr>
              <a:xfrm flipV="1">
                <a:off x="684488"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V="1">
                <a:off x="817622" y="6293445"/>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950757" y="6289858"/>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1097664"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682385" y="6535516"/>
                <a:ext cx="1224316" cy="386859"/>
              </a:xfrm>
              <a:prstGeom prst="rect">
                <a:avLst/>
              </a:prstGeom>
              <a:noFill/>
            </p:spPr>
            <p:txBody>
              <a:bodyPr wrap="square" rtlCol="0">
                <a:spAutoFit/>
              </a:bodyPr>
              <a:lstStyle/>
              <a:p>
                <a:r>
                  <a:rPr lang="en-US" sz="1200" i="1" dirty="0" err="1">
                    <a:ea typeface="Arial" charset="0"/>
                  </a:rPr>
                  <a:t>ṁ</a:t>
                </a:r>
                <a:r>
                  <a:rPr lang="en-US" sz="1200" i="1" baseline="-25000" dirty="0" err="1">
                    <a:ea typeface="Arial" charset="0"/>
                  </a:rPr>
                  <a:t>inlet</a:t>
                </a:r>
                <a:endParaRPr lang="en-US" sz="1200" baseline="-25000" dirty="0">
                  <a:ea typeface="Arial" charset="0"/>
                </a:endParaRPr>
              </a:p>
            </p:txBody>
          </p:sp>
          <p:cxnSp>
            <p:nvCxnSpPr>
              <p:cNvPr id="127" name="Straight Arrow Connector 126"/>
              <p:cNvCxnSpPr/>
              <p:nvPr/>
            </p:nvCxnSpPr>
            <p:spPr>
              <a:xfrm flipV="1">
                <a:off x="641591"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V="1">
                <a:off x="774725" y="900771"/>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907860" y="897184"/>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V="1">
                <a:off x="1054767"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505262" y="552727"/>
                <a:ext cx="2264951" cy="339780"/>
              </a:xfrm>
              <a:prstGeom prst="rect">
                <a:avLst/>
              </a:prstGeom>
              <a:noFill/>
            </p:spPr>
            <p:txBody>
              <a:bodyPr wrap="square" rtlCol="0">
                <a:spAutoFit/>
              </a:bodyPr>
              <a:lstStyle/>
              <a:p>
                <a:r>
                  <a:rPr lang="en-US" sz="900" i="1" dirty="0">
                    <a:ea typeface="Arial" charset="0"/>
                  </a:rPr>
                  <a:t>P</a:t>
                </a:r>
                <a:r>
                  <a:rPr lang="en-US" sz="900" i="1" baseline="-25000" dirty="0">
                    <a:ea typeface="Arial" charset="0"/>
                  </a:rPr>
                  <a:t>out</a:t>
                </a:r>
                <a:r>
                  <a:rPr lang="en-US" sz="900" dirty="0">
                    <a:ea typeface="Arial" charset="0"/>
                  </a:rPr>
                  <a:t> = 101 </a:t>
                </a:r>
                <a:r>
                  <a:rPr lang="en-US" sz="900" dirty="0" err="1">
                    <a:ea typeface="Arial" charset="0"/>
                  </a:rPr>
                  <a:t>kPa</a:t>
                </a:r>
                <a:endParaRPr lang="en-US" sz="900" dirty="0">
                  <a:ea typeface="Arial" charset="0"/>
                </a:endParaRPr>
              </a:p>
            </p:txBody>
          </p:sp>
        </p:grpSp>
      </p:grpSp>
      <p:sp>
        <p:nvSpPr>
          <p:cNvPr id="156" name="TextBox 155"/>
          <p:cNvSpPr txBox="1"/>
          <p:nvPr/>
        </p:nvSpPr>
        <p:spPr>
          <a:xfrm>
            <a:off x="3340307" y="5960810"/>
            <a:ext cx="1564562" cy="480131"/>
          </a:xfrm>
          <a:prstGeom prst="rect">
            <a:avLst/>
          </a:prstGeom>
          <a:solidFill>
            <a:schemeClr val="accent3">
              <a:lumMod val="20000"/>
              <a:lumOff val="80000"/>
            </a:schemeClr>
          </a:solidFill>
        </p:spPr>
        <p:txBody>
          <a:bodyPr wrap="square" rtlCol="0">
            <a:spAutoFit/>
          </a:bodyPr>
          <a:lstStyle/>
          <a:p>
            <a:pPr algn="ctr">
              <a:lnSpc>
                <a:spcPct val="90000"/>
              </a:lnSpc>
            </a:pPr>
            <a:r>
              <a:rPr lang="en-US" sz="1400" b="1" dirty="0"/>
              <a:t>NREL Pyrolysis Experiment</a:t>
            </a:r>
          </a:p>
        </p:txBody>
      </p:sp>
      <p:sp>
        <p:nvSpPr>
          <p:cNvPr id="157" name="Frame 156">
            <a:extLst>
              <a:ext uri="{FF2B5EF4-FFF2-40B4-BE49-F238E27FC236}">
                <a16:creationId xmlns:a16="http://schemas.microsoft.com/office/drawing/2014/main" id="{5FDD5293-5AD1-8445-BEF8-5698A28C1CBE}"/>
              </a:ext>
            </a:extLst>
          </p:cNvPr>
          <p:cNvSpPr/>
          <p:nvPr/>
        </p:nvSpPr>
        <p:spPr>
          <a:xfrm>
            <a:off x="3385894" y="1279272"/>
            <a:ext cx="1485346" cy="5214546"/>
          </a:xfrm>
          <a:prstGeom prst="frame">
            <a:avLst>
              <a:gd name="adj1" fmla="val 3425"/>
            </a:avLst>
          </a:prstGeom>
          <a:noFill/>
          <a:ln w="38100">
            <a:solidFill>
              <a:srgbClr val="FFC000">
                <a:alpha val="50000"/>
              </a:srgb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8" name="Title 1">
            <a:extLst>
              <a:ext uri="{FF2B5EF4-FFF2-40B4-BE49-F238E27FC236}">
                <a16:creationId xmlns:a16="http://schemas.microsoft.com/office/drawing/2014/main" id="{4630D86E-4E12-4019-B5C3-EDE1E4361D70}"/>
              </a:ext>
            </a:extLst>
          </p:cNvPr>
          <p:cNvSpPr txBox="1">
            <a:spLocks/>
          </p:cNvSpPr>
          <p:nvPr/>
        </p:nvSpPr>
        <p:spPr bwMode="auto">
          <a:xfrm>
            <a:off x="247646" y="401691"/>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Compare </a:t>
            </a:r>
            <a:r>
              <a:rPr lang="en-US" sz="2400" dirty="0" err="1">
                <a:solidFill>
                  <a:sysClr val="windowText" lastClr="000000"/>
                </a:solidFill>
              </a:rPr>
              <a:t>MFiX</a:t>
            </a:r>
            <a:r>
              <a:rPr lang="en-US" sz="2400" dirty="0">
                <a:solidFill>
                  <a:sysClr val="windowText" lastClr="000000"/>
                </a:solidFill>
              </a:rPr>
              <a:t> predictions with target reactor data</a:t>
            </a:r>
          </a:p>
        </p:txBody>
      </p:sp>
      <p:sp>
        <p:nvSpPr>
          <p:cNvPr id="159" name="Title 1">
            <a:extLst>
              <a:ext uri="{FF2B5EF4-FFF2-40B4-BE49-F238E27FC236}">
                <a16:creationId xmlns:a16="http://schemas.microsoft.com/office/drawing/2014/main" id="{A9D191A3-0F69-4F12-9C47-846E5BA28E75}"/>
              </a:ext>
            </a:extLst>
          </p:cNvPr>
          <p:cNvSpPr txBox="1">
            <a:spLocks/>
          </p:cNvSpPr>
          <p:nvPr/>
        </p:nvSpPr>
        <p:spPr bwMode="auto">
          <a:xfrm>
            <a:off x="258284" y="74658"/>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Approach (4)</a:t>
            </a:r>
          </a:p>
        </p:txBody>
      </p:sp>
    </p:spTree>
    <p:extLst>
      <p:ext uri="{BB962C8B-B14F-4D97-AF65-F5344CB8AC3E}">
        <p14:creationId xmlns:p14="http://schemas.microsoft.com/office/powerpoint/2010/main" val="1594986186"/>
      </p:ext>
    </p:extLst>
  </p:cSld>
  <p:clrMapOvr>
    <a:masterClrMapping/>
  </p:clrMapOvr>
  <mc:AlternateContent xmlns:mc="http://schemas.openxmlformats.org/markup-compatibility/2006" xmlns:p14="http://schemas.microsoft.com/office/powerpoint/2010/main">
    <mc:Choice Requires="p14">
      <p:transition spd="slow" p14:dur="2000" advTm="39123"/>
    </mc:Choice>
    <mc:Fallback xmlns="">
      <p:transition spd="slow" advTm="3912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334768451"/>
              </p:ext>
            </p:extLst>
          </p:nvPr>
        </p:nvGraphicFramePr>
        <p:xfrm>
          <a:off x="1530350" y="1158875"/>
          <a:ext cx="6148388" cy="4514850"/>
        </p:xfrm>
        <a:graphic>
          <a:graphicData uri="http://schemas.openxmlformats.org/presentationml/2006/ole">
            <mc:AlternateContent xmlns:mc="http://schemas.openxmlformats.org/markup-compatibility/2006">
              <mc:Choice xmlns:v="urn:schemas-microsoft-com:vml" Requires="v">
                <p:oleObj spid="_x0000_s1140" name="Worksheet" r:id="rId4" imgW="4267200" imgH="3132649" progId="Excel.Sheet.12">
                  <p:embed/>
                </p:oleObj>
              </mc:Choice>
              <mc:Fallback>
                <p:oleObj name="Worksheet" r:id="rId4" imgW="4267200" imgH="3132649" progId="Excel.Sheet.12">
                  <p:embed/>
                  <p:pic>
                    <p:nvPicPr>
                      <p:cNvPr id="0" name=""/>
                      <p:cNvPicPr/>
                      <p:nvPr/>
                    </p:nvPicPr>
                    <p:blipFill>
                      <a:blip r:embed="rId5"/>
                      <a:stretch>
                        <a:fillRect/>
                      </a:stretch>
                    </p:blipFill>
                    <p:spPr>
                      <a:xfrm>
                        <a:off x="1530350" y="1158875"/>
                        <a:ext cx="6148388" cy="4514850"/>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2578601C-EB8D-45C2-9992-B35329A27259}"/>
              </a:ext>
            </a:extLst>
          </p:cNvPr>
          <p:cNvSpPr txBox="1">
            <a:spLocks/>
          </p:cNvSpPr>
          <p:nvPr/>
        </p:nvSpPr>
        <p:spPr bwMode="auto">
          <a:xfrm>
            <a:off x="258284" y="402019"/>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NREL pyrolyzer conditions</a:t>
            </a:r>
          </a:p>
        </p:txBody>
      </p:sp>
      <p:sp>
        <p:nvSpPr>
          <p:cNvPr id="11" name="Title 1">
            <a:extLst>
              <a:ext uri="{FF2B5EF4-FFF2-40B4-BE49-F238E27FC236}">
                <a16:creationId xmlns:a16="http://schemas.microsoft.com/office/drawing/2014/main" id="{7826B4C6-164A-416A-AF16-F695364350C8}"/>
              </a:ext>
            </a:extLst>
          </p:cNvPr>
          <p:cNvSpPr txBox="1">
            <a:spLocks/>
          </p:cNvSpPr>
          <p:nvPr/>
        </p:nvSpPr>
        <p:spPr bwMode="auto">
          <a:xfrm>
            <a:off x="258284" y="74237"/>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Approach (5)</a:t>
            </a:r>
          </a:p>
        </p:txBody>
      </p:sp>
    </p:spTree>
    <p:extLst>
      <p:ext uri="{BB962C8B-B14F-4D97-AF65-F5344CB8AC3E}">
        <p14:creationId xmlns:p14="http://schemas.microsoft.com/office/powerpoint/2010/main" val="2033450574"/>
      </p:ext>
    </p:extLst>
  </p:cSld>
  <p:clrMapOvr>
    <a:masterClrMapping/>
  </p:clrMapOvr>
  <mc:AlternateContent xmlns:mc="http://schemas.openxmlformats.org/markup-compatibility/2006" xmlns:p14="http://schemas.microsoft.com/office/powerpoint/2010/main">
    <mc:Choice Requires="p14">
      <p:transition spd="slow" p14:dur="2000" advTm="39123"/>
    </mc:Choice>
    <mc:Fallback xmlns="">
      <p:transition spd="slow" advTm="3912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BB1693-EC59-469F-AE76-612AD9336580}"/>
              </a:ext>
            </a:extLst>
          </p:cNvPr>
          <p:cNvSpPr txBox="1">
            <a:spLocks/>
          </p:cNvSpPr>
          <p:nvPr/>
        </p:nvSpPr>
        <p:spPr bwMode="auto">
          <a:xfrm>
            <a:off x="258284" y="392782"/>
            <a:ext cx="8885716" cy="429073"/>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t" anchorCtr="0" compatLnSpc="1">
            <a:prstTxWarp prst="textNoShape">
              <a:avLst/>
            </a:prstTxWarp>
            <a:noAutofit/>
          </a:bodyPr>
          <a:lstStyle>
            <a:lvl1pPr algn="ctr" rtl="0" eaLnBrk="1" fontAlgn="base" hangingPunct="1">
              <a:lnSpc>
                <a:spcPct val="85000"/>
              </a:lnSpc>
              <a:spcBef>
                <a:spcPct val="0"/>
              </a:spcBef>
              <a:spcAft>
                <a:spcPct val="0"/>
              </a:spcAft>
              <a:defRPr sz="3000" b="1" i="0" u="none" kern="1200">
                <a:solidFill>
                  <a:schemeClr val="dk1"/>
                </a:solidFill>
                <a:latin typeface="+mn-lt"/>
                <a:ea typeface="+mn-ea"/>
                <a:cs typeface="+mn-cs"/>
              </a:defRPr>
            </a:lvl1pPr>
            <a:lvl2pPr algn="l" rtl="0" eaLnBrk="1" fontAlgn="base" hangingPunct="1">
              <a:lnSpc>
                <a:spcPct val="85000"/>
              </a:lnSpc>
              <a:spcBef>
                <a:spcPct val="0"/>
              </a:spcBef>
              <a:spcAft>
                <a:spcPct val="0"/>
              </a:spcAft>
              <a:defRPr sz="3000">
                <a:solidFill>
                  <a:schemeClr val="dk1"/>
                </a:solidFill>
                <a:latin typeface="+mn-lt"/>
                <a:ea typeface="+mn-ea"/>
                <a:cs typeface="+mn-cs"/>
              </a:defRPr>
            </a:lvl2pPr>
            <a:lvl3pPr algn="l" rtl="0" eaLnBrk="1" fontAlgn="base" hangingPunct="1">
              <a:lnSpc>
                <a:spcPct val="85000"/>
              </a:lnSpc>
              <a:spcBef>
                <a:spcPct val="0"/>
              </a:spcBef>
              <a:spcAft>
                <a:spcPct val="0"/>
              </a:spcAft>
              <a:defRPr sz="3000">
                <a:solidFill>
                  <a:schemeClr val="dk1"/>
                </a:solidFill>
                <a:latin typeface="+mn-lt"/>
                <a:ea typeface="+mn-ea"/>
                <a:cs typeface="+mn-cs"/>
              </a:defRPr>
            </a:lvl3pPr>
            <a:lvl4pPr algn="l" rtl="0" eaLnBrk="1" fontAlgn="base" hangingPunct="1">
              <a:lnSpc>
                <a:spcPct val="85000"/>
              </a:lnSpc>
              <a:spcBef>
                <a:spcPct val="0"/>
              </a:spcBef>
              <a:spcAft>
                <a:spcPct val="0"/>
              </a:spcAft>
              <a:defRPr sz="3000">
                <a:solidFill>
                  <a:schemeClr val="dk1"/>
                </a:solidFill>
                <a:latin typeface="+mn-lt"/>
                <a:ea typeface="+mn-ea"/>
                <a:cs typeface="+mn-cs"/>
              </a:defRPr>
            </a:lvl4pPr>
            <a:lvl5pPr algn="l" rtl="0" eaLnBrk="1" fontAlgn="base" hangingPunct="1">
              <a:lnSpc>
                <a:spcPct val="85000"/>
              </a:lnSpc>
              <a:spcBef>
                <a:spcPct val="0"/>
              </a:spcBef>
              <a:spcAft>
                <a:spcPct val="0"/>
              </a:spcAft>
              <a:defRPr sz="3000">
                <a:solidFill>
                  <a:schemeClr val="dk1"/>
                </a:solidFill>
                <a:latin typeface="+mn-lt"/>
                <a:ea typeface="+mn-ea"/>
                <a:cs typeface="+mn-cs"/>
              </a:defRPr>
            </a:lvl5pPr>
            <a:lvl6pPr marL="457200" algn="l" rtl="0" eaLnBrk="1" fontAlgn="base" hangingPunct="1">
              <a:lnSpc>
                <a:spcPct val="85000"/>
              </a:lnSpc>
              <a:spcBef>
                <a:spcPct val="0"/>
              </a:spcBef>
              <a:spcAft>
                <a:spcPct val="0"/>
              </a:spcAft>
              <a:defRPr sz="3000">
                <a:solidFill>
                  <a:schemeClr val="dk1"/>
                </a:solidFill>
                <a:latin typeface="+mn-lt"/>
                <a:ea typeface="+mn-ea"/>
                <a:cs typeface="+mn-cs"/>
              </a:defRPr>
            </a:lvl6pPr>
            <a:lvl7pPr marL="914400" algn="l" rtl="0" eaLnBrk="1" fontAlgn="base" hangingPunct="1">
              <a:lnSpc>
                <a:spcPct val="85000"/>
              </a:lnSpc>
              <a:spcBef>
                <a:spcPct val="0"/>
              </a:spcBef>
              <a:spcAft>
                <a:spcPct val="0"/>
              </a:spcAft>
              <a:defRPr sz="3000">
                <a:solidFill>
                  <a:schemeClr val="dk1"/>
                </a:solidFill>
                <a:latin typeface="+mn-lt"/>
                <a:ea typeface="+mn-ea"/>
                <a:cs typeface="+mn-cs"/>
              </a:defRPr>
            </a:lvl7pPr>
            <a:lvl8pPr marL="1371600" algn="l" rtl="0" eaLnBrk="1" fontAlgn="base" hangingPunct="1">
              <a:lnSpc>
                <a:spcPct val="85000"/>
              </a:lnSpc>
              <a:spcBef>
                <a:spcPct val="0"/>
              </a:spcBef>
              <a:spcAft>
                <a:spcPct val="0"/>
              </a:spcAft>
              <a:defRPr sz="3000">
                <a:solidFill>
                  <a:schemeClr val="dk1"/>
                </a:solidFill>
                <a:latin typeface="+mn-lt"/>
                <a:ea typeface="+mn-ea"/>
                <a:cs typeface="+mn-cs"/>
              </a:defRPr>
            </a:lvl8pPr>
            <a:lvl9pPr marL="1828800" algn="l" rtl="0" eaLnBrk="1" fontAlgn="base" hangingPunct="1">
              <a:lnSpc>
                <a:spcPct val="85000"/>
              </a:lnSpc>
              <a:spcBef>
                <a:spcPct val="0"/>
              </a:spcBef>
              <a:spcAft>
                <a:spcPct val="0"/>
              </a:spcAft>
              <a:defRPr sz="3000">
                <a:solidFill>
                  <a:schemeClr val="dk1"/>
                </a:solidFill>
                <a:latin typeface="+mn-lt"/>
                <a:ea typeface="+mn-ea"/>
                <a:cs typeface="+mn-cs"/>
              </a:defRPr>
            </a:lvl9pPr>
          </a:lstStyle>
          <a:p>
            <a:pPr algn="l"/>
            <a:r>
              <a:rPr lang="en-US" sz="2400" dirty="0">
                <a:solidFill>
                  <a:sysClr val="windowText" lastClr="000000"/>
                </a:solidFill>
              </a:rPr>
              <a:t>Comparison of the three models with experimental yields</a:t>
            </a:r>
          </a:p>
        </p:txBody>
      </p:sp>
      <p:sp>
        <p:nvSpPr>
          <p:cNvPr id="6" name="Title 1">
            <a:extLst>
              <a:ext uri="{FF2B5EF4-FFF2-40B4-BE49-F238E27FC236}">
                <a16:creationId xmlns:a16="http://schemas.microsoft.com/office/drawing/2014/main" id="{91B7EB87-6E31-4557-B66E-EF6F09861229}"/>
              </a:ext>
            </a:extLst>
          </p:cNvPr>
          <p:cNvSpPr txBox="1">
            <a:spLocks/>
          </p:cNvSpPr>
          <p:nvPr/>
        </p:nvSpPr>
        <p:spPr bwMode="auto">
          <a:xfrm>
            <a:off x="258284" y="65000"/>
            <a:ext cx="8568927" cy="3277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1" fontAlgn="base" hangingPunct="1">
              <a:lnSpc>
                <a:spcPct val="85000"/>
              </a:lnSpc>
              <a:spcBef>
                <a:spcPct val="0"/>
              </a:spcBef>
              <a:spcAft>
                <a:spcPct val="0"/>
              </a:spcAft>
              <a:defRPr sz="3000" b="1" i="0" u="none" kern="1200">
                <a:solidFill>
                  <a:schemeClr val="tx2"/>
                </a:solidFill>
                <a:latin typeface="Times New Roman" charset="0"/>
                <a:ea typeface="Times New Roman" charset="0"/>
                <a:cs typeface="Times New Roman" charset="0"/>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l"/>
            <a:r>
              <a:rPr lang="en-US" sz="1800" dirty="0">
                <a:latin typeface="Franklin Gothic Book" panose="020B0503020102020204" pitchFamily="34" charset="0"/>
              </a:rPr>
              <a:t>Results (1)</a:t>
            </a:r>
          </a:p>
        </p:txBody>
      </p:sp>
      <p:grpSp>
        <p:nvGrpSpPr>
          <p:cNvPr id="26" name="Group 25">
            <a:extLst>
              <a:ext uri="{FF2B5EF4-FFF2-40B4-BE49-F238E27FC236}">
                <a16:creationId xmlns:a16="http://schemas.microsoft.com/office/drawing/2014/main" id="{149AAB54-509F-4E61-9B1D-2BBEB89374D0}"/>
              </a:ext>
            </a:extLst>
          </p:cNvPr>
          <p:cNvGrpSpPr/>
          <p:nvPr/>
        </p:nvGrpSpPr>
        <p:grpSpPr>
          <a:xfrm>
            <a:off x="0" y="791026"/>
            <a:ext cx="9144000" cy="5543241"/>
            <a:chOff x="0" y="791026"/>
            <a:chExt cx="9144000" cy="5543241"/>
          </a:xfrm>
        </p:grpSpPr>
        <p:pic>
          <p:nvPicPr>
            <p:cNvPr id="5" name="Picture 4">
              <a:extLst>
                <a:ext uri="{FF2B5EF4-FFF2-40B4-BE49-F238E27FC236}">
                  <a16:creationId xmlns:a16="http://schemas.microsoft.com/office/drawing/2014/main" id="{B6ACFCF5-B0D8-0741-BD39-318430429D9B}"/>
                </a:ext>
              </a:extLst>
            </p:cNvPr>
            <p:cNvPicPr/>
            <p:nvPr/>
          </p:nvPicPr>
          <p:blipFill>
            <a:blip r:embed="rId3">
              <a:extLst>
                <a:ext uri="{28A0092B-C50C-407E-A947-70E740481C1C}">
                  <a14:useLocalDpi xmlns:a14="http://schemas.microsoft.com/office/drawing/2010/main" val="0"/>
                </a:ext>
              </a:extLst>
            </a:blip>
            <a:stretch>
              <a:fillRect/>
            </a:stretch>
          </p:blipFill>
          <p:spPr>
            <a:xfrm>
              <a:off x="0" y="791026"/>
              <a:ext cx="9144000" cy="5543241"/>
            </a:xfrm>
            <a:prstGeom prst="rect">
              <a:avLst/>
            </a:prstGeom>
          </p:spPr>
        </p:pic>
        <p:cxnSp>
          <p:nvCxnSpPr>
            <p:cNvPr id="10" name="Straight Connector 9">
              <a:extLst>
                <a:ext uri="{FF2B5EF4-FFF2-40B4-BE49-F238E27FC236}">
                  <a16:creationId xmlns:a16="http://schemas.microsoft.com/office/drawing/2014/main" id="{D56D5864-5EFE-45B1-AB1F-689F1F17F8A9}"/>
                </a:ext>
              </a:extLst>
            </p:cNvPr>
            <p:cNvCxnSpPr>
              <a:cxnSpLocks/>
            </p:cNvCxnSpPr>
            <p:nvPr/>
          </p:nvCxnSpPr>
          <p:spPr>
            <a:xfrm>
              <a:off x="2623127" y="2184400"/>
              <a:ext cx="5934364" cy="0"/>
            </a:xfrm>
            <a:prstGeom prst="line">
              <a:avLst/>
            </a:prstGeom>
            <a:ln w="25400">
              <a:solidFill>
                <a:srgbClr val="8219B7"/>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1C68C4-9C08-47EA-8A6B-E88FF0EA648F}"/>
                </a:ext>
              </a:extLst>
            </p:cNvPr>
            <p:cNvCxnSpPr>
              <a:cxnSpLocks/>
            </p:cNvCxnSpPr>
            <p:nvPr/>
          </p:nvCxnSpPr>
          <p:spPr>
            <a:xfrm>
              <a:off x="2932545" y="4539673"/>
              <a:ext cx="5624946"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0C67FE-D07D-4CAB-A056-AA8434DA6275}"/>
                </a:ext>
              </a:extLst>
            </p:cNvPr>
            <p:cNvCxnSpPr>
              <a:cxnSpLocks/>
            </p:cNvCxnSpPr>
            <p:nvPr/>
          </p:nvCxnSpPr>
          <p:spPr>
            <a:xfrm>
              <a:off x="3202265" y="4853710"/>
              <a:ext cx="5355226"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ED2085-0B4F-4E62-9B8D-9E90B6F41373}"/>
                </a:ext>
              </a:extLst>
            </p:cNvPr>
            <p:cNvCxnSpPr>
              <a:cxnSpLocks/>
            </p:cNvCxnSpPr>
            <p:nvPr/>
          </p:nvCxnSpPr>
          <p:spPr>
            <a:xfrm>
              <a:off x="3202265" y="5190837"/>
              <a:ext cx="5355226"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41C6DC-AD69-4EDD-A439-AE5015C7DD8D}"/>
                </a:ext>
              </a:extLst>
            </p:cNvPr>
            <p:cNvCxnSpPr>
              <a:cxnSpLocks/>
            </p:cNvCxnSpPr>
            <p:nvPr/>
          </p:nvCxnSpPr>
          <p:spPr>
            <a:xfrm>
              <a:off x="2641599" y="1648691"/>
              <a:ext cx="5934364" cy="0"/>
            </a:xfrm>
            <a:prstGeom prst="line">
              <a:avLst/>
            </a:prstGeom>
            <a:ln w="25400">
              <a:solidFill>
                <a:srgbClr val="8219B7"/>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1593509"/>
      </p:ext>
    </p:extLst>
  </p:cSld>
  <p:clrMapOvr>
    <a:masterClrMapping/>
  </p:clrMapOvr>
</p:sld>
</file>

<file path=ppt/theme/theme1.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_4x3_NTRC.pptx" id="{2E10FFAC-48B4-4185-9B43-33EA26A9BFF3}" vid="{E957FE21-50D5-4560-AB69-8BB1E4F997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9856A8-2C7A-459B-BD7D-1A0FA56CF1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AA7BB4A-C155-4BCC-9DB0-E06137FA33C9}">
  <ds:schemaRefs>
    <ds:schemaRef ds:uri="http://schemas.microsoft.com/sharepoint/v3/contenttype/forms"/>
  </ds:schemaRefs>
</ds:datastoreItem>
</file>

<file path=customXml/itemProps3.xml><?xml version="1.0" encoding="utf-8"?>
<ds:datastoreItem xmlns:ds="http://schemas.openxmlformats.org/officeDocument/2006/customXml" ds:itemID="{1C91090E-FDCB-4CD8-86B6-4AD36541FE9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ORNL template_4x3_NTRC</Template>
  <TotalTime>0</TotalTime>
  <Words>3060</Words>
  <Application>Microsoft Office PowerPoint</Application>
  <PresentationFormat>On-screen Show (4:3)</PresentationFormat>
  <Paragraphs>450</Paragraphs>
  <Slides>28</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41" baseType="lpstr">
      <vt:lpstr>Arial</vt:lpstr>
      <vt:lpstr>Arial Black</vt:lpstr>
      <vt:lpstr>ArialMT</vt:lpstr>
      <vt:lpstr>Calibri</vt:lpstr>
      <vt:lpstr>Cambria Math</vt:lpstr>
      <vt:lpstr>Century Gothic</vt:lpstr>
      <vt:lpstr>Franklin Gothic Book</vt:lpstr>
      <vt:lpstr>Gill Sans</vt:lpstr>
      <vt:lpstr>Helvetica</vt:lpstr>
      <vt:lpstr>Times New Roman</vt:lpstr>
      <vt:lpstr>Default Theme</vt:lpstr>
      <vt:lpstr>Equation</vt:lpstr>
      <vt:lpstr>Microsoft Excel Worksheet</vt:lpstr>
      <vt:lpstr>Computational study on biomass fast pyrolysis:   Hydrodynamic effects on the performance of a laboratory-scale fluidized bed reactor </vt:lpstr>
      <vt:lpstr>Background and Motivation (1)</vt:lpstr>
      <vt:lpstr>How do bubbling-bed hydrodynamics affect raw oil yield &amp; composition?</vt:lpstr>
      <vt:lpstr>PowerPoint Presentation</vt:lpstr>
      <vt:lpstr>PowerPoint Presentation</vt:lpstr>
      <vt:lpstr>Fast pyrolysis model using low-order chemistry + MFiX-based hydrodynamics (‘Hybrid’ modeling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remarks</vt:lpstr>
      <vt:lpstr>Acknowledgements</vt:lpstr>
      <vt:lpstr>Questions?</vt:lpstr>
      <vt:lpstr>Extra slides if there are questions</vt:lpstr>
      <vt:lpstr>Background and Motivation (3)</vt:lpstr>
      <vt:lpstr>Kramer’s mixing index for char mixing</vt:lpstr>
      <vt:lpstr>Complete mixing case (Homogeneous)</vt:lpstr>
      <vt:lpstr>Complete segregated case (Heterogenous)</vt:lpstr>
      <vt:lpstr>Mixing cases (1.3 – 8.0 Umf)</vt:lpstr>
      <vt:lpstr>Phase 3: Preliminary Work</vt:lpstr>
      <vt:lpstr>Phase 3: Preliminary: Pyrolysis chemistry + CFD</vt:lpstr>
      <vt:lpstr>Peer reviewed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2018-05-07T13:02:35Z</cp:lastPrinted>
  <dcterms:created xsi:type="dcterms:W3CDTF">2017-07-31T01:48:56Z</dcterms:created>
  <dcterms:modified xsi:type="dcterms:W3CDTF">2019-08-07T11:21:44Z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