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</p:sldMasterIdLst>
  <p:notesMasterIdLst>
    <p:notesMasterId r:id="rId22"/>
  </p:notesMasterIdLst>
  <p:handoutMasterIdLst>
    <p:handoutMasterId r:id="rId23"/>
  </p:handoutMasterIdLst>
  <p:sldIdLst>
    <p:sldId id="395" r:id="rId2"/>
    <p:sldId id="848" r:id="rId3"/>
    <p:sldId id="847" r:id="rId4"/>
    <p:sldId id="791" r:id="rId5"/>
    <p:sldId id="850" r:id="rId6"/>
    <p:sldId id="788" r:id="rId7"/>
    <p:sldId id="783" r:id="rId8"/>
    <p:sldId id="785" r:id="rId9"/>
    <p:sldId id="293" r:id="rId10"/>
    <p:sldId id="377" r:id="rId11"/>
    <p:sldId id="376" r:id="rId12"/>
    <p:sldId id="367" r:id="rId13"/>
    <p:sldId id="858" r:id="rId14"/>
    <p:sldId id="368" r:id="rId15"/>
    <p:sldId id="369" r:id="rId16"/>
    <p:sldId id="370" r:id="rId17"/>
    <p:sldId id="849" r:id="rId18"/>
    <p:sldId id="374" r:id="rId19"/>
    <p:sldId id="780" r:id="rId20"/>
    <p:sldId id="857" r:id="rId21"/>
  </p:sldIdLst>
  <p:sldSz cx="9144000" cy="6858000" type="screen4x3"/>
  <p:notesSz cx="7010400" cy="92964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12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FFF"/>
    <a:srgbClr val="003399"/>
    <a:srgbClr val="009900"/>
    <a:srgbClr val="FFFF99"/>
    <a:srgbClr val="FFFF00"/>
    <a:srgbClr val="CCECFF"/>
    <a:srgbClr val="FF00FF"/>
    <a:srgbClr val="0A8AD8"/>
    <a:srgbClr val="C75F09"/>
    <a:srgbClr val="00A5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E03F30-23DB-4A7F-8451-70A1E88F6843}" v="5" dt="2019-08-07T10:55:43.890"/>
    <p1510:client id="{4AD63F3B-96D4-43B7-82D8-7FDC03718635}" v="163" dt="2019-08-06T20:59:02.6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68" autoAdjust="0"/>
    <p:restoredTop sz="92795" autoAdjust="0"/>
  </p:normalViewPr>
  <p:slideViewPr>
    <p:cSldViewPr snapToGrid="0" showGuides="1">
      <p:cViewPr varScale="1">
        <p:scale>
          <a:sx n="114" d="100"/>
          <a:sy n="114" d="100"/>
        </p:scale>
        <p:origin x="1686" y="102"/>
      </p:cViewPr>
      <p:guideLst>
        <p:guide orient="horz" pos="3712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9" d="100"/>
        <a:sy n="99" d="100"/>
      </p:scale>
      <p:origin x="0" y="-6534"/>
    </p:cViewPr>
  </p:sorterViewPr>
  <p:notesViewPr>
    <p:cSldViewPr snapToGrid="0" showGuides="1">
      <p:cViewPr varScale="1">
        <p:scale>
          <a:sx n="54" d="100"/>
          <a:sy n="54" d="100"/>
        </p:scale>
        <p:origin x="2874" y="90"/>
      </p:cViewPr>
      <p:guideLst>
        <p:guide orient="horz" pos="2928"/>
        <p:guide pos="2208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38475" cy="465138"/>
          </a:xfrm>
          <a:prstGeom prst="rect">
            <a:avLst/>
          </a:prstGeom>
        </p:spPr>
        <p:txBody>
          <a:bodyPr vert="horz" lIns="91386" tIns="45693" rIns="91386" bIns="4569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2" y="0"/>
            <a:ext cx="3038475" cy="465138"/>
          </a:xfrm>
          <a:prstGeom prst="rect">
            <a:avLst/>
          </a:prstGeom>
        </p:spPr>
        <p:txBody>
          <a:bodyPr vert="horz" lIns="91386" tIns="45693" rIns="91386" bIns="45693" rtlCol="0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5895474" cy="465138"/>
          </a:xfrm>
          <a:prstGeom prst="rect">
            <a:avLst/>
          </a:prstGeom>
        </p:spPr>
        <p:txBody>
          <a:bodyPr vert="horz" lIns="91386" tIns="45693" rIns="91386" bIns="4569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2" y="8829675"/>
            <a:ext cx="3038475" cy="465138"/>
          </a:xfrm>
          <a:prstGeom prst="rect">
            <a:avLst/>
          </a:prstGeom>
        </p:spPr>
        <p:txBody>
          <a:bodyPr vert="horz" lIns="91386" tIns="45693" rIns="91386" bIns="45693" rtlCol="0" anchor="b"/>
          <a:lstStyle>
            <a:lvl1pPr algn="r">
              <a:defRPr sz="1200"/>
            </a:lvl1pPr>
          </a:lstStyle>
          <a:p>
            <a:fld id="{6A5C30C2-3E10-4D34-A48B-7043417469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378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22" tIns="46562" rIns="93122" bIns="465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22" tIns="46562" rIns="93122" bIns="46562" rtlCol="0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22" tIns="46562" rIns="93122" bIns="465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22" tIns="46562" rIns="93122" bIns="465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29967"/>
            <a:ext cx="4824663" cy="464820"/>
          </a:xfrm>
          <a:prstGeom prst="rect">
            <a:avLst/>
          </a:prstGeom>
        </p:spPr>
        <p:txBody>
          <a:bodyPr vert="horz" lIns="93122" tIns="46562" rIns="93122" bIns="465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22" tIns="46562" rIns="93122" bIns="46562" rtlCol="0" anchor="b"/>
          <a:lstStyle>
            <a:lvl1pPr algn="r">
              <a:defRPr sz="1200"/>
            </a:lvl1pPr>
          </a:lstStyle>
          <a:p>
            <a:fld id="{5504EEAC-B46F-466C-AC87-3FBA55DA87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4381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4EEAC-B46F-466C-AC87-3FBA55DA87E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255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1813" y="876300"/>
            <a:ext cx="3152775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9AC28-8DBB-1544-9002-709FF1EFABF6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92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1813" y="876300"/>
            <a:ext cx="3152775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9AC28-8DBB-1544-9002-709FF1EFABF6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461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1813" y="876300"/>
            <a:ext cx="3152775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9AC28-8DBB-1544-9002-709FF1EFABF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938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1813" y="876300"/>
            <a:ext cx="3152775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9AC28-8DBB-1544-9002-709FF1EFABF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49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4EEAC-B46F-466C-AC87-3FBA55DA87E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152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1813" y="876300"/>
            <a:ext cx="3152775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9AC28-8DBB-1544-9002-709FF1EFABF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46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1813" y="876300"/>
            <a:ext cx="3152775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9AC28-8DBB-1544-9002-709FF1EFABF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00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9AC28-8DBB-1544-9002-709FF1EFABF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95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9AC28-8DBB-1544-9002-709FF1EFABF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814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9AC28-8DBB-1544-9002-709FF1EFABF6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218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9AC28-8DBB-1544-9002-709FF1EFABF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554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1813" y="876300"/>
            <a:ext cx="3152775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9AC28-8DBB-1544-9002-709FF1EFABF6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011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1CE4C49-7ABB-488E-BE8E-E495D61896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10500" y="6452865"/>
            <a:ext cx="2722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ctr"/>
            <a:r>
              <a:rPr lang="en-US" dirty="0"/>
              <a:t>Slide </a:t>
            </a:r>
            <a:fld id="{9D3C3AC7-8D23-40DA-8CD5-3B94CED530D3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4BBE0FDA-E594-4C27-B0FA-698AE93EE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300" y="103117"/>
            <a:ext cx="7886700" cy="511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>
                <a:solidFill>
                  <a:srgbClr val="00339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4A9A44D-080B-4B1E-92C8-E50818BBD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50630"/>
            <a:ext cx="7886700" cy="5426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800" b="1">
                <a:solidFill>
                  <a:srgbClr val="003399"/>
                </a:solidFill>
              </a:defRPr>
            </a:lvl1pPr>
            <a:lvl2pPr>
              <a:defRPr sz="2400" b="1">
                <a:solidFill>
                  <a:srgbClr val="003399"/>
                </a:solidFill>
              </a:defRPr>
            </a:lvl2pPr>
            <a:lvl3pPr>
              <a:defRPr sz="2000" b="1">
                <a:solidFill>
                  <a:srgbClr val="003399"/>
                </a:solidFill>
              </a:defRPr>
            </a:lvl3pPr>
            <a:lvl4pPr>
              <a:defRPr b="1">
                <a:solidFill>
                  <a:srgbClr val="003399"/>
                </a:solidFill>
              </a:defRPr>
            </a:lvl4pPr>
            <a:lvl5pPr>
              <a:defRPr b="1">
                <a:solidFill>
                  <a:srgbClr val="00339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3918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FF99B-0CE3-40D9-944C-73FD7B5F2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300" y="103117"/>
            <a:ext cx="7886700" cy="51102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B81DDF0-1D86-4CF0-B134-789514B9FC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10500" y="6452865"/>
            <a:ext cx="2722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ctr"/>
            <a:r>
              <a:rPr lang="en-US" dirty="0"/>
              <a:t>Slide </a:t>
            </a:r>
            <a:fld id="{9D3C3AC7-8D23-40DA-8CD5-3B94CED530D3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231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>
            <p:custDataLst>
              <p:tags r:id="rId1"/>
            </p:custDataLst>
          </p:nvPr>
        </p:nvSpPr>
        <p:spPr>
          <a:xfrm>
            <a:off x="6172200" y="6471984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Fueling the 21</a:t>
            </a:r>
            <a:r>
              <a:rPr lang="en-US" b="1" baseline="30000" dirty="0"/>
              <a:t>st</a:t>
            </a:r>
            <a:r>
              <a:rPr lang="en-US" b="1" dirty="0"/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2776417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kior_logo_CMYK.jpg">
            <a:extLst>
              <a:ext uri="{FF2B5EF4-FFF2-40B4-BE49-F238E27FC236}">
                <a16:creationId xmlns:a16="http://schemas.microsoft.com/office/drawing/2014/main" id="{F80FBDD3-735D-4EBD-BF69-1E4EA40B70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/>
          <a:srcRect l="1" t="-5907" r="-2297"/>
          <a:stretch/>
        </p:blipFill>
        <p:spPr bwMode="auto">
          <a:xfrm>
            <a:off x="642300" y="6294324"/>
            <a:ext cx="1186725" cy="523666"/>
          </a:xfrm>
          <a:prstGeom prst="rect">
            <a:avLst/>
          </a:prstGeom>
          <a:noFill/>
          <a:ln w="152400">
            <a:noFill/>
            <a:miter lim="800000"/>
            <a:headEnd/>
            <a:tailEnd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89C10A5-B5C4-497E-8BBD-C519647A3890}"/>
              </a:ext>
            </a:extLst>
          </p:cNvPr>
          <p:cNvGrpSpPr/>
          <p:nvPr userDrawn="1"/>
        </p:nvGrpSpPr>
        <p:grpSpPr>
          <a:xfrm>
            <a:off x="7322299" y="6286149"/>
            <a:ext cx="1183412" cy="577918"/>
            <a:chOff x="3008820" y="132522"/>
            <a:chExt cx="3034171" cy="164137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158992B-2531-49BE-9E69-07868102831F}"/>
                </a:ext>
              </a:extLst>
            </p:cNvPr>
            <p:cNvSpPr/>
            <p:nvPr/>
          </p:nvSpPr>
          <p:spPr>
            <a:xfrm>
              <a:off x="3008820" y="132522"/>
              <a:ext cx="3034171" cy="1641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Inaeris logo current final Pantones">
              <a:extLst>
                <a:ext uri="{FF2B5EF4-FFF2-40B4-BE49-F238E27FC236}">
                  <a16:creationId xmlns:a16="http://schemas.microsoft.com/office/drawing/2014/main" id="{D7EFF543-7707-462A-9FFA-1EC456926A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8527" y="229008"/>
              <a:ext cx="2774759" cy="1487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058F67B-01CD-47C4-83C3-2D50E87D6A92}"/>
              </a:ext>
            </a:extLst>
          </p:cNvPr>
          <p:cNvCxnSpPr>
            <a:cxnSpLocks/>
          </p:cNvCxnSpPr>
          <p:nvPr userDrawn="1"/>
        </p:nvCxnSpPr>
        <p:spPr>
          <a:xfrm>
            <a:off x="0" y="641443"/>
            <a:ext cx="9144000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C7C49-2AE6-4E86-A888-82C9583B2C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10500" y="6492875"/>
            <a:ext cx="2722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ctr"/>
            <a:r>
              <a:rPr lang="en-US" dirty="0"/>
              <a:t>Slide </a:t>
            </a:r>
            <a:fld id="{9D3C3AC7-8D23-40DA-8CD5-3B94CED530D3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915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0" r:id="rId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2060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slideLayout" Target="../slideLayouts/slideLayout1.xml"/><Relationship Id="rId26" Type="http://schemas.openxmlformats.org/officeDocument/2006/relationships/image" Target="../media/image16.jpeg"/><Relationship Id="rId3" Type="http://schemas.openxmlformats.org/officeDocument/2006/relationships/tags" Target="../tags/tag4.xml"/><Relationship Id="rId21" Type="http://schemas.openxmlformats.org/officeDocument/2006/relationships/image" Target="../media/image12.jpeg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image" Target="../media/image15.jpeg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image" Target="../media/image11.emf"/><Relationship Id="rId1" Type="http://schemas.openxmlformats.org/officeDocument/2006/relationships/vmlDrawing" Target="../drawings/vmlDrawing1.v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microsoft.com/office/2007/relationships/hdphoto" Target="../media/hdphoto1.wdp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image" Target="../media/image14.jpeg"/><Relationship Id="rId10" Type="http://schemas.openxmlformats.org/officeDocument/2006/relationships/tags" Target="../tags/tag11.xml"/><Relationship Id="rId19" Type="http://schemas.openxmlformats.org/officeDocument/2006/relationships/oleObject" Target="../embeddings/oleObject1.bin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8.png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:\Photos\Columbus photos\Columbus Professional Set09-05-12\ColumbusSept12_jpegs\112_G5A05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6" y="0"/>
            <a:ext cx="9154786" cy="694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kior_logo_CMYK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069" y="279247"/>
            <a:ext cx="1832195" cy="780927"/>
          </a:xfrm>
          <a:prstGeom prst="rect">
            <a:avLst/>
          </a:prstGeom>
          <a:noFill/>
          <a:ln w="152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2F3AD7-444C-41FF-9A31-654D720F4B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5112" y="145775"/>
            <a:ext cx="2236521" cy="10966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DCFB08-1CA1-4294-BD90-2997E45A5D74}"/>
              </a:ext>
            </a:extLst>
          </p:cNvPr>
          <p:cNvSpPr txBox="1"/>
          <p:nvPr/>
        </p:nvSpPr>
        <p:spPr>
          <a:xfrm>
            <a:off x="218277" y="5405471"/>
            <a:ext cx="8791558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CFD Modeling of </a:t>
            </a:r>
            <a:r>
              <a:rPr lang="en-US" sz="2400" b="1" dirty="0" err="1"/>
              <a:t>KiOR’s</a:t>
            </a:r>
            <a:r>
              <a:rPr lang="en-US" sz="2400" b="1" dirty="0"/>
              <a:t> Proprietary CFP Reactors Using Barracuda™</a:t>
            </a:r>
          </a:p>
          <a:p>
            <a:pPr algn="ctr"/>
            <a:endParaRPr lang="en-US" sz="1200" b="1" dirty="0"/>
          </a:p>
          <a:p>
            <a:pPr algn="ctr"/>
            <a:r>
              <a:rPr lang="en-US" sz="2000" b="1" dirty="0"/>
              <a:t>NETL Multiphase Workshop 2019</a:t>
            </a:r>
          </a:p>
          <a:p>
            <a:pPr algn="ctr"/>
            <a:r>
              <a:rPr lang="en-US" sz="2000" b="1" dirty="0"/>
              <a:t>Bruce Adkins*</a:t>
            </a:r>
          </a:p>
          <a:p>
            <a:pPr algn="ctr"/>
            <a:r>
              <a:rPr lang="en-US" sz="1400" b="1" i="1" dirty="0"/>
              <a:t>* Formerly </a:t>
            </a:r>
            <a:r>
              <a:rPr lang="en-US" sz="1400" b="1" i="1" dirty="0" err="1"/>
              <a:t>KiOR</a:t>
            </a:r>
            <a:r>
              <a:rPr lang="en-US" sz="1400" b="1" i="1" dirty="0"/>
              <a:t>/</a:t>
            </a:r>
            <a:r>
              <a:rPr lang="en-US" sz="1400" b="1" i="1" dirty="0" err="1"/>
              <a:t>Inaeris</a:t>
            </a:r>
            <a:r>
              <a:rPr lang="en-US" sz="1400" b="1" i="1" dirty="0"/>
              <a:t>, Currently at ORNL</a:t>
            </a:r>
          </a:p>
        </p:txBody>
      </p:sp>
    </p:spTree>
    <p:extLst>
      <p:ext uri="{BB962C8B-B14F-4D97-AF65-F5344CB8AC3E}">
        <p14:creationId xmlns:p14="http://schemas.microsoft.com/office/powerpoint/2010/main" val="2492667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03117"/>
            <a:ext cx="9144000" cy="511028"/>
          </a:xfrm>
        </p:spPr>
        <p:txBody>
          <a:bodyPr>
            <a:noAutofit/>
          </a:bodyPr>
          <a:lstStyle/>
          <a:p>
            <a:r>
              <a:rPr lang="en-US" sz="2600" dirty="0"/>
              <a:t>Mix Chamber Part 2: Side Jetted CFB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292" y="765168"/>
            <a:ext cx="5352352" cy="4054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207" y="779359"/>
            <a:ext cx="2861222" cy="646331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Jetted-BED CFB Experiments vs CFD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13756" y="3207578"/>
            <a:ext cx="1544594" cy="1015663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Also validated: </a:t>
            </a:r>
          </a:p>
          <a:p>
            <a:pPr marL="143999" indent="-143999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sz="1200" b="1" dirty="0">
                <a:solidFill>
                  <a:schemeClr val="bg1"/>
                </a:solidFill>
              </a:rPr>
              <a:t>P across CFB</a:t>
            </a:r>
          </a:p>
          <a:p>
            <a:pPr marL="143999" indent="-143999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</a:rPr>
              <a:t>Fines classification</a:t>
            </a:r>
          </a:p>
          <a:p>
            <a:pPr marL="143999" indent="-143999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</a:rPr>
              <a:t>E-cat </a:t>
            </a:r>
          </a:p>
          <a:p>
            <a:pPr marL="143999" indent="-143999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</a:rPr>
              <a:t>Other circ rates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2333" y="5039519"/>
            <a:ext cx="8731667" cy="1053313"/>
          </a:xfrm>
          <a:prstGeom prst="rect">
            <a:avLst/>
          </a:prstGeom>
          <a:noFill/>
        </p:spPr>
        <p:txBody>
          <a:bodyPr wrap="square" lIns="67766" tIns="33883" rIns="67766" bIns="33883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B. Adkins, N. Kapur, T. Dudley, S. Webb, P. Blaser, “Experimental Validation of CFD Hydrodynamic Models for Catalytic Fast Pyrolysis”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</a:rPr>
              <a:t>Fluidization XV, May 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</a:rPr>
              <a:t>Powder Technology v.316 (2017) 725-739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212FC11-DC86-499C-BB36-D1FD7773C3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2" b="-1144"/>
          <a:stretch/>
        </p:blipFill>
        <p:spPr bwMode="auto">
          <a:xfrm>
            <a:off x="262207" y="1742268"/>
            <a:ext cx="3418990" cy="3039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3126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E09E7B-EC64-46B7-B9FA-CC7B300C4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80" y="1243719"/>
            <a:ext cx="6925056" cy="50231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7580" y="103117"/>
            <a:ext cx="8351420" cy="51102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Mix Chamber – Riser (MCR) Experimental Data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000" y="654049"/>
            <a:ext cx="4834236" cy="3520386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C71340-C380-4863-86DF-A700970BF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7372" y="992603"/>
            <a:ext cx="2340863" cy="16979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012949" y="2544345"/>
            <a:ext cx="786894" cy="345427"/>
          </a:xfrm>
          <a:prstGeom prst="rect">
            <a:avLst/>
          </a:prstGeom>
          <a:solidFill>
            <a:srgbClr val="000000"/>
          </a:solidFill>
        </p:spPr>
        <p:txBody>
          <a:bodyPr wrap="square" lIns="67766" tIns="33883" rIns="67766" bIns="33883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MCR8</a:t>
            </a:r>
          </a:p>
        </p:txBody>
      </p:sp>
    </p:spTree>
    <p:extLst>
      <p:ext uri="{BB962C8B-B14F-4D97-AF65-F5344CB8AC3E}">
        <p14:creationId xmlns:p14="http://schemas.microsoft.com/office/powerpoint/2010/main" val="3319681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03117"/>
            <a:ext cx="9144000" cy="511028"/>
          </a:xfrm>
        </p:spPr>
        <p:txBody>
          <a:bodyPr>
            <a:noAutofit/>
          </a:bodyPr>
          <a:lstStyle/>
          <a:p>
            <a:pPr algn="ctr"/>
            <a:r>
              <a:rPr lang="en-US" sz="2500" dirty="0"/>
              <a:t>Custom Drag Multiplier (DMX) vs EMMS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0E48900-B637-4D7F-9863-C2C9504B73C1}"/>
              </a:ext>
            </a:extLst>
          </p:cNvPr>
          <p:cNvGrpSpPr/>
          <p:nvPr/>
        </p:nvGrpSpPr>
        <p:grpSpPr>
          <a:xfrm>
            <a:off x="100849" y="665842"/>
            <a:ext cx="8956270" cy="5639348"/>
            <a:chOff x="100849" y="665842"/>
            <a:chExt cx="8956270" cy="5639348"/>
          </a:xfrm>
        </p:grpSpPr>
        <p:pic>
          <p:nvPicPr>
            <p:cNvPr id="1638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49" y="2204106"/>
              <a:ext cx="5636514" cy="4101084"/>
            </a:xfrm>
            <a:prstGeom prst="rect">
              <a:avLst/>
            </a:prstGeom>
            <a:noFill/>
            <a:ln w="9525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5558" y="665842"/>
              <a:ext cx="5631561" cy="409117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892504" y="1123761"/>
              <a:ext cx="2195253" cy="899424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 lIns="67766" tIns="33883" rIns="67766" bIns="33883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Experiments vs CFD </a:t>
              </a:r>
            </a:p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Catalyst Only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Full PSD (35 Size Bins)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150573" y="5158412"/>
              <a:ext cx="842852" cy="314649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 lIns="67766" tIns="33883" rIns="67766" bIns="33883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MCR8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26227" y="1380013"/>
              <a:ext cx="782198" cy="314649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 lIns="67766" tIns="33883" rIns="67766" bIns="33883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MCR7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9F1B07-5BAB-445E-8BCC-2C59D625DB1B}"/>
                </a:ext>
              </a:extLst>
            </p:cNvPr>
            <p:cNvSpPr txBox="1"/>
            <p:nvPr/>
          </p:nvSpPr>
          <p:spPr>
            <a:xfrm>
              <a:off x="6026227" y="4982108"/>
              <a:ext cx="2722083" cy="991757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 lIns="67766" tIns="33883" rIns="67766" bIns="33883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Best-Fit DM Curve is a Function of Reactor Size (Just Like EMMS)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4B516A6-5CD0-4AA1-A363-9A3CA473C762}"/>
                </a:ext>
              </a:extLst>
            </p:cNvPr>
            <p:cNvSpPr txBox="1"/>
            <p:nvPr/>
          </p:nvSpPr>
          <p:spPr>
            <a:xfrm>
              <a:off x="4492224" y="1346315"/>
              <a:ext cx="4673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/>
                <a:t>1st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D55B7C4-AD39-4132-B0D4-D659A1C8F630}"/>
                </a:ext>
              </a:extLst>
            </p:cNvPr>
            <p:cNvSpPr txBox="1"/>
            <p:nvPr/>
          </p:nvSpPr>
          <p:spPr>
            <a:xfrm>
              <a:off x="4759756" y="2047679"/>
              <a:ext cx="4673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/>
                <a:t>2nd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3BF313A-DFF2-40B0-A3E5-71576D36A3C1}"/>
                </a:ext>
              </a:extLst>
            </p:cNvPr>
            <p:cNvSpPr txBox="1"/>
            <p:nvPr/>
          </p:nvSpPr>
          <p:spPr>
            <a:xfrm>
              <a:off x="5344248" y="2557542"/>
              <a:ext cx="4673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/>
                <a:t>3rd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E055043-5880-4D3B-9281-566EE10DEC41}"/>
                </a:ext>
              </a:extLst>
            </p:cNvPr>
            <p:cNvSpPr txBox="1"/>
            <p:nvPr/>
          </p:nvSpPr>
          <p:spPr>
            <a:xfrm>
              <a:off x="5894214" y="2007576"/>
              <a:ext cx="4673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/>
                <a:t>4th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3175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4B130B-F7DB-46A3-849C-8E409A15D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35" y="670326"/>
            <a:ext cx="7557726" cy="56360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400" dirty="0"/>
              <a:t>Custom DMX Function vs EMMS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72BC7E-0DCD-4988-8CCC-F87C23AEACD0}"/>
              </a:ext>
            </a:extLst>
          </p:cNvPr>
          <p:cNvGrpSpPr/>
          <p:nvPr/>
        </p:nvGrpSpPr>
        <p:grpSpPr>
          <a:xfrm>
            <a:off x="1880211" y="755643"/>
            <a:ext cx="5905363" cy="3482210"/>
            <a:chOff x="1943708" y="963240"/>
            <a:chExt cx="5760641" cy="3383709"/>
          </a:xfrm>
        </p:grpSpPr>
        <p:sp>
          <p:nvSpPr>
            <p:cNvPr id="6" name="TextBox 5"/>
            <p:cNvSpPr txBox="1"/>
            <p:nvPr/>
          </p:nvSpPr>
          <p:spPr>
            <a:xfrm>
              <a:off x="2267744" y="963240"/>
              <a:ext cx="1224136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00"/>
                  </a:solidFill>
                </a:rPr>
                <a:t>Dilute Regime</a:t>
              </a:r>
            </a:p>
          </p:txBody>
        </p:sp>
        <p:cxnSp>
          <p:nvCxnSpPr>
            <p:cNvPr id="8" name="Straight Arrow Connector 7"/>
            <p:cNvCxnSpPr>
              <a:stCxn id="6" idx="1"/>
            </p:cNvCxnSpPr>
            <p:nvPr/>
          </p:nvCxnSpPr>
          <p:spPr>
            <a:xfrm flipH="1" flipV="1">
              <a:off x="1943708" y="1019031"/>
              <a:ext cx="324036" cy="9809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533337" y="2173582"/>
              <a:ext cx="932842" cy="5084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00"/>
                  </a:solidFill>
                </a:rPr>
                <a:t>Clustering Transition</a:t>
              </a:r>
            </a:p>
          </p:txBody>
        </p:sp>
        <p:sp>
          <p:nvSpPr>
            <p:cNvPr id="11" name="Right Brace 10"/>
            <p:cNvSpPr/>
            <p:nvPr/>
          </p:nvSpPr>
          <p:spPr>
            <a:xfrm>
              <a:off x="2105726" y="1359284"/>
              <a:ext cx="309296" cy="2137017"/>
            </a:xfrm>
            <a:prstGeom prst="rightBrac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Brace 16"/>
            <p:cNvSpPr/>
            <p:nvPr/>
          </p:nvSpPr>
          <p:spPr>
            <a:xfrm rot="17231814">
              <a:off x="3860324" y="2412396"/>
              <a:ext cx="309296" cy="3253553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500154" y="3496301"/>
              <a:ext cx="1332148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Cluster Regime</a:t>
              </a:r>
            </a:p>
          </p:txBody>
        </p:sp>
        <p:cxnSp>
          <p:nvCxnSpPr>
            <p:cNvPr id="19" name="Straight Arrow Connector 18"/>
            <p:cNvCxnSpPr>
              <a:cxnSpLocks/>
              <a:stCxn id="18" idx="3"/>
            </p:cNvCxnSpPr>
            <p:nvPr/>
          </p:nvCxnSpPr>
          <p:spPr>
            <a:xfrm>
              <a:off x="6731027" y="2837630"/>
              <a:ext cx="973322" cy="39386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5868145" y="4039172"/>
              <a:ext cx="1152128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“ala EMMS”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578899" y="2583421"/>
              <a:ext cx="1152128" cy="5084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Dense-Bed</a:t>
              </a:r>
            </a:p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FFB Studies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70076" y="1472846"/>
              <a:ext cx="2374506" cy="584775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EMMS uses Wen-Yu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DMX uses Parker-2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0464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04" y="668739"/>
            <a:ext cx="7569750" cy="5499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03117"/>
            <a:ext cx="9144000" cy="51102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Particle Size Classification Predicted Reasonably Well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80178" y="4906612"/>
            <a:ext cx="1926550" cy="299260"/>
          </a:xfrm>
          <a:prstGeom prst="rect">
            <a:avLst/>
          </a:prstGeom>
          <a:noFill/>
        </p:spPr>
        <p:txBody>
          <a:bodyPr wrap="square" lIns="67766" tIns="33883" rIns="67766" bIns="33883" rtlCol="0">
            <a:spAutoFit/>
          </a:bodyPr>
          <a:lstStyle/>
          <a:p>
            <a:r>
              <a:rPr lang="en-US" sz="1500" i="1" dirty="0">
                <a:solidFill>
                  <a:srgbClr val="FF0000"/>
                </a:solidFill>
              </a:rPr>
              <a:t>Fresh Catalyst D90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7583F1-EF2D-4E7E-9B6D-E776E44F6FB6}"/>
              </a:ext>
            </a:extLst>
          </p:cNvPr>
          <p:cNvSpPr txBox="1"/>
          <p:nvPr/>
        </p:nvSpPr>
        <p:spPr>
          <a:xfrm>
            <a:off x="1846661" y="2091170"/>
            <a:ext cx="2195253" cy="622426"/>
          </a:xfrm>
          <a:prstGeom prst="rect">
            <a:avLst/>
          </a:prstGeom>
          <a:solidFill>
            <a:srgbClr val="000000"/>
          </a:solidFill>
        </p:spPr>
        <p:txBody>
          <a:bodyPr wrap="square" lIns="67766" tIns="33883" rIns="67766" bIns="33883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Experiments vs CFD </a:t>
            </a:r>
          </a:p>
          <a:p>
            <a:pPr algn="ctr"/>
            <a:r>
              <a:rPr lang="en-US" sz="1800" b="1" dirty="0">
                <a:solidFill>
                  <a:schemeClr val="bg1"/>
                </a:solidFill>
              </a:rPr>
              <a:t>MCR7 Catalyst Only</a:t>
            </a:r>
          </a:p>
        </p:txBody>
      </p:sp>
    </p:spTree>
    <p:extLst>
      <p:ext uri="{BB962C8B-B14F-4D97-AF65-F5344CB8AC3E}">
        <p14:creationId xmlns:p14="http://schemas.microsoft.com/office/powerpoint/2010/main" val="159534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04C2524-B1F4-462F-BAA5-3F757FF35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20" y="2211122"/>
            <a:ext cx="5626608" cy="40812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281"/>
            <a:ext cx="9144000" cy="62242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Catalyst-Biomass Mixing: Getting Close…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90494" y="1441179"/>
            <a:ext cx="2095552" cy="622426"/>
          </a:xfrm>
          <a:prstGeom prst="rect">
            <a:avLst/>
          </a:prstGeom>
          <a:solidFill>
            <a:srgbClr val="000000"/>
          </a:solidFill>
        </p:spPr>
        <p:txBody>
          <a:bodyPr wrap="square" lIns="67766" tIns="33883" rIns="67766" bIns="33883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Catalyst + Biomass Full PSDs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97847" y="4938979"/>
            <a:ext cx="2722083" cy="991757"/>
          </a:xfrm>
          <a:prstGeom prst="rect">
            <a:avLst/>
          </a:prstGeom>
          <a:solidFill>
            <a:srgbClr val="000000"/>
          </a:solidFill>
        </p:spPr>
        <p:txBody>
          <a:bodyPr wrap="square" lIns="67766" tIns="33883" rIns="67766" bIns="33883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Biomass Drag Model Affects Catalyst Holdup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And Vice-Versa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82638" y="767497"/>
            <a:ext cx="2095552" cy="622426"/>
          </a:xfrm>
          <a:prstGeom prst="rect">
            <a:avLst/>
          </a:prstGeom>
          <a:solidFill>
            <a:srgbClr val="000000"/>
          </a:solidFill>
        </p:spPr>
        <p:txBody>
          <a:bodyPr wrap="square" lIns="67766" tIns="33883" rIns="67766" bIns="33883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Experiments vs CFD MCR8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75450D-364B-4452-8BF8-FA0C39B9D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670" y="645216"/>
            <a:ext cx="5626608" cy="40812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66171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4" y="2293627"/>
            <a:ext cx="5453482" cy="3970096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267" y="664824"/>
            <a:ext cx="5453482" cy="3970096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03117"/>
            <a:ext cx="9144000" cy="511028"/>
          </a:xfrm>
        </p:spPr>
        <p:txBody>
          <a:bodyPr>
            <a:normAutofit/>
          </a:bodyPr>
          <a:lstStyle/>
          <a:p>
            <a:r>
              <a:rPr lang="en-US" sz="2700" dirty="0" err="1">
                <a:latin typeface="Symbol" panose="05050102010706020507" pitchFamily="18" charset="2"/>
              </a:rPr>
              <a:t>D</a:t>
            </a:r>
            <a:r>
              <a:rPr lang="en-US" sz="2700" dirty="0" err="1"/>
              <a:t>P</a:t>
            </a:r>
            <a:r>
              <a:rPr lang="en-US" sz="2700" baseline="-25000" dirty="0" err="1"/>
              <a:t>Rxr</a:t>
            </a:r>
            <a:r>
              <a:rPr lang="en-US" sz="2700" dirty="0"/>
              <a:t> Predictions Agree Reasonably With Experiments 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60155" y="3110137"/>
            <a:ext cx="1305782" cy="314649"/>
          </a:xfrm>
          <a:prstGeom prst="rect">
            <a:avLst/>
          </a:prstGeom>
          <a:solidFill>
            <a:srgbClr val="00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67766" tIns="33883" rIns="67766" bIns="33883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Experiments</a:t>
            </a:r>
            <a:r>
              <a:rPr lang="en-US" sz="15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89553" y="1707008"/>
            <a:ext cx="624732" cy="314649"/>
          </a:xfrm>
          <a:prstGeom prst="rect">
            <a:avLst/>
          </a:prstGeom>
          <a:solidFill>
            <a:srgbClr val="000000"/>
          </a:solidFill>
        </p:spPr>
        <p:txBody>
          <a:bodyPr wrap="square" lIns="67766" tIns="33883" rIns="67766" bIns="33883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CFD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40548" y="1249994"/>
                <a:ext cx="3052589" cy="635378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lIns="67766" tIns="33883" rIns="67766" bIns="33883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1800" b="1">
                              <a:solidFill>
                                <a:schemeClr val="bg1"/>
                              </a:solidFill>
                            </a:rPr>
                            <m:t>K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1800" b="1">
                              <a:solidFill>
                                <a:schemeClr val="bg1"/>
                              </a:solidFill>
                              <a:ea typeface="Cambria Math"/>
                            </a:rPr>
                            <m:t>∆</m:t>
                          </m:r>
                          <m:r>
                            <m:rPr>
                              <m:nor/>
                            </m:rPr>
                            <a:rPr lang="en-US" sz="1800" b="1">
                              <a:solidFill>
                                <a:schemeClr val="bg1"/>
                              </a:solidFill>
                              <a:ea typeface="Cambria Math"/>
                            </a:rPr>
                            <m:t>P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1800" b="1">
                          <a:solidFill>
                            <a:schemeClr val="bg1"/>
                          </a:solidFill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800" b="1">
                              <a:solidFill>
                                <a:schemeClr val="bg1"/>
                              </a:solidFill>
                              <a:ea typeface="Cambria Math"/>
                            </a:rPr>
                            <m:t>Total</m:t>
                          </m:r>
                          <m:r>
                            <m:rPr>
                              <m:nor/>
                            </m:rPr>
                            <a:rPr lang="en-US" sz="1800" b="1">
                              <a:solidFill>
                                <a:schemeClr val="bg1"/>
                              </a:solidFill>
                              <a:ea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1800" b="1">
                                  <a:solidFill>
                                    <a:schemeClr val="bg1"/>
                                  </a:solidFill>
                                  <a:ea typeface="Cambria Math"/>
                                </a:rPr>
                                <m:t>∆</m:t>
                              </m:r>
                              <m:r>
                                <m:rPr>
                                  <m:nor/>
                                </m:rPr>
                                <a:rPr lang="en-US" sz="1800" b="1">
                                  <a:solidFill>
                                    <a:schemeClr val="bg1"/>
                                  </a:solidFill>
                                  <a:ea typeface="Cambria Math"/>
                                </a:rPr>
                                <m:t>P</m:t>
                              </m:r>
                            </m:e>
                            <m:sub>
                              <m:r>
                                <a:rPr lang="en-US" sz="1800" b="1" i="0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𝐑</m:t>
                              </m:r>
                              <m:r>
                                <a:rPr lang="en-US" sz="18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𝐱𝐫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nor/>
                            </m:rPr>
                            <a:rPr lang="en-US" sz="1800" b="1">
                              <a:solidFill>
                                <a:schemeClr val="bg1"/>
                              </a:solidFill>
                              <a:ea typeface="Cambria Math"/>
                            </a:rPr>
                            <m:t>Solids</m:t>
                          </m:r>
                          <m:r>
                            <m:rPr>
                              <m:nor/>
                            </m:rPr>
                            <a:rPr lang="en-US" sz="1800" b="1">
                              <a:solidFill>
                                <a:schemeClr val="bg1"/>
                              </a:solidFill>
                              <a:ea typeface="Cambria Math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800" b="1">
                              <a:solidFill>
                                <a:schemeClr val="bg1"/>
                              </a:solidFill>
                              <a:ea typeface="Cambria Math"/>
                            </a:rPr>
                            <m:t>Hydrostatic</m:t>
                          </m:r>
                          <m:sSub>
                            <m:sSubPr>
                              <m:ctrlPr>
                                <a:rPr lang="en-US" sz="1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1800" b="1">
                                  <a:solidFill>
                                    <a:schemeClr val="bg1"/>
                                  </a:solidFill>
                                  <a:ea typeface="Cambria Math"/>
                                </a:rPr>
                                <m:t> ∆</m:t>
                              </m:r>
                              <m:r>
                                <m:rPr>
                                  <m:nor/>
                                </m:rPr>
                                <a:rPr lang="en-US" sz="1800" b="1">
                                  <a:solidFill>
                                    <a:schemeClr val="bg1"/>
                                  </a:solidFill>
                                  <a:ea typeface="Cambria Math"/>
                                </a:rPr>
                                <m:t>P</m:t>
                              </m:r>
                            </m:e>
                            <m:sub>
                              <m:r>
                                <a:rPr lang="en-US" sz="1800" b="1" i="0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𝐑</m:t>
                              </m:r>
                              <m:r>
                                <a:rPr lang="en-US" sz="18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𝐱𝐫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548" y="1249994"/>
                <a:ext cx="3052589" cy="6353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4389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26" y="668739"/>
            <a:ext cx="7542972" cy="548640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03117"/>
            <a:ext cx="9048466" cy="511028"/>
          </a:xfrm>
        </p:spPr>
        <p:txBody>
          <a:bodyPr>
            <a:normAutofit/>
          </a:bodyPr>
          <a:lstStyle/>
          <a:p>
            <a:pPr algn="ctr"/>
            <a:r>
              <a:rPr lang="en-US" sz="2700" dirty="0"/>
              <a:t>… as do Pressure Profiles, When Holdup is Predicted Correctly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74397" y="4607908"/>
            <a:ext cx="1944216" cy="807092"/>
          </a:xfrm>
          <a:prstGeom prst="rect">
            <a:avLst/>
          </a:prstGeom>
          <a:solidFill>
            <a:srgbClr val="000000"/>
          </a:solidFill>
        </p:spPr>
        <p:txBody>
          <a:bodyPr wrap="square" lIns="67766" tIns="33883" rIns="67766" bIns="33883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Experiments vs CFD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Catalyst + Biomass </a:t>
            </a:r>
            <a:r>
              <a:rPr lang="en-US" sz="1600" b="1" dirty="0" err="1">
                <a:solidFill>
                  <a:schemeClr val="bg1"/>
                </a:solidFill>
              </a:rPr>
              <a:t>Cofeed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20876" y="1581882"/>
            <a:ext cx="1845551" cy="560870"/>
          </a:xfrm>
          <a:prstGeom prst="rect">
            <a:avLst/>
          </a:prstGeom>
          <a:solidFill>
            <a:srgbClr val="000000"/>
          </a:solidFill>
        </p:spPr>
        <p:txBody>
          <a:bodyPr wrap="square" lIns="67766" tIns="33883" rIns="67766" bIns="33883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Time-Averaged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Steady-State</a:t>
            </a:r>
          </a:p>
        </p:txBody>
      </p:sp>
    </p:spTree>
    <p:extLst>
      <p:ext uri="{BB962C8B-B14F-4D97-AF65-F5344CB8AC3E}">
        <p14:creationId xmlns:p14="http://schemas.microsoft.com/office/powerpoint/2010/main" val="2901193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Conclusions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37536" y="714135"/>
            <a:ext cx="8896227" cy="5426333"/>
          </a:xfrm>
        </p:spPr>
        <p:txBody>
          <a:bodyPr vert="horz" lIns="76802" tIns="33883" rIns="67766" bIns="33883" rtlCol="0" anchor="ctr">
            <a:noAutofit/>
          </a:bodyPr>
          <a:lstStyle/>
          <a:p>
            <a:pPr marL="381185" indent="-381185">
              <a:spcBef>
                <a:spcPts val="0"/>
              </a:spcBef>
              <a:buFont typeface="+mj-lt"/>
              <a:buAutoNum type="arabicPeriod"/>
            </a:pPr>
            <a:r>
              <a:rPr lang="en-US" sz="2200" dirty="0" err="1"/>
              <a:t>Inaeris</a:t>
            </a:r>
            <a:r>
              <a:rPr lang="en-US" sz="2200" dirty="0"/>
              <a:t> Technologies has developed quantitative hydrodynamic models for in-situ CFP reactors using Barracuda Virtual Reactor®.  The models:</a:t>
            </a:r>
          </a:p>
          <a:p>
            <a:pPr lvl="1">
              <a:spcBef>
                <a:spcPts val="0"/>
              </a:spcBef>
            </a:pPr>
            <a:r>
              <a:rPr lang="en-US" sz="2200" dirty="0"/>
              <a:t>Are sufficiently accurate to assist scale-up</a:t>
            </a:r>
          </a:p>
          <a:p>
            <a:pPr lvl="1">
              <a:spcBef>
                <a:spcPts val="0"/>
              </a:spcBef>
            </a:pPr>
            <a:r>
              <a:rPr lang="en-US" sz="2200" dirty="0"/>
              <a:t>Apply equally well to bubbling-bed and MCR fluidization regimes</a:t>
            </a:r>
          </a:p>
          <a:p>
            <a:pPr lvl="1">
              <a:spcBef>
                <a:spcPts val="0"/>
              </a:spcBef>
            </a:pPr>
            <a:r>
              <a:rPr lang="en-US" sz="2200" dirty="0"/>
              <a:t>Use full particle size distributions for catalyst and biomass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2200" dirty="0"/>
          </a:p>
          <a:p>
            <a:pPr marL="383997" indent="-383997">
              <a:spcBef>
                <a:spcPts val="0"/>
              </a:spcBef>
              <a:buFont typeface="+mj-lt"/>
              <a:buAutoNum type="arabicPeriod"/>
            </a:pPr>
            <a:r>
              <a:rPr lang="en-US" sz="2200" u="sng" dirty="0"/>
              <a:t>For this system:</a:t>
            </a:r>
            <a:endParaRPr lang="en-US" sz="2200" dirty="0"/>
          </a:p>
          <a:p>
            <a:pPr marL="719994" lvl="1" indent="-383997">
              <a:spcBef>
                <a:spcPts val="0"/>
              </a:spcBef>
            </a:pPr>
            <a:r>
              <a:rPr lang="en-US" sz="2200" dirty="0"/>
              <a:t>EMMS drag models do not fit the </a:t>
            </a:r>
            <a:r>
              <a:rPr lang="en-US" sz="2200" dirty="0" err="1"/>
              <a:t>Inaeris</a:t>
            </a:r>
            <a:r>
              <a:rPr lang="en-US" sz="2200" dirty="0"/>
              <a:t> data</a:t>
            </a:r>
          </a:p>
          <a:p>
            <a:pPr marL="719994" lvl="1" indent="-383997">
              <a:spcBef>
                <a:spcPts val="0"/>
              </a:spcBef>
            </a:pPr>
            <a:r>
              <a:rPr lang="en-US" sz="2200" dirty="0"/>
              <a:t>Custom drag multiplier (DM) tables were developed to fit the data.  Like EMMS, these are conceptually based on clustering, and are functions of reactor diameter</a:t>
            </a:r>
          </a:p>
          <a:p>
            <a:pPr marL="719994" lvl="1" indent="-383997">
              <a:spcBef>
                <a:spcPts val="0"/>
              </a:spcBef>
            </a:pPr>
            <a:r>
              <a:rPr lang="en-US" sz="2200" dirty="0"/>
              <a:t>Catalyst-biomass mixing can be modeled using the DM tables</a:t>
            </a:r>
          </a:p>
          <a:p>
            <a:pPr marL="719994" lvl="1" indent="-383997">
              <a:spcBef>
                <a:spcPts val="0"/>
              </a:spcBef>
            </a:pPr>
            <a:r>
              <a:rPr lang="en-US" sz="2200" dirty="0"/>
              <a:t>Blended acceleration model (BAM) has value for dense-phase mixing behavior, but only for low value for BAM exponent (0.5-1 iso 6)</a:t>
            </a:r>
          </a:p>
          <a:p>
            <a:pPr marL="719994" lvl="1" indent="-383997">
              <a:spcBef>
                <a:spcPts val="0"/>
              </a:spcBef>
            </a:pPr>
            <a:r>
              <a:rPr lang="en-US" sz="2200" dirty="0"/>
              <a:t>Other CPFD recommended parameters proved to be sufficient</a:t>
            </a:r>
          </a:p>
          <a:p>
            <a:pPr marL="719994" lvl="1" indent="-383997">
              <a:spcBef>
                <a:spcPts val="0"/>
              </a:spcBef>
            </a:pPr>
            <a:r>
              <a:rPr lang="en-US" sz="2200" dirty="0"/>
              <a:t>CPFD’s BGK “collision” model over-homogenizes velocities of catalyst and biomass particles and was not used</a:t>
            </a:r>
          </a:p>
        </p:txBody>
      </p:sp>
    </p:spTree>
    <p:extLst>
      <p:ext uri="{BB962C8B-B14F-4D97-AF65-F5344CB8AC3E}">
        <p14:creationId xmlns:p14="http://schemas.microsoft.com/office/powerpoint/2010/main" val="11204566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F05A8-F88A-4A77-862C-814426BC2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Thank You!</a:t>
            </a:r>
          </a:p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712036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6363"/>
            <a:ext cx="9144000" cy="43497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2400" dirty="0">
                <a:latin typeface="Trebuchet MS" pitchFamily="34" charset="0"/>
              </a:rPr>
              <a:t>Columbus Plant:  500 T/day Biomass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C3322A-64D6-4491-ABFD-D498ABF51B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5" t="17631" b="12252"/>
          <a:stretch/>
        </p:blipFill>
        <p:spPr>
          <a:xfrm>
            <a:off x="0" y="651164"/>
            <a:ext cx="9144000" cy="537556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221D9C-AA6F-42BD-820A-AB9884E1F64E}"/>
              </a:ext>
            </a:extLst>
          </p:cNvPr>
          <p:cNvSpPr txBox="1"/>
          <p:nvPr/>
        </p:nvSpPr>
        <p:spPr>
          <a:xfrm>
            <a:off x="2292926" y="6244213"/>
            <a:ext cx="4558145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highlight>
                  <a:srgbClr val="000000"/>
                </a:highlight>
              </a:rPr>
              <a:t>5 Quarters, ~1,000,000 Gallons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A505C7F8-DABE-48B8-8780-61EBA7C883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10500" y="6452865"/>
            <a:ext cx="2722999" cy="365125"/>
          </a:xfrm>
        </p:spPr>
        <p:txBody>
          <a:bodyPr/>
          <a:lstStyle/>
          <a:p>
            <a:pPr algn="ctr"/>
            <a:fld id="{4E8EA6E6-2933-4BCF-B943-82555DE93226}" type="slidenum">
              <a:rPr lang="en-US" smtClean="0"/>
              <a:pPr algn="ctr"/>
              <a:t>2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ABAF6D9-7874-4670-8D0E-8B391A18F44B}"/>
              </a:ext>
            </a:extLst>
          </p:cNvPr>
          <p:cNvGrpSpPr/>
          <p:nvPr/>
        </p:nvGrpSpPr>
        <p:grpSpPr>
          <a:xfrm>
            <a:off x="212848" y="998406"/>
            <a:ext cx="8924271" cy="3625677"/>
            <a:chOff x="212848" y="998406"/>
            <a:chExt cx="8924271" cy="3625677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20E180A3-4AD5-4F42-9A10-85CE665B58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76227" y="1412931"/>
              <a:ext cx="138768" cy="589323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6286D8C-B43A-4CF3-B93F-DCA41F7B8570}"/>
                </a:ext>
              </a:extLst>
            </p:cNvPr>
            <p:cNvGrpSpPr/>
            <p:nvPr/>
          </p:nvGrpSpPr>
          <p:grpSpPr>
            <a:xfrm>
              <a:off x="212848" y="998406"/>
              <a:ext cx="8924271" cy="3625677"/>
              <a:chOff x="212848" y="998406"/>
              <a:chExt cx="8924271" cy="3625677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DC30E9D-46DD-4A42-9925-BDDF54C4CA93}"/>
                  </a:ext>
                </a:extLst>
              </p:cNvPr>
              <p:cNvSpPr txBox="1"/>
              <p:nvPr/>
            </p:nvSpPr>
            <p:spPr>
              <a:xfrm>
                <a:off x="8247297" y="3764818"/>
                <a:ext cx="772815" cy="40011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000" b="1" dirty="0"/>
                  <a:t>Existing</a:t>
                </a:r>
              </a:p>
              <a:p>
                <a:pPr algn="ctr"/>
                <a:r>
                  <a:rPr lang="en-US" sz="1000" b="1" dirty="0"/>
                  <a:t>Chip Mill</a:t>
                </a:r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E243E854-94FE-46F3-BAE1-D68B147E3BD5}"/>
                  </a:ext>
                </a:extLst>
              </p:cNvPr>
              <p:cNvCxnSpPr/>
              <p:nvPr/>
            </p:nvCxnSpPr>
            <p:spPr>
              <a:xfrm>
                <a:off x="8818554" y="4217028"/>
                <a:ext cx="318565" cy="407055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7C6685A-523D-453A-83E1-3BB6320319D4}"/>
                  </a:ext>
                </a:extLst>
              </p:cNvPr>
              <p:cNvSpPr txBox="1"/>
              <p:nvPr/>
            </p:nvSpPr>
            <p:spPr>
              <a:xfrm>
                <a:off x="4854190" y="2920199"/>
                <a:ext cx="735447" cy="40011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000" b="1" dirty="0"/>
                  <a:t>Milling &amp; Sizing</a:t>
                </a:r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71C7B932-9F64-4FFD-9CEA-A966DA00911D}"/>
                  </a:ext>
                </a:extLst>
              </p:cNvPr>
              <p:cNvCxnSpPr>
                <a:cxnSpLocks/>
                <a:stCxn id="9" idx="2"/>
              </p:cNvCxnSpPr>
              <p:nvPr/>
            </p:nvCxnSpPr>
            <p:spPr>
              <a:xfrm>
                <a:off x="5221914" y="3320309"/>
                <a:ext cx="350026" cy="561441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65058EEC-63B9-4676-8FF5-C6F1781E5F8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21650" y="3191143"/>
                <a:ext cx="232540" cy="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4622443-9433-4DA0-A272-10958C72963F}"/>
                  </a:ext>
                </a:extLst>
              </p:cNvPr>
              <p:cNvSpPr txBox="1"/>
              <p:nvPr/>
            </p:nvSpPr>
            <p:spPr>
              <a:xfrm>
                <a:off x="5782348" y="2063809"/>
                <a:ext cx="569780" cy="40011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000" b="1" dirty="0"/>
                  <a:t>Feed Silo</a:t>
                </a: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22414176-A2F0-4D70-BC05-D0F5BEEC056F}"/>
                  </a:ext>
                </a:extLst>
              </p:cNvPr>
              <p:cNvCxnSpPr>
                <a:cxnSpLocks/>
                <a:stCxn id="18" idx="1"/>
              </p:cNvCxnSpPr>
              <p:nvPr/>
            </p:nvCxnSpPr>
            <p:spPr>
              <a:xfrm flipH="1">
                <a:off x="5046902" y="2263864"/>
                <a:ext cx="735446" cy="94894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1457514-4737-429F-874D-509EE3D05034}"/>
                  </a:ext>
                </a:extLst>
              </p:cNvPr>
              <p:cNvSpPr txBox="1"/>
              <p:nvPr/>
            </p:nvSpPr>
            <p:spPr>
              <a:xfrm>
                <a:off x="3570513" y="4247806"/>
                <a:ext cx="560999" cy="246221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000" b="1" dirty="0"/>
                  <a:t>Dryer</a:t>
                </a:r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4B9FD487-66DF-4765-AC1D-D2AEC0A0B3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10983" y="3616305"/>
                <a:ext cx="625332" cy="619432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E075B3F-0D2F-4981-8D81-B3DB9079B7ED}"/>
                  </a:ext>
                </a:extLst>
              </p:cNvPr>
              <p:cNvSpPr txBox="1"/>
              <p:nvPr/>
            </p:nvSpPr>
            <p:spPr>
              <a:xfrm>
                <a:off x="4493258" y="1251230"/>
                <a:ext cx="1164460" cy="58477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600" b="1" dirty="0"/>
                  <a:t>Converter</a:t>
                </a:r>
              </a:p>
              <a:p>
                <a:pPr algn="ctr"/>
                <a:r>
                  <a:rPr lang="en-US" sz="1600" b="1" dirty="0"/>
                  <a:t> VRU</a:t>
                </a:r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73064467-6DD0-4553-864F-8A2D67978589}"/>
                  </a:ext>
                </a:extLst>
              </p:cNvPr>
              <p:cNvCxnSpPr>
                <a:cxnSpLocks/>
                <a:stCxn id="25" idx="1"/>
              </p:cNvCxnSpPr>
              <p:nvPr/>
            </p:nvCxnSpPr>
            <p:spPr>
              <a:xfrm flipH="1">
                <a:off x="3917576" y="1543618"/>
                <a:ext cx="575682" cy="261609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F359F24-C729-4355-92BB-9E32769D2E36}"/>
                  </a:ext>
                </a:extLst>
              </p:cNvPr>
              <p:cNvSpPr txBox="1"/>
              <p:nvPr/>
            </p:nvSpPr>
            <p:spPr>
              <a:xfrm>
                <a:off x="1271877" y="3724583"/>
                <a:ext cx="1042640" cy="246221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000" b="1" dirty="0"/>
                  <a:t>Hydrotreaters</a:t>
                </a: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1D8A8C25-B26B-4D04-8AB6-A5842715ED9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58586" y="2859488"/>
                <a:ext cx="355931" cy="909511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7E98313-41DA-4735-A89D-8E3A31E027E2}"/>
                  </a:ext>
                </a:extLst>
              </p:cNvPr>
              <p:cNvSpPr txBox="1"/>
              <p:nvPr/>
            </p:nvSpPr>
            <p:spPr>
              <a:xfrm>
                <a:off x="212848" y="1667218"/>
                <a:ext cx="641559" cy="40011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000" b="1" dirty="0"/>
                  <a:t>Product</a:t>
                </a:r>
              </a:p>
              <a:p>
                <a:pPr algn="ctr"/>
                <a:r>
                  <a:rPr lang="en-US" sz="1000" b="1" dirty="0"/>
                  <a:t>Tanks</a:t>
                </a:r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F4912162-9DAB-4CC2-8BBC-25A34BFB36FB}"/>
                  </a:ext>
                </a:extLst>
              </p:cNvPr>
              <p:cNvCxnSpPr>
                <a:cxnSpLocks/>
                <a:stCxn id="27" idx="2"/>
              </p:cNvCxnSpPr>
              <p:nvPr/>
            </p:nvCxnSpPr>
            <p:spPr>
              <a:xfrm flipH="1">
                <a:off x="525516" y="2067328"/>
                <a:ext cx="8112" cy="462361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CF78D3D-8807-4650-9269-B2F704BEECAE}"/>
                  </a:ext>
                </a:extLst>
              </p:cNvPr>
              <p:cNvSpPr txBox="1"/>
              <p:nvPr/>
            </p:nvSpPr>
            <p:spPr>
              <a:xfrm>
                <a:off x="2912744" y="998406"/>
                <a:ext cx="898240" cy="40011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000" b="1" dirty="0"/>
                  <a:t>Flipping &amp; Decanting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8BEC517-1DC4-42F2-8AF7-5A225D8227E7}"/>
                  </a:ext>
                </a:extLst>
              </p:cNvPr>
              <p:cNvSpPr txBox="1"/>
              <p:nvPr/>
            </p:nvSpPr>
            <p:spPr>
              <a:xfrm>
                <a:off x="1674314" y="1245373"/>
                <a:ext cx="899331" cy="246221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000" b="1" dirty="0"/>
                  <a:t>Distillation</a:t>
                </a: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98619EA1-9151-47C6-9504-27897DDB44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2300" y="1522372"/>
                <a:ext cx="60473" cy="491664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34716A9-39B1-42E1-B6E7-AABF940FB77A}"/>
                  </a:ext>
                </a:extLst>
              </p:cNvPr>
              <p:cNvSpPr txBox="1"/>
              <p:nvPr/>
            </p:nvSpPr>
            <p:spPr>
              <a:xfrm>
                <a:off x="984757" y="1343576"/>
                <a:ext cx="559208" cy="40011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000" b="1" dirty="0"/>
                  <a:t>N2 Plant</a:t>
                </a:r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01ACE1E0-6901-4B05-93F8-18ED0120CA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11081" y="1685737"/>
                <a:ext cx="278772" cy="443146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F8B5215-C945-4D63-AE11-119961334384}"/>
                  </a:ext>
                </a:extLst>
              </p:cNvPr>
              <p:cNvSpPr txBox="1"/>
              <p:nvPr/>
            </p:nvSpPr>
            <p:spPr>
              <a:xfrm>
                <a:off x="1034885" y="3260876"/>
                <a:ext cx="443302" cy="246221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000" b="1" dirty="0"/>
                  <a:t>SMR</a:t>
                </a:r>
              </a:p>
            </p:txBody>
          </p: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04405398-1C0C-41DA-92F2-2594702C6DC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32822" y="2973273"/>
                <a:ext cx="327827" cy="35745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63507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ACA20C-A349-4AD5-888B-6C4D28FA95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4E8EA6E6-2933-4BCF-B943-82555DE93226}" type="slidenum">
              <a:rPr lang="en-US" smtClean="0"/>
              <a:pPr algn="ctr"/>
              <a:t>20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BFCC is Not FCC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235425" y="933529"/>
            <a:ext cx="8700449" cy="5060950"/>
          </a:xfrm>
          <a:prstGeom prst="rect">
            <a:avLst/>
          </a:prstGeom>
        </p:spPr>
        <p:txBody>
          <a:bodyPr vert="horz" lIns="76802" tIns="33883" rIns="67766" bIns="33883" rtlCol="0" anchor="ctr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>
                <a:solidFill>
                  <a:srgbClr val="003399"/>
                </a:solidFill>
              </a:rPr>
              <a:t>BFCC feed is solid, not liquid	</a:t>
            </a:r>
          </a:p>
          <a:p>
            <a:pPr marL="674828" lvl="1" indent="-338831">
              <a:lnSpc>
                <a:spcPct val="110000"/>
              </a:lnSpc>
              <a:spcBef>
                <a:spcPts val="0"/>
              </a:spcBef>
            </a:pPr>
            <a:r>
              <a:rPr lang="en-US" sz="1900" dirty="0">
                <a:solidFill>
                  <a:srgbClr val="003399"/>
                </a:solidFill>
              </a:rPr>
              <a:t>Pyrolysis is slower and more complex than vaporization</a:t>
            </a:r>
          </a:p>
          <a:p>
            <a:pPr marL="674828" lvl="1" indent="-338831">
              <a:lnSpc>
                <a:spcPct val="110000"/>
              </a:lnSpc>
              <a:spcBef>
                <a:spcPts val="0"/>
              </a:spcBef>
            </a:pPr>
            <a:r>
              <a:rPr lang="en-US" sz="1900" dirty="0">
                <a:solidFill>
                  <a:srgbClr val="003399"/>
                </a:solidFill>
              </a:rPr>
              <a:t>Pyrolysis leaves behind the char “skeleton” particle</a:t>
            </a:r>
          </a:p>
          <a:p>
            <a:pPr marL="674828" lvl="1" indent="-338831">
              <a:lnSpc>
                <a:spcPct val="110000"/>
              </a:lnSpc>
              <a:spcBef>
                <a:spcPts val="0"/>
              </a:spcBef>
            </a:pPr>
            <a:r>
              <a:rPr lang="en-US" sz="1900" dirty="0">
                <a:solidFill>
                  <a:srgbClr val="003399"/>
                </a:solidFill>
              </a:rPr>
              <a:t>Physical interactions of catalyst and biomass/char particles are important</a:t>
            </a:r>
          </a:p>
          <a:p>
            <a:pPr marL="674828" lvl="1" indent="-338831">
              <a:lnSpc>
                <a:spcPct val="110000"/>
              </a:lnSpc>
              <a:spcBef>
                <a:spcPts val="0"/>
              </a:spcBef>
            </a:pPr>
            <a:endParaRPr lang="en-US" sz="1900" dirty="0">
              <a:solidFill>
                <a:srgbClr val="003399"/>
              </a:solidFill>
            </a:endParaRPr>
          </a:p>
          <a:p>
            <a:pPr marL="674828" lvl="1" indent="-338831">
              <a:lnSpc>
                <a:spcPct val="110000"/>
              </a:lnSpc>
              <a:spcBef>
                <a:spcPts val="0"/>
              </a:spcBef>
            </a:pPr>
            <a:endParaRPr lang="en-US" sz="2000" dirty="0">
              <a:solidFill>
                <a:srgbClr val="003399"/>
              </a:solidFill>
            </a:endParaRPr>
          </a:p>
          <a:p>
            <a:pPr marL="674828" lvl="1" indent="-338831">
              <a:lnSpc>
                <a:spcPct val="110000"/>
              </a:lnSpc>
              <a:spcBef>
                <a:spcPts val="0"/>
              </a:spcBef>
            </a:pPr>
            <a:endParaRPr lang="en-US" sz="2000" dirty="0">
              <a:solidFill>
                <a:srgbClr val="003399"/>
              </a:solidFill>
            </a:endParaRPr>
          </a:p>
          <a:p>
            <a:pPr marL="674828" lvl="1" indent="-338831">
              <a:lnSpc>
                <a:spcPct val="110000"/>
              </a:lnSpc>
              <a:spcBef>
                <a:spcPts val="0"/>
              </a:spcBef>
            </a:pPr>
            <a:endParaRPr lang="en-US" sz="2000" dirty="0">
              <a:solidFill>
                <a:srgbClr val="003399"/>
              </a:solidFill>
            </a:endParaRPr>
          </a:p>
          <a:p>
            <a:pPr marL="674828" lvl="1" indent="-338831">
              <a:lnSpc>
                <a:spcPct val="110000"/>
              </a:lnSpc>
              <a:spcBef>
                <a:spcPts val="0"/>
              </a:spcBef>
            </a:pPr>
            <a:endParaRPr lang="en-US" sz="2000" dirty="0">
              <a:solidFill>
                <a:srgbClr val="003399"/>
              </a:solidFill>
            </a:endParaRPr>
          </a:p>
          <a:p>
            <a:pPr marL="674828" lvl="1" indent="-338831">
              <a:lnSpc>
                <a:spcPct val="110000"/>
              </a:lnSpc>
              <a:spcBef>
                <a:spcPts val="0"/>
              </a:spcBef>
            </a:pPr>
            <a:endParaRPr lang="en-US" sz="2000" dirty="0">
              <a:solidFill>
                <a:srgbClr val="003399"/>
              </a:solidFill>
            </a:endParaRPr>
          </a:p>
          <a:p>
            <a:pPr marL="674828" lvl="1" indent="-338831">
              <a:lnSpc>
                <a:spcPct val="110000"/>
              </a:lnSpc>
              <a:spcBef>
                <a:spcPts val="0"/>
              </a:spcBef>
            </a:pPr>
            <a:endParaRPr lang="en-US" sz="2000" dirty="0">
              <a:solidFill>
                <a:srgbClr val="003399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>
                <a:solidFill>
                  <a:srgbClr val="003399"/>
                </a:solidFill>
              </a:rPr>
              <a:t>Deoxygenation reactions are slower than C-C cracking reactions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900" dirty="0">
                <a:solidFill>
                  <a:srgbClr val="003399"/>
                </a:solidFill>
              </a:rPr>
              <a:t>Need much longer residence times than FCC – especially since modern FCC is short contact time!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900" dirty="0">
                <a:solidFill>
                  <a:srgbClr val="003399"/>
                </a:solidFill>
              </a:rPr>
              <a:t>Need larger catalyst inventories in the reactor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38D87C-7396-4FD1-BCEA-4F8DC20F42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84" t="7620" r="9392" b="48660"/>
          <a:stretch/>
        </p:blipFill>
        <p:spPr>
          <a:xfrm>
            <a:off x="1734174" y="2428463"/>
            <a:ext cx="5702949" cy="200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61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263"/>
            <a:ext cx="9144000" cy="485775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r>
              <a:rPr lang="en-US" sz="2800" dirty="0" err="1"/>
              <a:t>KiOR’s</a:t>
            </a:r>
            <a:r>
              <a:rPr lang="en-US" sz="2800" dirty="0"/>
              <a:t> </a:t>
            </a:r>
            <a:r>
              <a:rPr lang="en-US" sz="2800" i="1" dirty="0"/>
              <a:t>in-Situ</a:t>
            </a:r>
            <a:r>
              <a:rPr lang="en-US" sz="2800" dirty="0"/>
              <a:t> CFP Process is Based on FCC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CCD0A7-699D-4554-A4EA-EA5E2942E4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3" t="2737" r="29996" b="10240"/>
          <a:stretch/>
        </p:blipFill>
        <p:spPr>
          <a:xfrm>
            <a:off x="5577971" y="720768"/>
            <a:ext cx="3352796" cy="555606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AA807E1-420D-4F7E-809E-E911238C61C7}"/>
              </a:ext>
            </a:extLst>
          </p:cNvPr>
          <p:cNvGrpSpPr/>
          <p:nvPr/>
        </p:nvGrpSpPr>
        <p:grpSpPr>
          <a:xfrm>
            <a:off x="1397843" y="804738"/>
            <a:ext cx="4104103" cy="5441821"/>
            <a:chOff x="210722" y="990600"/>
            <a:chExt cx="4104103" cy="544182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428A009-58C9-4CF3-8C5A-F5E336F9B55A}"/>
                </a:ext>
              </a:extLst>
            </p:cNvPr>
            <p:cNvGrpSpPr/>
            <p:nvPr/>
          </p:nvGrpSpPr>
          <p:grpSpPr>
            <a:xfrm>
              <a:off x="514782" y="1217164"/>
              <a:ext cx="1808886" cy="3792988"/>
              <a:chOff x="1010082" y="453128"/>
              <a:chExt cx="1808886" cy="3957418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E9CEBE67-AB87-4C22-A5AC-C3B59499C63C}"/>
                  </a:ext>
                </a:extLst>
              </p:cNvPr>
              <p:cNvGrpSpPr/>
              <p:nvPr/>
            </p:nvGrpSpPr>
            <p:grpSpPr>
              <a:xfrm>
                <a:off x="1010082" y="1036793"/>
                <a:ext cx="885393" cy="3373753"/>
                <a:chOff x="1143432" y="769673"/>
                <a:chExt cx="885393" cy="3982005"/>
              </a:xfrm>
            </p:grpSpPr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613E15EC-06BD-46EC-A96B-4EAF2863427A}"/>
                    </a:ext>
                  </a:extLst>
                </p:cNvPr>
                <p:cNvSpPr/>
                <p:nvPr/>
              </p:nvSpPr>
              <p:spPr>
                <a:xfrm rot="16200000">
                  <a:off x="-307151" y="2815317"/>
                  <a:ext cx="3386944" cy="485777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b="1" dirty="0">
                      <a:solidFill>
                        <a:schemeClr val="tx1"/>
                      </a:solidFill>
                    </a:rPr>
                    <a:t>Riser Reactor</a:t>
                  </a:r>
                </a:p>
              </p:txBody>
            </p:sp>
            <p:sp>
              <p:nvSpPr>
                <p:cNvPr id="6" name="Arrow: Bent 5">
                  <a:extLst>
                    <a:ext uri="{FF2B5EF4-FFF2-40B4-BE49-F238E27FC236}">
                      <a16:creationId xmlns:a16="http://schemas.microsoft.com/office/drawing/2014/main" id="{47B86D67-35D4-4299-9D05-AC0ECA183CC5}"/>
                    </a:ext>
                  </a:extLst>
                </p:cNvPr>
                <p:cNvSpPr/>
                <p:nvPr/>
              </p:nvSpPr>
              <p:spPr>
                <a:xfrm>
                  <a:off x="1304925" y="769673"/>
                  <a:ext cx="723900" cy="573354"/>
                </a:xfrm>
                <a:prstGeom prst="bentArrow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D16ABD52-3189-4E0D-8544-2DDC29F2B3BD}"/>
                  </a:ext>
                </a:extLst>
              </p:cNvPr>
              <p:cNvGrpSpPr/>
              <p:nvPr/>
            </p:nvGrpSpPr>
            <p:grpSpPr>
              <a:xfrm>
                <a:off x="1895474" y="453128"/>
                <a:ext cx="923494" cy="3450580"/>
                <a:chOff x="1105331" y="729880"/>
                <a:chExt cx="923494" cy="4355322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6AEB301C-DC8C-4119-9E7E-2D0160814913}"/>
                    </a:ext>
                  </a:extLst>
                </p:cNvPr>
                <p:cNvSpPr/>
                <p:nvPr/>
              </p:nvSpPr>
              <p:spPr>
                <a:xfrm rot="16200000">
                  <a:off x="-492965" y="2963029"/>
                  <a:ext cx="3720469" cy="523878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b="1" dirty="0">
                      <a:solidFill>
                        <a:schemeClr val="tx1"/>
                      </a:solidFill>
                    </a:rPr>
                    <a:t>Stripper</a:t>
                  </a:r>
                </a:p>
              </p:txBody>
            </p:sp>
            <p:sp>
              <p:nvSpPr>
                <p:cNvPr id="34" name="Arrow: Bent 33">
                  <a:extLst>
                    <a:ext uri="{FF2B5EF4-FFF2-40B4-BE49-F238E27FC236}">
                      <a16:creationId xmlns:a16="http://schemas.microsoft.com/office/drawing/2014/main" id="{7F52F4E3-6A36-4E46-B6BD-32B132746823}"/>
                    </a:ext>
                  </a:extLst>
                </p:cNvPr>
                <p:cNvSpPr/>
                <p:nvPr/>
              </p:nvSpPr>
              <p:spPr>
                <a:xfrm>
                  <a:off x="1304925" y="729880"/>
                  <a:ext cx="723900" cy="613145"/>
                </a:xfrm>
                <a:prstGeom prst="bentArrow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F1D8B7D8-00A5-4474-99DC-835CEA9EDB97}"/>
                </a:ext>
              </a:extLst>
            </p:cNvPr>
            <p:cNvGrpSpPr/>
            <p:nvPr/>
          </p:nvGrpSpPr>
          <p:grpSpPr>
            <a:xfrm>
              <a:off x="2724156" y="1815843"/>
              <a:ext cx="923491" cy="3737232"/>
              <a:chOff x="1055107" y="1258117"/>
              <a:chExt cx="923491" cy="3613118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0BE42AC5-7BFC-415C-8774-5D99DD99EE9A}"/>
                  </a:ext>
                </a:extLst>
              </p:cNvPr>
              <p:cNvSpPr/>
              <p:nvPr/>
            </p:nvSpPr>
            <p:spPr>
              <a:xfrm rot="16200000">
                <a:off x="-254434" y="3037816"/>
                <a:ext cx="3142960" cy="523878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tx1"/>
                    </a:solidFill>
                  </a:rPr>
                  <a:t>Regenerator</a:t>
                </a:r>
              </a:p>
            </p:txBody>
          </p:sp>
          <p:sp>
            <p:nvSpPr>
              <p:cNvPr id="49" name="Arrow: Bent 48">
                <a:extLst>
                  <a:ext uri="{FF2B5EF4-FFF2-40B4-BE49-F238E27FC236}">
                    <a16:creationId xmlns:a16="http://schemas.microsoft.com/office/drawing/2014/main" id="{456D3848-2374-4B3B-9419-0113805F26EA}"/>
                  </a:ext>
                </a:extLst>
              </p:cNvPr>
              <p:cNvSpPr/>
              <p:nvPr/>
            </p:nvSpPr>
            <p:spPr>
              <a:xfrm>
                <a:off x="1254698" y="1258117"/>
                <a:ext cx="723900" cy="485775"/>
              </a:xfrm>
              <a:prstGeom prst="bentArrow">
                <a:avLst>
                  <a:gd name="adj1" fmla="val 25000"/>
                  <a:gd name="adj2" fmla="val 28922"/>
                  <a:gd name="adj3" fmla="val 25000"/>
                  <a:gd name="adj4" fmla="val 43750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5BF95FB-0F28-485F-B97D-6C16DE968BE6}"/>
                </a:ext>
              </a:extLst>
            </p:cNvPr>
            <p:cNvSpPr txBox="1"/>
            <p:nvPr/>
          </p:nvSpPr>
          <p:spPr>
            <a:xfrm>
              <a:off x="2323668" y="990600"/>
              <a:ext cx="9637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Product Vapors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49D8A90-7536-4A8F-995D-415FD8C1D10F}"/>
                </a:ext>
              </a:extLst>
            </p:cNvPr>
            <p:cNvSpPr txBox="1"/>
            <p:nvPr/>
          </p:nvSpPr>
          <p:spPr>
            <a:xfrm>
              <a:off x="3672969" y="1600891"/>
              <a:ext cx="6418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Flue</a:t>
              </a:r>
            </a:p>
            <a:p>
              <a:r>
                <a:rPr lang="en-US" b="1" dirty="0"/>
                <a:t>Gas</a:t>
              </a:r>
            </a:p>
          </p:txBody>
        </p:sp>
        <p:sp>
          <p:nvSpPr>
            <p:cNvPr id="51" name="Arrow: Bent 50">
              <a:extLst>
                <a:ext uri="{FF2B5EF4-FFF2-40B4-BE49-F238E27FC236}">
                  <a16:creationId xmlns:a16="http://schemas.microsoft.com/office/drawing/2014/main" id="{D18090EF-7F46-40FF-B7F3-55A6C0FFC0C8}"/>
                </a:ext>
              </a:extLst>
            </p:cNvPr>
            <p:cNvSpPr/>
            <p:nvPr/>
          </p:nvSpPr>
          <p:spPr>
            <a:xfrm rot="16200000" flipV="1">
              <a:off x="1894531" y="3901238"/>
              <a:ext cx="530537" cy="485775"/>
            </a:xfrm>
            <a:prstGeom prst="bentArrow">
              <a:avLst>
                <a:gd name="adj1" fmla="val 24869"/>
                <a:gd name="adj2" fmla="val 26756"/>
                <a:gd name="adj3" fmla="val 25000"/>
                <a:gd name="adj4" fmla="val 43750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Arrow: Bent 53">
              <a:extLst>
                <a:ext uri="{FF2B5EF4-FFF2-40B4-BE49-F238E27FC236}">
                  <a16:creationId xmlns:a16="http://schemas.microsoft.com/office/drawing/2014/main" id="{0707B1F5-1542-4783-BC5E-D6F440568389}"/>
                </a:ext>
              </a:extLst>
            </p:cNvPr>
            <p:cNvSpPr/>
            <p:nvPr/>
          </p:nvSpPr>
          <p:spPr>
            <a:xfrm>
              <a:off x="2195294" y="2397424"/>
              <a:ext cx="523879" cy="679151"/>
            </a:xfrm>
            <a:prstGeom prst="ben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D7FD38B-80C3-4EF8-BE53-2BC0546CE78E}"/>
                </a:ext>
              </a:extLst>
            </p:cNvPr>
            <p:cNvSpPr txBox="1"/>
            <p:nvPr/>
          </p:nvSpPr>
          <p:spPr>
            <a:xfrm>
              <a:off x="1877938" y="3096309"/>
              <a:ext cx="8933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Spent (Coked)</a:t>
              </a:r>
            </a:p>
            <a:p>
              <a:pPr algn="ctr"/>
              <a:r>
                <a:rPr lang="en-US" sz="1600" b="1" dirty="0"/>
                <a:t>Catalyst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1027197-91F7-4421-A080-A1CFA13C8A17}"/>
                </a:ext>
              </a:extLst>
            </p:cNvPr>
            <p:cNvSpPr txBox="1"/>
            <p:nvPr/>
          </p:nvSpPr>
          <p:spPr>
            <a:xfrm>
              <a:off x="847926" y="5385981"/>
              <a:ext cx="192339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Regenerated</a:t>
              </a:r>
            </a:p>
            <a:p>
              <a:pPr algn="ctr"/>
              <a:r>
                <a:rPr lang="en-US" b="1" dirty="0"/>
                <a:t>Catalyst (e-cat)</a:t>
              </a:r>
            </a:p>
            <a:p>
              <a:pPr algn="ctr"/>
              <a:r>
                <a:rPr lang="en-US" sz="1400" b="1" dirty="0"/>
                <a:t>D50 65-95 </a:t>
              </a:r>
              <a:r>
                <a:rPr lang="en-US" sz="1400" b="1" dirty="0">
                  <a:latin typeface="Symbol" panose="05050102010706020507" pitchFamily="18" charset="2"/>
                </a:rPr>
                <a:t>m</a:t>
              </a:r>
              <a:r>
                <a:rPr lang="en-US" sz="1400" b="1" dirty="0"/>
                <a:t>m</a:t>
              </a:r>
            </a:p>
          </p:txBody>
        </p:sp>
        <p:sp>
          <p:nvSpPr>
            <p:cNvPr id="14" name="Arrow: Up 13">
              <a:extLst>
                <a:ext uri="{FF2B5EF4-FFF2-40B4-BE49-F238E27FC236}">
                  <a16:creationId xmlns:a16="http://schemas.microsoft.com/office/drawing/2014/main" id="{EA303A02-4428-4C4D-80D3-61E48D842216}"/>
                </a:ext>
              </a:extLst>
            </p:cNvPr>
            <p:cNvSpPr/>
            <p:nvPr/>
          </p:nvSpPr>
          <p:spPr>
            <a:xfrm>
              <a:off x="621667" y="5023386"/>
              <a:ext cx="242892" cy="999114"/>
            </a:xfrm>
            <a:prstGeom prst="up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Arrow: Up 58">
              <a:extLst>
                <a:ext uri="{FF2B5EF4-FFF2-40B4-BE49-F238E27FC236}">
                  <a16:creationId xmlns:a16="http://schemas.microsoft.com/office/drawing/2014/main" id="{FACC189C-44C7-463F-9079-AB2C594676A0}"/>
                </a:ext>
              </a:extLst>
            </p:cNvPr>
            <p:cNvSpPr/>
            <p:nvPr/>
          </p:nvSpPr>
          <p:spPr>
            <a:xfrm>
              <a:off x="2886298" y="5553075"/>
              <a:ext cx="256304" cy="502462"/>
            </a:xfrm>
            <a:prstGeom prst="up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Arrow: Up 59">
              <a:extLst>
                <a:ext uri="{FF2B5EF4-FFF2-40B4-BE49-F238E27FC236}">
                  <a16:creationId xmlns:a16="http://schemas.microsoft.com/office/drawing/2014/main" id="{ECFD1DB2-53C3-415B-B856-D487C4276856}"/>
                </a:ext>
              </a:extLst>
            </p:cNvPr>
            <p:cNvSpPr/>
            <p:nvPr/>
          </p:nvSpPr>
          <p:spPr>
            <a:xfrm>
              <a:off x="1528316" y="4524906"/>
              <a:ext cx="272347" cy="384772"/>
            </a:xfrm>
            <a:prstGeom prst="up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6AEEF1C-F4BB-4A13-A8FA-13F66A887180}"/>
                </a:ext>
              </a:extLst>
            </p:cNvPr>
            <p:cNvSpPr txBox="1"/>
            <p:nvPr/>
          </p:nvSpPr>
          <p:spPr>
            <a:xfrm>
              <a:off x="210722" y="6022500"/>
              <a:ext cx="1063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Lift Gas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DD2992C-7725-459D-A490-9141C6032C97}"/>
                </a:ext>
              </a:extLst>
            </p:cNvPr>
            <p:cNvSpPr txBox="1"/>
            <p:nvPr/>
          </p:nvSpPr>
          <p:spPr>
            <a:xfrm>
              <a:off x="2546800" y="6063089"/>
              <a:ext cx="935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Air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E128E60-3D6D-40ED-9D01-7C458C5CE175}"/>
                </a:ext>
              </a:extLst>
            </p:cNvPr>
            <p:cNvSpPr txBox="1"/>
            <p:nvPr/>
          </p:nvSpPr>
          <p:spPr>
            <a:xfrm>
              <a:off x="1176659" y="4885699"/>
              <a:ext cx="935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Steam</a:t>
              </a:r>
            </a:p>
          </p:txBody>
        </p:sp>
      </p:grpSp>
      <p:sp>
        <p:nvSpPr>
          <p:cNvPr id="28" name="Arrow: Up 27">
            <a:extLst>
              <a:ext uri="{FF2B5EF4-FFF2-40B4-BE49-F238E27FC236}">
                <a16:creationId xmlns:a16="http://schemas.microsoft.com/office/drawing/2014/main" id="{2E56931D-A00D-40F9-A6E1-E96FC14EC994}"/>
              </a:ext>
            </a:extLst>
          </p:cNvPr>
          <p:cNvSpPr/>
          <p:nvPr/>
        </p:nvSpPr>
        <p:spPr>
          <a:xfrm rot="16200000">
            <a:off x="2854667" y="4211416"/>
            <a:ext cx="234145" cy="1923398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Up 28">
            <a:extLst>
              <a:ext uri="{FF2B5EF4-FFF2-40B4-BE49-F238E27FC236}">
                <a16:creationId xmlns:a16="http://schemas.microsoft.com/office/drawing/2014/main" id="{E66E4EB6-951F-45A1-8B4C-9DC654F7109B}"/>
              </a:ext>
            </a:extLst>
          </p:cNvPr>
          <p:cNvSpPr/>
          <p:nvPr/>
        </p:nvSpPr>
        <p:spPr>
          <a:xfrm rot="5400000">
            <a:off x="1520922" y="4932963"/>
            <a:ext cx="256304" cy="502462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FFBE4CE-EC80-4ECA-AB58-96D26FCE31DF}"/>
              </a:ext>
            </a:extLst>
          </p:cNvPr>
          <p:cNvSpPr txBox="1"/>
          <p:nvPr/>
        </p:nvSpPr>
        <p:spPr>
          <a:xfrm>
            <a:off x="182231" y="4884503"/>
            <a:ext cx="125463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Biomass</a:t>
            </a:r>
          </a:p>
          <a:p>
            <a:pPr algn="ctr"/>
            <a:r>
              <a:rPr lang="en-US" sz="1400" b="1" dirty="0"/>
              <a:t>100-1000 </a:t>
            </a:r>
            <a:r>
              <a:rPr lang="en-US" sz="1400" b="1" dirty="0">
                <a:latin typeface="Symbol" panose="05050102010706020507" pitchFamily="18" charset="2"/>
              </a:rPr>
              <a:t>m</a:t>
            </a:r>
            <a:r>
              <a:rPr lang="en-US" sz="1400" b="1" dirty="0"/>
              <a:t>m</a:t>
            </a:r>
          </a:p>
          <a:p>
            <a:pPr algn="ctr"/>
            <a:r>
              <a:rPr lang="en-US" sz="1400" b="1" dirty="0"/>
              <a:t>D50 ~ 400 </a:t>
            </a:r>
            <a:r>
              <a:rPr lang="en-US" sz="1400" b="1" dirty="0">
                <a:latin typeface="Symbol" panose="05050102010706020507" pitchFamily="18" charset="2"/>
              </a:rPr>
              <a:t>m</a:t>
            </a:r>
            <a:r>
              <a:rPr lang="en-US" sz="1400" b="1" dirty="0"/>
              <a:t>m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471CD30-B30F-40B6-B4D9-0A296003E4D6}"/>
              </a:ext>
            </a:extLst>
          </p:cNvPr>
          <p:cNvSpPr/>
          <p:nvPr/>
        </p:nvSpPr>
        <p:spPr>
          <a:xfrm>
            <a:off x="1339045" y="1459973"/>
            <a:ext cx="1130962" cy="39782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6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A63F64E-4AD6-44F5-9DE6-2117387CC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19" y="655438"/>
            <a:ext cx="7813836" cy="56765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Hydrodynamic Regime Map</a:t>
            </a: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162B9804-258D-43A1-B7BC-E1E20A243505}"/>
              </a:ext>
            </a:extLst>
          </p:cNvPr>
          <p:cNvSpPr/>
          <p:nvPr/>
        </p:nvSpPr>
        <p:spPr>
          <a:xfrm flipH="1">
            <a:off x="3563211" y="3592707"/>
            <a:ext cx="7592469" cy="3639901"/>
          </a:xfrm>
          <a:prstGeom prst="arc">
            <a:avLst>
              <a:gd name="adj1" fmla="val 16565676"/>
              <a:gd name="adj2" fmla="val 0"/>
            </a:avLst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706C7E97-0539-40F1-A72D-2B47EE066344}"/>
              </a:ext>
            </a:extLst>
          </p:cNvPr>
          <p:cNvSpPr/>
          <p:nvPr/>
        </p:nvSpPr>
        <p:spPr>
          <a:xfrm flipH="1">
            <a:off x="2831690" y="2949800"/>
            <a:ext cx="9343593" cy="3639901"/>
          </a:xfrm>
          <a:prstGeom prst="arc">
            <a:avLst>
              <a:gd name="adj1" fmla="val 16565676"/>
              <a:gd name="adj2" fmla="val 0"/>
            </a:avLst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ECD1ECBA-55F1-48F9-AF51-4D05B4B88942}"/>
              </a:ext>
            </a:extLst>
          </p:cNvPr>
          <p:cNvSpPr/>
          <p:nvPr/>
        </p:nvSpPr>
        <p:spPr>
          <a:xfrm>
            <a:off x="7911035" y="931270"/>
            <a:ext cx="489646" cy="3842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C38C8AC3-D5FB-417D-897F-09630DFFE726}"/>
              </a:ext>
            </a:extLst>
          </p:cNvPr>
          <p:cNvSpPr/>
          <p:nvPr/>
        </p:nvSpPr>
        <p:spPr>
          <a:xfrm rot="16200000">
            <a:off x="7469529" y="486381"/>
            <a:ext cx="489646" cy="3842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F10D4C-46D5-4C8C-BD16-317DE143B4FF}"/>
              </a:ext>
            </a:extLst>
          </p:cNvPr>
          <p:cNvSpPr txBox="1"/>
          <p:nvPr/>
        </p:nvSpPr>
        <p:spPr>
          <a:xfrm rot="20083890">
            <a:off x="3469713" y="2972455"/>
            <a:ext cx="3292121" cy="11079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200" b="1" dirty="0"/>
          </a:p>
          <a:p>
            <a:pPr algn="ctr"/>
            <a:r>
              <a:rPr lang="en-US" sz="2200" b="1" dirty="0"/>
              <a:t>BFCC</a:t>
            </a:r>
            <a:br>
              <a:rPr lang="en-US" sz="2200" b="1" dirty="0"/>
            </a:br>
            <a:endParaRPr lang="en-US" sz="2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ED0494-9547-4905-9970-385A15B9DBB3}"/>
              </a:ext>
            </a:extLst>
          </p:cNvPr>
          <p:cNvSpPr txBox="1"/>
          <p:nvPr/>
        </p:nvSpPr>
        <p:spPr>
          <a:xfrm>
            <a:off x="6783580" y="3075051"/>
            <a:ext cx="1477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Transport </a:t>
            </a:r>
            <a:r>
              <a:rPr lang="en-US" b="1" dirty="0" err="1"/>
              <a:t>Rxr</a:t>
            </a:r>
            <a:endParaRPr 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578F38-5FFE-40FE-A779-F500A8DED5C8}"/>
              </a:ext>
            </a:extLst>
          </p:cNvPr>
          <p:cNvSpPr txBox="1"/>
          <p:nvPr/>
        </p:nvSpPr>
        <p:spPr>
          <a:xfrm>
            <a:off x="5453953" y="4002955"/>
            <a:ext cx="234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Turbulent Moving Bed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9D317F-464B-4146-984C-F8F67C0AEB0D}"/>
              </a:ext>
            </a:extLst>
          </p:cNvPr>
          <p:cNvSpPr txBox="1"/>
          <p:nvPr/>
        </p:nvSpPr>
        <p:spPr>
          <a:xfrm>
            <a:off x="5355325" y="854143"/>
            <a:ext cx="1544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Fast Fluidization</a:t>
            </a:r>
          </a:p>
          <a:p>
            <a:pPr algn="ctr"/>
            <a:r>
              <a:rPr lang="en-US" b="1" dirty="0"/>
              <a:t>(Riser)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F057F8-4B91-450A-82EC-BC9C19C1268D}"/>
              </a:ext>
            </a:extLst>
          </p:cNvPr>
          <p:cNvSpPr txBox="1"/>
          <p:nvPr/>
        </p:nvSpPr>
        <p:spPr>
          <a:xfrm>
            <a:off x="3785394" y="4878406"/>
            <a:ext cx="234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Bubbling Moving Bed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6AAF6D-E314-497E-8D50-CFC45B651B7C}"/>
              </a:ext>
            </a:extLst>
          </p:cNvPr>
          <p:cNvSpPr txBox="1"/>
          <p:nvPr/>
        </p:nvSpPr>
        <p:spPr>
          <a:xfrm>
            <a:off x="6927528" y="875264"/>
            <a:ext cx="1138576" cy="8002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200" b="1" dirty="0"/>
          </a:p>
          <a:p>
            <a:pPr algn="ctr"/>
            <a:r>
              <a:rPr lang="en-US" sz="2200" b="1" dirty="0"/>
              <a:t>FCC</a:t>
            </a:r>
          </a:p>
          <a:p>
            <a:pPr algn="ctr"/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4055935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err="1"/>
              <a:t>KiOR’s</a:t>
            </a:r>
            <a:r>
              <a:rPr lang="en-US" sz="2800" dirty="0"/>
              <a:t> Test Units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FC0022-51B1-4AEA-935A-23F181082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44" y="692638"/>
            <a:ext cx="3554145" cy="2489473"/>
          </a:xfrm>
          <a:prstGeom prst="rect">
            <a:avLst/>
          </a:prstGeom>
        </p:spPr>
      </p:pic>
      <p:pic>
        <p:nvPicPr>
          <p:cNvPr id="16" name="Picture 2" descr="T:\Photos\Pasadena\Professional_Set_Aug2012_jpeg\043_G5A1090.jpg">
            <a:extLst>
              <a:ext uri="{FF2B5EF4-FFF2-40B4-BE49-F238E27FC236}">
                <a16:creationId xmlns:a16="http://schemas.microsoft.com/office/drawing/2014/main" id="{69CB2DB1-7BCC-4AD5-ABD8-5B6F07A6C2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6" b="19577"/>
          <a:stretch/>
        </p:blipFill>
        <p:spPr bwMode="auto">
          <a:xfrm>
            <a:off x="306545" y="3246540"/>
            <a:ext cx="3557844" cy="357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KBCC Unit Pictures\V-114 Regenerator.JPG">
            <a:extLst>
              <a:ext uri="{FF2B5EF4-FFF2-40B4-BE49-F238E27FC236}">
                <a16:creationId xmlns:a16="http://schemas.microsoft.com/office/drawing/2014/main" id="{AF4A7522-5098-40FB-9797-F2EC6F15DC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6" t="-651" r="17001" b="-1135"/>
          <a:stretch/>
        </p:blipFill>
        <p:spPr bwMode="auto">
          <a:xfrm>
            <a:off x="3921297" y="656634"/>
            <a:ext cx="5121444" cy="615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11CF33-4059-4C71-A693-2A28BDBDD7E8}"/>
              </a:ext>
            </a:extLst>
          </p:cNvPr>
          <p:cNvSpPr txBox="1"/>
          <p:nvPr/>
        </p:nvSpPr>
        <p:spPr>
          <a:xfrm>
            <a:off x="399786" y="2624546"/>
            <a:ext cx="108217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PRUs x 3</a:t>
            </a:r>
          </a:p>
          <a:p>
            <a:pPr algn="ctr"/>
            <a:r>
              <a:rPr lang="en-US" sz="1200" b="1" dirty="0"/>
              <a:t>&gt; 9,000 Tests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E8AA84-DB13-46F3-8814-1E8BC921821E}"/>
              </a:ext>
            </a:extLst>
          </p:cNvPr>
          <p:cNvSpPr txBox="1"/>
          <p:nvPr/>
        </p:nvSpPr>
        <p:spPr>
          <a:xfrm>
            <a:off x="2673191" y="3326726"/>
            <a:ext cx="108217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KCRs x 2</a:t>
            </a:r>
          </a:p>
          <a:p>
            <a:pPr algn="ctr"/>
            <a:r>
              <a:rPr lang="en-US" sz="1200" b="1" dirty="0"/>
              <a:t>&gt; 50,000 </a:t>
            </a:r>
            <a:r>
              <a:rPr lang="en-US" sz="1200" b="1" dirty="0" err="1"/>
              <a:t>Hrs</a:t>
            </a:r>
            <a:endParaRPr lang="en-US" sz="12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0E58D7-0175-4938-8FAA-9D6AF5A8F818}"/>
              </a:ext>
            </a:extLst>
          </p:cNvPr>
          <p:cNvSpPr txBox="1"/>
          <p:nvPr/>
        </p:nvSpPr>
        <p:spPr>
          <a:xfrm>
            <a:off x="7804557" y="824917"/>
            <a:ext cx="108217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10 TPD Demo</a:t>
            </a:r>
          </a:p>
          <a:p>
            <a:pPr algn="ctr"/>
            <a:r>
              <a:rPr lang="en-US" sz="1200" b="1" dirty="0"/>
              <a:t>&gt; 18,000 </a:t>
            </a:r>
            <a:r>
              <a:rPr lang="en-US" sz="1200" b="1" dirty="0" err="1"/>
              <a:t>Hrs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531112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263"/>
            <a:ext cx="9144000" cy="485775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r>
              <a:rPr lang="en-US" sz="2800" dirty="0"/>
              <a:t>Scaleup Path</a:t>
            </a:r>
          </a:p>
        </p:txBody>
      </p:sp>
      <p:graphicFrame>
        <p:nvGraphicFramePr>
          <p:cNvPr id="29" name="Object 14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622783" y="1583632"/>
          <a:ext cx="8831262" cy="218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Worksheet" r:id="rId19" imgW="8718736" imgH="6362561" progId="Excel.Sheet.8">
                  <p:embed followColorScheme="full"/>
                </p:oleObj>
              </mc:Choice>
              <mc:Fallback>
                <p:oleObj name="Worksheet" r:id="rId19" imgW="8718736" imgH="6362561" progId="Excel.Sheet.8">
                  <p:embed followColorScheme="full"/>
                  <p:pic>
                    <p:nvPicPr>
                      <p:cNvPr id="29" name="Object 14"/>
                      <p:cNvPicPr>
                        <a:picLocks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83" y="1583632"/>
                        <a:ext cx="8831262" cy="218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>
            <p:custDataLst>
              <p:tags r:id="rId3"/>
            </p:custDataLst>
          </p:nvPr>
        </p:nvSpPr>
        <p:spPr bwMode="auto">
          <a:xfrm>
            <a:off x="7605465" y="1071531"/>
            <a:ext cx="1027076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2,200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(BDT/Day)</a:t>
            </a:r>
          </a:p>
        </p:txBody>
      </p:sp>
      <p:sp>
        <p:nvSpPr>
          <p:cNvPr id="32" name="Text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158032" y="6021358"/>
            <a:ext cx="1730188" cy="307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Columbus Plant</a:t>
            </a:r>
          </a:p>
        </p:txBody>
      </p:sp>
      <p:sp>
        <p:nvSpPr>
          <p:cNvPr id="35" name="TextBox 34"/>
          <p:cNvSpPr txBox="1"/>
          <p:nvPr>
            <p:custDataLst>
              <p:tags r:id="rId5"/>
            </p:custDataLst>
          </p:nvPr>
        </p:nvSpPr>
        <p:spPr bwMode="auto">
          <a:xfrm>
            <a:off x="5509588" y="1352055"/>
            <a:ext cx="1027076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500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(BDT/Day)</a:t>
            </a:r>
          </a:p>
        </p:txBody>
      </p:sp>
      <p:pic>
        <p:nvPicPr>
          <p:cNvPr id="36" name="Picture 3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1" cstate="screen">
            <a:lum bright="15000" contras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6525" y="4493360"/>
            <a:ext cx="1580444" cy="1524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" name="TextBox 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087206" y="6013028"/>
            <a:ext cx="15190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Pilot Plant</a:t>
            </a:r>
          </a:p>
        </p:txBody>
      </p:sp>
      <p:sp>
        <p:nvSpPr>
          <p:cNvPr id="38" name="TextBox 7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303394" y="6008613"/>
            <a:ext cx="122816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Demo Unit</a:t>
            </a:r>
          </a:p>
        </p:txBody>
      </p:sp>
      <p:pic>
        <p:nvPicPr>
          <p:cNvPr id="39" name="Picture 23" descr="KiOR Facility Forward Shot.JP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2" cstate="screen">
            <a:lum bright="15000" contras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4811" y="4495871"/>
            <a:ext cx="1185333" cy="1524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TextBox 41"/>
          <p:cNvSpPr txBox="1"/>
          <p:nvPr>
            <p:custDataLst>
              <p:tags r:id="rId10"/>
            </p:custDataLst>
          </p:nvPr>
        </p:nvSpPr>
        <p:spPr>
          <a:xfrm>
            <a:off x="1274559" y="2955232"/>
            <a:ext cx="1027076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0.025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(BDT/Day)</a:t>
            </a:r>
          </a:p>
        </p:txBody>
      </p:sp>
      <p:sp>
        <p:nvSpPr>
          <p:cNvPr id="43" name="TextBox 42"/>
          <p:cNvSpPr txBox="1"/>
          <p:nvPr>
            <p:custDataLst>
              <p:tags r:id="rId11"/>
            </p:custDataLst>
          </p:nvPr>
        </p:nvSpPr>
        <p:spPr>
          <a:xfrm>
            <a:off x="3384080" y="2004101"/>
            <a:ext cx="1027076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10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(BDT/Day)</a:t>
            </a:r>
          </a:p>
        </p:txBody>
      </p:sp>
      <p:grpSp>
        <p:nvGrpSpPr>
          <p:cNvPr id="44" name="Group 54"/>
          <p:cNvGrpSpPr/>
          <p:nvPr>
            <p:custDataLst>
              <p:tags r:id="rId12"/>
            </p:custDataLst>
          </p:nvPr>
        </p:nvGrpSpPr>
        <p:grpSpPr>
          <a:xfrm>
            <a:off x="4448703" y="3082105"/>
            <a:ext cx="3156762" cy="1244727"/>
            <a:chOff x="3944055" y="2793873"/>
            <a:chExt cx="1021353" cy="1244727"/>
          </a:xfrm>
          <a:solidFill>
            <a:schemeClr val="bg1"/>
          </a:solidFill>
        </p:grpSpPr>
        <p:sp>
          <p:nvSpPr>
            <p:cNvPr id="45" name="Striped Right Arrow 44"/>
            <p:cNvSpPr/>
            <p:nvPr>
              <p:custDataLst>
                <p:tags r:id="rId17"/>
              </p:custDataLst>
            </p:nvPr>
          </p:nvSpPr>
          <p:spPr>
            <a:xfrm>
              <a:off x="3944055" y="2793873"/>
              <a:ext cx="1008945" cy="1244727"/>
            </a:xfrm>
            <a:prstGeom prst="stripedRightArrow">
              <a:avLst/>
            </a:prstGeom>
            <a:grpFill/>
            <a:ln>
              <a:solidFill>
                <a:srgbClr val="0023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987000" y="3147536"/>
              <a:ext cx="978408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+mn-cs"/>
                </a:rPr>
                <a:t>220X </a:t>
              </a:r>
              <a:b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  <a:cs typeface="+mn-cs"/>
                </a:rPr>
                <a:t>Scale Up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Striped Right Arrow 46"/>
          <p:cNvSpPr/>
          <p:nvPr>
            <p:custDataLst>
              <p:tags r:id="rId13"/>
            </p:custDataLst>
          </p:nvPr>
        </p:nvSpPr>
        <p:spPr>
          <a:xfrm>
            <a:off x="2365902" y="3079057"/>
            <a:ext cx="1008945" cy="1244727"/>
          </a:xfrm>
          <a:prstGeom prst="stripedRightArrow">
            <a:avLst/>
          </a:prstGeom>
          <a:solidFill>
            <a:schemeClr val="bg1"/>
          </a:solidFill>
          <a:ln>
            <a:solidFill>
              <a:srgbClr val="0023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>
            <p:custDataLst>
              <p:tags r:id="rId14"/>
            </p:custDataLst>
          </p:nvPr>
        </p:nvSpPr>
        <p:spPr>
          <a:xfrm>
            <a:off x="2460447" y="3432720"/>
            <a:ext cx="83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400X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Scale Up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2" name="Picture 51" descr="061512 Kior 14.jpg"/>
          <p:cNvPicPr>
            <a:picLocks noChangeAspect="1"/>
          </p:cNvPicPr>
          <p:nvPr/>
        </p:nvPicPr>
        <p:blipFill rotWithShape="1"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artisticPhotocopy trans="84000" detail="6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4309" y="4481565"/>
            <a:ext cx="1437633" cy="1527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Picture 9" descr="\\server\Users\Yuan.Wang\Columbus photos\KBR images\3D images\Converter2.jpg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3821" y="4481565"/>
            <a:ext cx="1410363" cy="1516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" name="TextBox 7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253908" y="5998070"/>
            <a:ext cx="17301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nth Plant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437E0B-6FFF-4E83-AED6-63EBB5F4D53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85530" y="660430"/>
            <a:ext cx="3113117" cy="2294802"/>
          </a:xfrm>
          <a:prstGeom prst="rect">
            <a:avLst/>
          </a:prstGeom>
        </p:spPr>
      </p:pic>
      <p:sp>
        <p:nvSpPr>
          <p:cNvPr id="3" name="Arrow: Curved Down 2">
            <a:extLst>
              <a:ext uri="{FF2B5EF4-FFF2-40B4-BE49-F238E27FC236}">
                <a16:creationId xmlns:a16="http://schemas.microsoft.com/office/drawing/2014/main" id="{C44DECC7-7185-4D37-B353-10322B0B8BCB}"/>
              </a:ext>
            </a:extLst>
          </p:cNvPr>
          <p:cNvSpPr/>
          <p:nvPr/>
        </p:nvSpPr>
        <p:spPr>
          <a:xfrm>
            <a:off x="1274558" y="1045837"/>
            <a:ext cx="7757353" cy="3231195"/>
          </a:xfrm>
          <a:prstGeom prst="curvedDownArrow">
            <a:avLst>
              <a:gd name="adj1" fmla="val 39835"/>
              <a:gd name="adj2" fmla="val 62125"/>
              <a:gd name="adj3" fmla="val 25000"/>
            </a:avLst>
          </a:prstGeom>
          <a:solidFill>
            <a:schemeClr val="accent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        </a:t>
            </a:r>
          </a:p>
          <a:p>
            <a:pPr algn="r"/>
            <a:endParaRPr lang="en-US" sz="3600" b="1" dirty="0">
              <a:solidFill>
                <a:schemeClr val="tx1"/>
              </a:solidFill>
            </a:endParaRPr>
          </a:p>
          <a:p>
            <a:pPr algn="r"/>
            <a:endParaRPr lang="en-US" sz="3600" b="1" dirty="0">
              <a:solidFill>
                <a:schemeClr val="tx1"/>
              </a:solidFill>
            </a:endParaRPr>
          </a:p>
          <a:p>
            <a:pPr algn="r"/>
            <a:endParaRPr lang="en-US" sz="3600" b="1" dirty="0">
              <a:solidFill>
                <a:schemeClr val="tx1"/>
              </a:solidFill>
            </a:endParaRPr>
          </a:p>
          <a:p>
            <a:pPr algn="r"/>
            <a:r>
              <a:rPr lang="en-US" sz="3600" b="1" dirty="0">
                <a:solidFill>
                  <a:schemeClr val="tx1"/>
                </a:solidFill>
              </a:rPr>
              <a:t>CFD    </a:t>
            </a:r>
            <a:r>
              <a:rPr lang="en-US" sz="3600" b="1" dirty="0">
                <a:solidFill>
                  <a:schemeClr val="bg1"/>
                </a:solidFill>
              </a:rPr>
              <a:t>.</a:t>
            </a:r>
            <a:r>
              <a:rPr lang="en-US" sz="3600" b="1" dirty="0">
                <a:solidFill>
                  <a:schemeClr val="tx1"/>
                </a:solidFill>
              </a:rPr>
              <a:t>     </a:t>
            </a:r>
            <a:r>
              <a:rPr lang="en-US" dirty="0">
                <a:solidFill>
                  <a:schemeClr val="tx1"/>
                </a:solidFill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204598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03117"/>
            <a:ext cx="9144000" cy="511028"/>
          </a:xfrm>
        </p:spPr>
        <p:txBody>
          <a:bodyPr>
            <a:noAutofit/>
          </a:bodyPr>
          <a:lstStyle/>
          <a:p>
            <a:r>
              <a:rPr lang="en-US" sz="2600" dirty="0"/>
              <a:t>Mix Chamber Part 1</a:t>
            </a:r>
          </a:p>
        </p:txBody>
      </p:sp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AD234A74-2B50-4F54-9671-4B377B6ADA3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9" end="5060"/>
                </p14:media>
              </p:ext>
            </p:extLst>
          </p:nvPr>
        </p:nvPicPr>
        <p:blipFill rotWithShape="1">
          <a:blip r:embed="rId6">
            <a:lum bright="25000" contrast="75000"/>
          </a:blip>
          <a:srcRect l="34302" t="34825" r="43081" b="20760"/>
          <a:stretch>
            <a:fillRect/>
          </a:stretch>
        </p:blipFill>
        <p:spPr>
          <a:xfrm>
            <a:off x="583095" y="721987"/>
            <a:ext cx="3773629" cy="507072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1" name="Media2">
            <a:hlinkClick r:id="" action="ppaction://media"/>
            <a:extLst>
              <a:ext uri="{FF2B5EF4-FFF2-40B4-BE49-F238E27FC236}">
                <a16:creationId xmlns:a16="http://schemas.microsoft.com/office/drawing/2014/main" id="{1F19EC40-CCCA-40E1-8D64-21C0688012C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1053.625"/>
                </p14:media>
              </p:ext>
            </p:extLst>
          </p:nvPr>
        </p:nvPicPr>
        <p:blipFill rotWithShape="1">
          <a:blip r:embed="rId7"/>
          <a:srcRect l="7230" t="25401" r="8307" b="6403"/>
          <a:stretch>
            <a:fillRect/>
          </a:stretch>
        </p:blipFill>
        <p:spPr>
          <a:xfrm>
            <a:off x="4797286" y="721986"/>
            <a:ext cx="3773629" cy="50707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AC08499-0474-48D0-A04E-8551D6551FF4}"/>
              </a:ext>
            </a:extLst>
          </p:cNvPr>
          <p:cNvSpPr txBox="1"/>
          <p:nvPr/>
        </p:nvSpPr>
        <p:spPr>
          <a:xfrm>
            <a:off x="3688214" y="5911831"/>
            <a:ext cx="1767569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U = 2.8 cm/s</a:t>
            </a:r>
          </a:p>
        </p:txBody>
      </p:sp>
    </p:spTree>
    <p:extLst>
      <p:ext uri="{BB962C8B-B14F-4D97-AF65-F5344CB8AC3E}">
        <p14:creationId xmlns:p14="http://schemas.microsoft.com/office/powerpoint/2010/main" val="348959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9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03117"/>
            <a:ext cx="9144000" cy="511028"/>
          </a:xfrm>
        </p:spPr>
        <p:txBody>
          <a:bodyPr>
            <a:noAutofit/>
          </a:bodyPr>
          <a:lstStyle/>
          <a:p>
            <a:r>
              <a:rPr lang="en-US" sz="2600" dirty="0"/>
              <a:t>Mix Chamber Part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A6B1B1-74E1-43D4-AF08-C714E5818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75" y="657225"/>
            <a:ext cx="3814152" cy="27717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2900F6-0D19-4A8C-A9F7-FD09DAEA3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0439" y="662605"/>
            <a:ext cx="5124293" cy="37238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393F90-7C18-430B-9DD2-E09F1E818F08}"/>
              </a:ext>
            </a:extLst>
          </p:cNvPr>
          <p:cNvSpPr txBox="1"/>
          <p:nvPr/>
        </p:nvSpPr>
        <p:spPr>
          <a:xfrm>
            <a:off x="1100688" y="4967414"/>
            <a:ext cx="7578849" cy="1299534"/>
          </a:xfrm>
          <a:prstGeom prst="rect">
            <a:avLst/>
          </a:prstGeom>
          <a:noFill/>
        </p:spPr>
        <p:txBody>
          <a:bodyPr wrap="square" lIns="67766" tIns="33883" rIns="67766" bIns="33883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B. Adkins, N. Kapur, J. Parker, P. Blaser, J. </a:t>
            </a:r>
            <a:r>
              <a:rPr lang="en-US" sz="1600" b="1" dirty="0" err="1">
                <a:solidFill>
                  <a:srgbClr val="000000"/>
                </a:solidFill>
              </a:rPr>
              <a:t>Prendergrass</a:t>
            </a:r>
            <a:r>
              <a:rPr lang="en-US" sz="1600" b="1" dirty="0">
                <a:solidFill>
                  <a:srgbClr val="000000"/>
                </a:solidFill>
              </a:rPr>
              <a:t>, “</a:t>
            </a:r>
            <a:r>
              <a:rPr lang="en-US" sz="1600" b="1" dirty="0" err="1">
                <a:solidFill>
                  <a:srgbClr val="000000"/>
                </a:solidFill>
              </a:rPr>
              <a:t>KiOR</a:t>
            </a:r>
            <a:r>
              <a:rPr lang="en-US" sz="1600" b="1" dirty="0">
                <a:solidFill>
                  <a:srgbClr val="000000"/>
                </a:solidFill>
              </a:rPr>
              <a:t> Update: Incorporating Barracuda® in Our Development Process”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</a:rPr>
              <a:t>Barracuda Users Conference, Oct 2015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rgbClr val="000000"/>
                </a:solidFill>
              </a:rPr>
              <a:t>AIChE</a:t>
            </a:r>
            <a:r>
              <a:rPr lang="en-US" sz="1600" b="1" dirty="0">
                <a:solidFill>
                  <a:srgbClr val="000000"/>
                </a:solidFill>
              </a:rPr>
              <a:t> Annual Meeting, Nov 2015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rgbClr val="000000"/>
                </a:solidFill>
              </a:rPr>
              <a:t>tcBiomass</a:t>
            </a:r>
            <a:r>
              <a:rPr lang="en-US" sz="1600" b="1" dirty="0">
                <a:solidFill>
                  <a:srgbClr val="000000"/>
                </a:solidFill>
              </a:rPr>
              <a:t>, Nov 2015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5501F2-071F-4BEE-B1E8-A2FE0BCBB44A}"/>
              </a:ext>
            </a:extLst>
          </p:cNvPr>
          <p:cNvSpPr txBox="1"/>
          <p:nvPr/>
        </p:nvSpPr>
        <p:spPr>
          <a:xfrm>
            <a:off x="4658898" y="2105097"/>
            <a:ext cx="1294807" cy="560870"/>
          </a:xfrm>
          <a:prstGeom prst="rect">
            <a:avLst/>
          </a:prstGeom>
          <a:solidFill>
            <a:srgbClr val="000000"/>
          </a:solidFill>
        </p:spPr>
        <p:txBody>
          <a:bodyPr wrap="square" lIns="67766" tIns="33883" rIns="67766" bIns="33883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Experiments vs CFD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288245-F46E-405A-BF06-28B772771B12}"/>
              </a:ext>
            </a:extLst>
          </p:cNvPr>
          <p:cNvSpPr txBox="1"/>
          <p:nvPr/>
        </p:nvSpPr>
        <p:spPr>
          <a:xfrm>
            <a:off x="635534" y="2654995"/>
            <a:ext cx="1294807" cy="314649"/>
          </a:xfrm>
          <a:prstGeom prst="rect">
            <a:avLst/>
          </a:prstGeom>
          <a:solidFill>
            <a:srgbClr val="000000"/>
          </a:solidFill>
        </p:spPr>
        <p:txBody>
          <a:bodyPr wrap="square" lIns="67766" tIns="33883" rIns="67766" bIns="33883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Experiments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A85C61-427F-4F4D-9B6F-2B64725D23E0}"/>
              </a:ext>
            </a:extLst>
          </p:cNvPr>
          <p:cNvSpPr txBox="1"/>
          <p:nvPr/>
        </p:nvSpPr>
        <p:spPr>
          <a:xfrm>
            <a:off x="145775" y="3636372"/>
            <a:ext cx="3666200" cy="499315"/>
          </a:xfrm>
          <a:prstGeom prst="rect">
            <a:avLst/>
          </a:prstGeom>
          <a:solidFill>
            <a:srgbClr val="000000"/>
          </a:solidFill>
        </p:spPr>
        <p:txBody>
          <a:bodyPr wrap="square" lIns="67766" tIns="33883" rIns="67766" bIns="33883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Two orders of magnitude reduction in erosion time, with less than doubling of velocity!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58206D-7BA5-4F77-8BD0-D4D6C08CFA53}"/>
              </a:ext>
            </a:extLst>
          </p:cNvPr>
          <p:cNvSpPr txBox="1"/>
          <p:nvPr/>
        </p:nvSpPr>
        <p:spPr>
          <a:xfrm>
            <a:off x="268447" y="4593841"/>
            <a:ext cx="8411089" cy="345427"/>
          </a:xfrm>
          <a:prstGeom prst="rect">
            <a:avLst/>
          </a:prstGeom>
          <a:solidFill>
            <a:srgbClr val="000000"/>
          </a:solidFill>
        </p:spPr>
        <p:txBody>
          <a:bodyPr wrap="square" lIns="67766" tIns="33883" rIns="67766" bIns="33883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Set the baseline drag model (Parker-2) and Blended Acceleration Model (BAM) exponent</a:t>
            </a:r>
          </a:p>
        </p:txBody>
      </p:sp>
    </p:spTree>
    <p:extLst>
      <p:ext uri="{BB962C8B-B14F-4D97-AF65-F5344CB8AC3E}">
        <p14:creationId xmlns:p14="http://schemas.microsoft.com/office/powerpoint/2010/main" val="316040319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-995" r="22057" b="218"/>
          <a:stretch/>
        </p:blipFill>
        <p:spPr bwMode="auto">
          <a:xfrm>
            <a:off x="4135409" y="609591"/>
            <a:ext cx="2621289" cy="550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0" y="663869"/>
            <a:ext cx="3973830" cy="544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0" y="134824"/>
            <a:ext cx="9151213" cy="48418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2400" dirty="0"/>
              <a:t>Cold Flow Unit for Producing KCR-Scale CFD Validation Data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FEE6DF3D-D715-48F3-9A1C-EA3F2A06CE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5" t="2188" r="22276" b="6058"/>
          <a:stretch/>
        </p:blipFill>
        <p:spPr bwMode="auto">
          <a:xfrm>
            <a:off x="6924048" y="663868"/>
            <a:ext cx="2211867" cy="544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8D6C9BA-9E82-4BEC-9396-F91078F24126}"/>
              </a:ext>
            </a:extLst>
          </p:cNvPr>
          <p:cNvGrpSpPr/>
          <p:nvPr/>
        </p:nvGrpSpPr>
        <p:grpSpPr>
          <a:xfrm>
            <a:off x="424233" y="1230774"/>
            <a:ext cx="8661222" cy="3407110"/>
            <a:chOff x="411062" y="1239163"/>
            <a:chExt cx="8661222" cy="340711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3E8443D-B6DF-4D03-B381-C70D0A72FF33}"/>
                </a:ext>
              </a:extLst>
            </p:cNvPr>
            <p:cNvSpPr txBox="1"/>
            <p:nvPr/>
          </p:nvSpPr>
          <p:spPr>
            <a:xfrm>
              <a:off x="1981145" y="1239163"/>
              <a:ext cx="967676" cy="58477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Catalyst Feeder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19D882-A50B-4CB0-B004-F33AAA82B957}"/>
                </a:ext>
              </a:extLst>
            </p:cNvPr>
            <p:cNvSpPr txBox="1"/>
            <p:nvPr/>
          </p:nvSpPr>
          <p:spPr>
            <a:xfrm>
              <a:off x="1907042" y="3095154"/>
              <a:ext cx="967676" cy="58477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Biomass Feeder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4845245-0BDB-4CE9-8E37-885C8DE3B966}"/>
                </a:ext>
              </a:extLst>
            </p:cNvPr>
            <p:cNvSpPr txBox="1"/>
            <p:nvPr/>
          </p:nvSpPr>
          <p:spPr>
            <a:xfrm>
              <a:off x="411062" y="3843172"/>
              <a:ext cx="703366" cy="33855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MFCs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CA3E824D-00B4-4B6F-86D2-30CB633B1D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4047" y="1493241"/>
              <a:ext cx="399542" cy="260058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3EBC84D-F5AE-41D9-9D15-28CE0022E410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flipH="1">
              <a:off x="5427677" y="1862901"/>
              <a:ext cx="527298" cy="116901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187A304-0906-48E9-8D0D-6E7238A958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01843" y="1979802"/>
              <a:ext cx="853317" cy="1700127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A6D4DE2-CDF6-48CB-8747-A6473CBCF7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90481" y="1979802"/>
              <a:ext cx="130896" cy="2374084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B48AE6-94B1-4BEE-B4CD-2A412050D48C}"/>
                </a:ext>
              </a:extLst>
            </p:cNvPr>
            <p:cNvSpPr txBox="1"/>
            <p:nvPr/>
          </p:nvSpPr>
          <p:spPr>
            <a:xfrm>
              <a:off x="5954975" y="1570513"/>
              <a:ext cx="969072" cy="58477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Isolation</a:t>
              </a:r>
            </a:p>
            <a:p>
              <a:pPr algn="ctr"/>
              <a:r>
                <a:rPr lang="en-US" sz="1600" b="1" dirty="0"/>
                <a:t>Valves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9DC0B7A-C4B0-4EED-8882-547967764211}"/>
                </a:ext>
              </a:extLst>
            </p:cNvPr>
            <p:cNvSpPr txBox="1"/>
            <p:nvPr/>
          </p:nvSpPr>
          <p:spPr>
            <a:xfrm>
              <a:off x="7225662" y="4061498"/>
              <a:ext cx="967676" cy="58477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Venturi</a:t>
              </a:r>
            </a:p>
            <a:p>
              <a:pPr algn="ctr"/>
              <a:r>
                <a:rPr lang="en-US" sz="1600" b="1" dirty="0" err="1"/>
                <a:t>Eductors</a:t>
              </a:r>
              <a:endParaRPr lang="en-US" sz="1600" b="1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9F29642-292E-40E0-AE35-4571F4FB195F}"/>
                </a:ext>
              </a:extLst>
            </p:cNvPr>
            <p:cNvSpPr txBox="1"/>
            <p:nvPr/>
          </p:nvSpPr>
          <p:spPr>
            <a:xfrm>
              <a:off x="8104608" y="2491311"/>
              <a:ext cx="967676" cy="33855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Cyclone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10994B4-EA9B-4293-B18A-49AC850388B4}"/>
                </a:ext>
              </a:extLst>
            </p:cNvPr>
            <p:cNvSpPr txBox="1"/>
            <p:nvPr/>
          </p:nvSpPr>
          <p:spPr>
            <a:xfrm>
              <a:off x="3356845" y="2491311"/>
              <a:ext cx="611214" cy="33855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PTs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664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1klsTOH90Wv.je_GmvKM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aC7vpi5u0C.8aR_KU3mN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m7ul1hPw0ObrNifzfkEP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oGRHzOVdEGpR7LcrY.li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2i9u.XBUUKSC98JMXw7h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pYrHmH0AUCX09UFW8s8q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KpSYcY.UKQ8MYjfFHm3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rYRb.E1A0Wz015V_tLEG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B82Bb9yhkuYR.Q0Ouiom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S502kFn.Uie..tRoJMAv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kwA7wx45UOmc7PgAR7GG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etXceItCUGgGRaujJz3B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rYRb.E1A0Wz015V_tLEG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e0SWjYk_U.vNQyuw9eEG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aRcwNXUBUezPCtCMTw1A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ZBq2zc.akSZKWvKXnYUC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HQUqS2Gr0upovyY0nigrQ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30775</TotalTime>
  <Words>691</Words>
  <Application>Microsoft Office PowerPoint</Application>
  <PresentationFormat>On-screen Show (4:3)</PresentationFormat>
  <Paragraphs>193</Paragraphs>
  <Slides>20</Slides>
  <Notes>13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Cambria Math</vt:lpstr>
      <vt:lpstr>Symbol</vt:lpstr>
      <vt:lpstr>Trebuchet MS</vt:lpstr>
      <vt:lpstr>Custom Design</vt:lpstr>
      <vt:lpstr>Worksheet</vt:lpstr>
      <vt:lpstr>PowerPoint Presentation</vt:lpstr>
      <vt:lpstr>Columbus Plant:  500 T/day Biomass</vt:lpstr>
      <vt:lpstr>KiOR’s in-Situ CFP Process is Based on FCC</vt:lpstr>
      <vt:lpstr>Hydrodynamic Regime Map</vt:lpstr>
      <vt:lpstr>KiOR’s Test Units</vt:lpstr>
      <vt:lpstr>Scaleup Path</vt:lpstr>
      <vt:lpstr>Mix Chamber Part 1</vt:lpstr>
      <vt:lpstr>Mix Chamber Part 1</vt:lpstr>
      <vt:lpstr>Cold Flow Unit for Producing KCR-Scale CFD Validation Data</vt:lpstr>
      <vt:lpstr>Mix Chamber Part 2: Side Jetted CFB</vt:lpstr>
      <vt:lpstr>Mix Chamber – Riser (MCR) Experimental Data</vt:lpstr>
      <vt:lpstr>Custom Drag Multiplier (DMX) vs EMMS</vt:lpstr>
      <vt:lpstr>Custom DMX Function vs EMMS</vt:lpstr>
      <vt:lpstr>Particle Size Classification Predicted Reasonably Well</vt:lpstr>
      <vt:lpstr>Catalyst-Biomass Mixing: Getting Close…</vt:lpstr>
      <vt:lpstr>DPRxr Predictions Agree Reasonably With Experiments …</vt:lpstr>
      <vt:lpstr>… as do Pressure Profiles, When Holdup is Predicted Correctly</vt:lpstr>
      <vt:lpstr>Conclusions</vt:lpstr>
      <vt:lpstr>PowerPoint Presentation</vt:lpstr>
      <vt:lpstr>BFCC is Not FCC</vt:lpstr>
    </vt:vector>
  </TitlesOfParts>
  <Company>KiOR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 Hacskaylo</dc:creator>
  <cp:lastModifiedBy>Adkins, Bruce</cp:lastModifiedBy>
  <cp:revision>853</cp:revision>
  <cp:lastPrinted>2014-07-21T19:32:04Z</cp:lastPrinted>
  <dcterms:created xsi:type="dcterms:W3CDTF">2012-02-14T16:29:16Z</dcterms:created>
  <dcterms:modified xsi:type="dcterms:W3CDTF">2019-08-07T11:00:11Z</dcterms:modified>
</cp:coreProperties>
</file>