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377" r:id="rId2"/>
    <p:sldId id="405" r:id="rId3"/>
    <p:sldId id="516" r:id="rId4"/>
    <p:sldId id="499" r:id="rId5"/>
    <p:sldId id="500" r:id="rId6"/>
    <p:sldId id="461" r:id="rId7"/>
    <p:sldId id="470" r:id="rId8"/>
    <p:sldId id="478" r:id="rId9"/>
    <p:sldId id="512" r:id="rId10"/>
    <p:sldId id="480" r:id="rId11"/>
    <p:sldId id="482" r:id="rId12"/>
    <p:sldId id="513" r:id="rId13"/>
    <p:sldId id="484" r:id="rId14"/>
    <p:sldId id="514" r:id="rId15"/>
    <p:sldId id="490" r:id="rId16"/>
    <p:sldId id="486" r:id="rId17"/>
    <p:sldId id="495" r:id="rId18"/>
    <p:sldId id="519" r:id="rId19"/>
    <p:sldId id="435" r:id="rId20"/>
    <p:sldId id="518" r:id="rId21"/>
    <p:sldId id="467" r:id="rId22"/>
    <p:sldId id="466" r:id="rId23"/>
    <p:sldId id="501" r:id="rId24"/>
    <p:sldId id="502" r:id="rId25"/>
    <p:sldId id="504" r:id="rId26"/>
    <p:sldId id="507" r:id="rId27"/>
    <p:sldId id="505" r:id="rId28"/>
    <p:sldId id="496" r:id="rId29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3868" userDrawn="1">
          <p15:clr>
            <a:srgbClr val="A4A3A4"/>
          </p15:clr>
        </p15:guide>
        <p15:guide id="3" pos="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85"/>
    <a:srgbClr val="0F1150"/>
    <a:srgbClr val="B2B2B2"/>
    <a:srgbClr val="ADC610"/>
    <a:srgbClr val="7BA0C9"/>
    <a:srgbClr val="77C0D7"/>
    <a:srgbClr val="775CD7"/>
    <a:srgbClr val="FB0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77371" autoAdjust="0"/>
  </p:normalViewPr>
  <p:slideViewPr>
    <p:cSldViewPr snapToGrid="0">
      <p:cViewPr varScale="1">
        <p:scale>
          <a:sx n="99" d="100"/>
          <a:sy n="99" d="100"/>
        </p:scale>
        <p:origin x="126" y="78"/>
      </p:cViewPr>
      <p:guideLst>
        <p:guide orient="horz" pos="1296"/>
        <p:guide pos="3868"/>
        <p:guide pos="768"/>
      </p:guideLst>
    </p:cSldViewPr>
  </p:slideViewPr>
  <p:outlineViewPr>
    <p:cViewPr>
      <p:scale>
        <a:sx n="33" d="100"/>
        <a:sy n="33" d="100"/>
      </p:scale>
      <p:origin x="0" y="-7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4044" y="84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21ED8B68-8D22-4753-84E4-049DC708DBE7}" type="datetime1">
              <a:rPr lang="en-US" altLang="nl-NL"/>
              <a:pPr>
                <a:defRPr/>
              </a:pPr>
              <a:t>8/7/2019</a:t>
            </a:fld>
            <a:endParaRPr lang="en-US" altLang="nl-NL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5EE2F2A-18CA-4735-8ADB-EA7D2E16AD11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16769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A55D5EE-FEAC-415A-A70E-EAA99589D7F3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05948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DD32A7F-22BB-4570-9EC4-4F9235F37178}" type="slidenum">
              <a:rPr lang="en-US" altLang="nl-NL" sz="1200" smtClean="0">
                <a:latin typeface="Arial" panose="020B0604020202020204" pitchFamily="34" charset="0"/>
              </a:rPr>
              <a:pPr/>
              <a:t>1</a:t>
            </a:fld>
            <a:endParaRPr lang="en-US" altLang="nl-NL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5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Wood</a:t>
            </a:r>
            <a:r>
              <a:rPr lang="en-US" altLang="en-US" sz="1200" baseline="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and tree wastes are milled into pellets which are called Biomass pellets</a:t>
            </a:r>
            <a:endParaRPr lang="en-US" altLang="en-US" sz="12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altLang="en-US" sz="12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12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Renewable energy is the need of the future - </a:t>
            </a:r>
            <a:r>
              <a:rPr lang="en-US" altLang="en-US" sz="1200" b="1" u="sng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Biomass</a:t>
            </a:r>
            <a:r>
              <a:rPr lang="en-US" altLang="en-US" sz="12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endParaRPr lang="en-US" altLang="en-US" sz="12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12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Particles </a:t>
            </a:r>
            <a:r>
              <a:rPr lang="en-US" altLang="en-US" sz="1200" b="1" u="sng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simplified as spheres </a:t>
            </a:r>
            <a:r>
              <a:rPr lang="en-US" altLang="en-US" sz="12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traditionally.</a:t>
            </a:r>
          </a:p>
          <a:p>
            <a:endParaRPr lang="en-US" altLang="en-US" sz="12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1200" b="1" u="sng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Orientation</a:t>
            </a:r>
            <a:r>
              <a:rPr lang="en-US" altLang="en-US" sz="12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effects, lift, torque ?</a:t>
            </a:r>
          </a:p>
          <a:p>
            <a:pPr marL="0" indent="0">
              <a:buNone/>
            </a:pPr>
            <a:endParaRPr lang="en-US" altLang="en-US" sz="12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12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Large parameter space - </a:t>
            </a:r>
            <a:r>
              <a:rPr lang="en-US" altLang="en-US" sz="1200" b="1" u="sng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simplified models required</a:t>
            </a:r>
            <a:r>
              <a:rPr lang="en-US" altLang="en-US" sz="12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for Euler-</a:t>
            </a:r>
            <a:r>
              <a:rPr lang="en-US" altLang="en-US" sz="12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Lagrangian</a:t>
            </a:r>
            <a:r>
              <a:rPr lang="en-US" altLang="en-US" sz="12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simulations of non-spherical particles.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5D5EE-FEAC-415A-A70E-EAA99589D7F3}" type="slidenum">
              <a:rPr lang="en-US" altLang="nl-NL" smtClean="0"/>
              <a:pPr>
                <a:defRPr/>
              </a:pPr>
              <a:t>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7717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5D5EE-FEAC-415A-A70E-EAA99589D7F3}" type="slidenum">
              <a:rPr lang="en-US" altLang="nl-NL" smtClean="0"/>
              <a:pPr>
                <a:defRPr/>
              </a:pPr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5751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around</a:t>
            </a:r>
            <a:r>
              <a:rPr lang="en-US" baseline="0" dirty="0" smtClean="0"/>
              <a:t> “a” or “an”?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5D5EE-FEAC-415A-A70E-EAA99589D7F3}" type="slidenum">
              <a:rPr lang="en-US" altLang="nl-NL" smtClean="0"/>
              <a:pPr>
                <a:defRPr/>
              </a:pPr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51891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5D5EE-FEAC-415A-A70E-EAA99589D7F3}" type="slidenum">
              <a:rPr lang="en-US" altLang="nl-NL" smtClean="0"/>
              <a:pPr>
                <a:defRPr/>
              </a:pPr>
              <a:t>21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6815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28651" y="2055813"/>
            <a:ext cx="9743016" cy="18970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lang="nl-NL" altLang="nl-NL" sz="24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55827"/>
            <a:ext cx="9064977" cy="64664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25688" y="2861729"/>
            <a:ext cx="9042401" cy="101600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  <a:latin typeface="Bookman Old Style"/>
                <a:cs typeface="Bookman Old Style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035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2274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422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84117" y="457200"/>
            <a:ext cx="2385483" cy="48783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23434" y="457200"/>
            <a:ext cx="6957484" cy="48783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026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434" y="457200"/>
            <a:ext cx="9546167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017" y="1828800"/>
            <a:ext cx="4656667" cy="3506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3885" y="1828800"/>
            <a:ext cx="4658783" cy="167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3885" y="3657600"/>
            <a:ext cx="4658783" cy="1677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73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59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586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9616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4017" y="1828800"/>
            <a:ext cx="4656667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3885" y="1828800"/>
            <a:ext cx="4658783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71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29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97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49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7468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223434" y="457200"/>
            <a:ext cx="954616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br>
              <a:rPr lang="nl-NL" altLang="nl-NL" smtClean="0"/>
            </a:br>
            <a:endParaRPr lang="nl-NL" altLang="nl-NL" smtClean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4018" y="1828800"/>
            <a:ext cx="9518649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</p:txBody>
      </p:sp>
      <p:sp>
        <p:nvSpPr>
          <p:cNvPr id="1028" name="Rectangle 13"/>
          <p:cNvSpPr>
            <a:spLocks noChangeArrowheads="1"/>
          </p:cNvSpPr>
          <p:nvPr userDrawn="1"/>
        </p:nvSpPr>
        <p:spPr bwMode="auto">
          <a:xfrm>
            <a:off x="0" y="6132514"/>
            <a:ext cx="12192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endParaRPr lang="nl-NL" altLang="nl-NL" sz="2200" smtClean="0"/>
          </a:p>
        </p:txBody>
      </p:sp>
      <p:sp>
        <p:nvSpPr>
          <p:cNvPr id="1029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12192000" cy="273050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endParaRPr lang="nl-NL" altLang="nl-NL" sz="2200" smtClean="0"/>
          </a:p>
        </p:txBody>
      </p:sp>
      <p:sp>
        <p:nvSpPr>
          <p:cNvPr id="1030" name="Line 20"/>
          <p:cNvSpPr>
            <a:spLocks noChangeShapeType="1"/>
          </p:cNvSpPr>
          <p:nvPr userDrawn="1"/>
        </p:nvSpPr>
        <p:spPr bwMode="auto">
          <a:xfrm>
            <a:off x="0" y="6781800"/>
            <a:ext cx="1219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31" name="Line 22"/>
          <p:cNvSpPr>
            <a:spLocks noChangeShapeType="1"/>
          </p:cNvSpPr>
          <p:nvPr userDrawn="1"/>
        </p:nvSpPr>
        <p:spPr bwMode="auto">
          <a:xfrm>
            <a:off x="0" y="6134100"/>
            <a:ext cx="1219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32" name="Text Box 23"/>
          <p:cNvSpPr txBox="1">
            <a:spLocks noChangeArrowheads="1"/>
          </p:cNvSpPr>
          <p:nvPr userDrawn="1"/>
        </p:nvSpPr>
        <p:spPr bwMode="auto">
          <a:xfrm>
            <a:off x="4165600" y="6248400"/>
            <a:ext cx="589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nl-NL" altLang="nl-NL" sz="140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1033" name="Rectangle 20"/>
          <p:cNvSpPr>
            <a:spLocks noChangeArrowheads="1"/>
          </p:cNvSpPr>
          <p:nvPr userDrawn="1"/>
        </p:nvSpPr>
        <p:spPr bwMode="auto">
          <a:xfrm>
            <a:off x="0" y="0"/>
            <a:ext cx="626533" cy="2057400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endParaRPr lang="nl-NL" altLang="nl-NL" sz="2200" smtClean="0"/>
          </a:p>
        </p:txBody>
      </p:sp>
      <p:pic>
        <p:nvPicPr>
          <p:cNvPr id="1034" name="Picture 10" descr="logo_rgb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6181725"/>
            <a:ext cx="881280" cy="34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7"/>
          <p:cNvSpPr>
            <a:spLocks noChangeArrowheads="1"/>
          </p:cNvSpPr>
          <p:nvPr userDrawn="1"/>
        </p:nvSpPr>
        <p:spPr bwMode="auto">
          <a:xfrm>
            <a:off x="10911418" y="6362701"/>
            <a:ext cx="60324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86B6644-584D-4605-92DC-206BEEFFA5C4}" type="slidenum">
              <a:rPr lang="nl-NL" altLang="nl-NL" sz="1100" smtClean="0">
                <a:ea typeface="ＭＳ Ｐゴシック" panose="020B0600070205080204" pitchFamily="34" charset="-128"/>
              </a:rPr>
              <a:pPr algn="r" eaLnBrk="1" hangingPunct="1">
                <a:defRPr/>
              </a:pPr>
              <a:t>‹#›</a:t>
            </a:fld>
            <a:endParaRPr lang="nl-NL" altLang="nl-NL" sz="11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036" name="TextBox 19"/>
          <p:cNvSpPr txBox="1">
            <a:spLocks noChangeArrowheads="1"/>
          </p:cNvSpPr>
          <p:nvPr userDrawn="1"/>
        </p:nvSpPr>
        <p:spPr bwMode="auto">
          <a:xfrm>
            <a:off x="9472085" y="6324601"/>
            <a:ext cx="195156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nl-NL" sz="1000" dirty="0" smtClean="0">
                <a:solidFill>
                  <a:srgbClr val="00A6D6"/>
                </a:solidFill>
              </a:rPr>
              <a:t>Challenge the future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5pPr>
      <a:lvl6pPr marL="13144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1764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53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3"/>
          <p:cNvSpPr>
            <a:spLocks noGrp="1"/>
          </p:cNvSpPr>
          <p:nvPr>
            <p:ph type="ctrTitle"/>
          </p:nvPr>
        </p:nvSpPr>
        <p:spPr>
          <a:xfrm>
            <a:off x="1165060" y="2329773"/>
            <a:ext cx="6669904" cy="1356451"/>
          </a:xfrm>
        </p:spPr>
        <p:txBody>
          <a:bodyPr/>
          <a:lstStyle/>
          <a:p>
            <a:pPr marL="0" indent="0"/>
            <a:r>
              <a:rPr lang="en-US" sz="2800" b="1" dirty="0" smtClean="0">
                <a:cs typeface="Arial" panose="020B0604020202020204" pitchFamily="34" charset="0"/>
              </a:rPr>
              <a:t>DNS of flow around assemblies </a:t>
            </a:r>
            <a:r>
              <a:rPr lang="en-US" sz="2800" b="1" dirty="0">
                <a:cs typeface="Arial" panose="020B0604020202020204" pitchFamily="34" charset="0"/>
              </a:rPr>
              <a:t>of </a:t>
            </a:r>
            <a:r>
              <a:rPr lang="en-US" sz="2800" b="1" dirty="0" smtClean="0">
                <a:cs typeface="Arial" panose="020B0604020202020204" pitchFamily="34" charset="0"/>
              </a:rPr>
              <a:t>non-spherical particles</a:t>
            </a:r>
            <a:endParaRPr lang="en-US" sz="2800" b="1" dirty="0"/>
          </a:p>
        </p:txBody>
      </p:sp>
      <p:sp>
        <p:nvSpPr>
          <p:cNvPr id="5124" name="Subtitle 4"/>
          <p:cNvSpPr>
            <a:spLocks noGrp="1"/>
          </p:cNvSpPr>
          <p:nvPr>
            <p:ph type="subTitle" idx="1"/>
          </p:nvPr>
        </p:nvSpPr>
        <p:spPr>
          <a:xfrm>
            <a:off x="1165060" y="4185480"/>
            <a:ext cx="5129862" cy="492398"/>
          </a:xfrm>
        </p:spPr>
        <p:txBody>
          <a:bodyPr/>
          <a:lstStyle/>
          <a:p>
            <a:r>
              <a:rPr lang="en-US" altLang="nl-NL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Sathish K. P. </a:t>
            </a:r>
            <a:r>
              <a:rPr lang="en-US" altLang="nl-NL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Sanjeevi</a:t>
            </a:r>
          </a:p>
          <a:p>
            <a:pPr lvl="0"/>
            <a:r>
              <a:rPr lang="en-US" altLang="en-US" sz="1400" b="1" dirty="0" smtClean="0">
                <a:latin typeface="Tahoma" panose="020B0604030504040204" pitchFamily="34" charset="0"/>
                <a:ea typeface="ＭＳ Ｐゴシック" panose="020B0600070205080204" pitchFamily="34" charset="-128"/>
              </a:rPr>
              <a:t>National Energy Technology Laboratory, Morgantown</a:t>
            </a:r>
            <a:endParaRPr lang="en-US" altLang="en-US" sz="1400" b="1" dirty="0"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  <a:p>
            <a:endParaRPr lang="en-US" altLang="nl-NL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altLang="nl-NL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altLang="nl-NL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353425" y="1265823"/>
            <a:ext cx="2981348" cy="34843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b="12255"/>
          <a:stretch/>
        </p:blipFill>
        <p:spPr>
          <a:xfrm>
            <a:off x="8668824" y="199023"/>
            <a:ext cx="3408876" cy="3162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0" b="15464"/>
          <a:stretch/>
        </p:blipFill>
        <p:spPr>
          <a:xfrm>
            <a:off x="733869" y="47381"/>
            <a:ext cx="1162186" cy="983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46313" y="1713174"/>
            <a:ext cx="7772400" cy="1500187"/>
          </a:xfrm>
        </p:spPr>
        <p:txBody>
          <a:bodyPr/>
          <a:lstStyle/>
          <a:p>
            <a:pPr algn="ctr"/>
            <a:r>
              <a:rPr lang="en-US" sz="3600" dirty="0"/>
              <a:t>Flow around assemblies of particles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448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0"/>
            <a:ext cx="7340901" cy="1244600"/>
          </a:xfrm>
        </p:spPr>
        <p:txBody>
          <a:bodyPr>
            <a:normAutofit/>
          </a:bodyPr>
          <a:lstStyle/>
          <a:p>
            <a:r>
              <a:rPr lang="en-US" dirty="0" err="1">
                <a:cs typeface="Arial" panose="020B0604020202020204" pitchFamily="34" charset="0"/>
              </a:rPr>
              <a:t>Nonspherical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multiparticle</a:t>
            </a:r>
            <a:r>
              <a:rPr lang="en-US" dirty="0">
                <a:cs typeface="Arial" panose="020B0604020202020204" pitchFamily="34" charset="0"/>
              </a:rPr>
              <a:t> systems</a:t>
            </a:r>
            <a:endParaRPr lang="nl-NL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0750" y="1703673"/>
                <a:ext cx="7815639" cy="42351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>
                    <a:cs typeface="Arial" panose="020B0604020202020204" pitchFamily="34" charset="0"/>
                  </a:rPr>
                  <a:t>To </a:t>
                </a:r>
                <a:r>
                  <a:rPr lang="en-US" sz="1800" dirty="0">
                    <a:cs typeface="Arial" panose="020B0604020202020204" pitchFamily="34" charset="0"/>
                  </a:rPr>
                  <a:t>be explored a </a:t>
                </a:r>
                <a:r>
                  <a:rPr lang="en-US" sz="1800" b="1" u="sng" dirty="0">
                    <a:cs typeface="Arial" panose="020B0604020202020204" pitchFamily="34" charset="0"/>
                  </a:rPr>
                  <a:t>6 dimensional parameter space</a:t>
                </a:r>
              </a:p>
              <a:p>
                <a:pPr lvl="1"/>
                <a:r>
                  <a:rPr lang="en-US" sz="1500" dirty="0">
                    <a:cs typeface="Arial" panose="020B0604020202020204" pitchFamily="34" charset="0"/>
                  </a:rPr>
                  <a:t>Reynolds number (</a:t>
                </a:r>
                <a:r>
                  <a:rPr lang="en-US" sz="1500" i="1" dirty="0">
                    <a:cs typeface="Arial" panose="020B0604020202020204" pitchFamily="34" charset="0"/>
                  </a:rPr>
                  <a:t>Re</a:t>
                </a:r>
                <a:r>
                  <a:rPr lang="en-US" sz="1500" dirty="0">
                    <a:cs typeface="Arial" panose="020B0604020202020204" pitchFamily="34" charset="0"/>
                  </a:rPr>
                  <a:t>)  </a:t>
                </a:r>
              </a:p>
              <a:p>
                <a:pPr lvl="1"/>
                <a:r>
                  <a:rPr lang="en-US" sz="1500" dirty="0">
                    <a:cs typeface="Arial" panose="020B0604020202020204" pitchFamily="34" charset="0"/>
                  </a:rPr>
                  <a:t>Solids volume fraction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n-US" sz="15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1500" dirty="0">
                    <a:cs typeface="Arial" panose="020B0604020202020204" pitchFamily="34" charset="0"/>
                  </a:rPr>
                  <a:t>Two particle configuration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500" dirty="0">
                  <a:cs typeface="Arial" panose="020B0604020202020204" pitchFamily="34" charset="0"/>
                </a:endParaRPr>
              </a:p>
              <a:p>
                <a:pPr lvl="1"/>
                <a:r>
                  <a:rPr lang="en-US" sz="1500" dirty="0">
                    <a:cs typeface="Arial" panose="020B0604020202020204" pitchFamily="34" charset="0"/>
                  </a:rPr>
                  <a:t>Two angle parameters of the flow (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500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1500" dirty="0">
                    <a:cs typeface="Arial" panose="020B0604020202020204" pitchFamily="34" charset="0"/>
                  </a:rPr>
                  <a:t>)</a:t>
                </a:r>
              </a:p>
              <a:p>
                <a:pPr marL="385763" lvl="1" indent="0">
                  <a:buNone/>
                </a:pPr>
                <a:endParaRPr lang="en-US" sz="1500" dirty="0">
                  <a:cs typeface="Arial" panose="020B0604020202020204" pitchFamily="34" charset="0"/>
                </a:endParaRPr>
              </a:p>
              <a:p>
                <a:pPr marL="385763" lvl="1" indent="0">
                  <a:buNone/>
                </a:pPr>
                <a:r>
                  <a:rPr lang="en-US" sz="1500" dirty="0">
                    <a:cs typeface="Arial" panose="020B0604020202020204" pitchFamily="34" charset="0"/>
                  </a:rPr>
                  <a:t>6 parameters with say 5 sample points each = 5^6 =  </a:t>
                </a:r>
                <a:r>
                  <a:rPr lang="en-US" sz="1500" b="1" u="sng" dirty="0">
                    <a:cs typeface="Arial" panose="020B0604020202020204" pitchFamily="34" charset="0"/>
                  </a:rPr>
                  <a:t>15625 simulations</a:t>
                </a:r>
              </a:p>
              <a:p>
                <a:pPr marL="0" indent="0">
                  <a:buNone/>
                </a:pPr>
                <a:endParaRPr lang="en-US" sz="1800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Outcomes of interest</a:t>
                </a:r>
              </a:p>
              <a:p>
                <a:pPr lvl="1"/>
                <a:r>
                  <a:rPr lang="en-US" sz="15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Drag, lift and </a:t>
                </a:r>
                <a:r>
                  <a:rPr lang="en-US" sz="15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torque</a:t>
                </a:r>
                <a:endParaRPr lang="en-US" sz="15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0750" y="1703673"/>
                <a:ext cx="7815639" cy="4235116"/>
              </a:xfrm>
              <a:blipFill>
                <a:blip r:embed="rId2"/>
                <a:stretch>
                  <a:fillRect l="-1794" t="-15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506" y="1384639"/>
            <a:ext cx="2444816" cy="26297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10433478" y="4054677"/>
            <a:ext cx="0" cy="34651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9336506" y="851659"/>
            <a:ext cx="24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Flow around </a:t>
            </a:r>
            <a:r>
              <a:rPr lang="en-US" sz="1200" dirty="0" smtClean="0"/>
              <a:t>elongated </a:t>
            </a:r>
            <a:r>
              <a:rPr lang="en-US" sz="1200" dirty="0"/>
              <a:t>non-spherical </a:t>
            </a:r>
            <a:r>
              <a:rPr lang="en-US" sz="1200" dirty="0" smtClean="0"/>
              <a:t>particle assemblies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9937139" y="4124188"/>
            <a:ext cx="22687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Flow direction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63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0"/>
            <a:ext cx="9546167" cy="1244600"/>
          </a:xfrm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Configuration tensor</a:t>
            </a:r>
            <a:endParaRPr lang="nl-NL" dirty="0"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/>
          <a:stretch/>
        </p:blipFill>
        <p:spPr>
          <a:xfrm>
            <a:off x="4632961" y="1749468"/>
            <a:ext cx="3638835" cy="843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47" y="1165363"/>
            <a:ext cx="1131347" cy="637127"/>
          </a:xfrm>
          <a:prstGeom prst="rect">
            <a:avLst/>
          </a:prstGeom>
        </p:spPr>
      </p:pic>
      <p:pic>
        <p:nvPicPr>
          <p:cNvPr id="12" name="Content Placeholder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82" y="2978345"/>
            <a:ext cx="6323797" cy="27124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399" y="5647898"/>
            <a:ext cx="13196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</a:rPr>
              <a:t>Random</a:t>
            </a:r>
            <a:endParaRPr lang="nl-NL" sz="1050" dirty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6092" y="5646615"/>
            <a:ext cx="13196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</a:rPr>
              <a:t>Planar random</a:t>
            </a:r>
            <a:endParaRPr lang="nl-NL" sz="1050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6508" y="5653038"/>
            <a:ext cx="13196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</a:rPr>
              <a:t>Unidirectional</a:t>
            </a:r>
            <a:endParaRPr lang="nl-NL" sz="10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0"/>
            <a:ext cx="9546167" cy="1440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Generating a configuration</a:t>
            </a:r>
            <a:endParaRPr lang="nl-NL" dirty="0"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06" y="1655546"/>
            <a:ext cx="8359188" cy="29454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90459" y="5034853"/>
            <a:ext cx="8369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n-lt"/>
              </a:rPr>
              <a:t>Different configurations developed using </a:t>
            </a:r>
            <a:r>
              <a:rPr lang="en-US" sz="1500" b="1" u="sng" dirty="0">
                <a:latin typeface="+mn-lt"/>
              </a:rPr>
              <a:t>Maier-</a:t>
            </a:r>
            <a:r>
              <a:rPr lang="en-US" sz="1500" b="1" u="sng" dirty="0" err="1">
                <a:latin typeface="+mn-lt"/>
              </a:rPr>
              <a:t>Saupe</a:t>
            </a:r>
            <a:r>
              <a:rPr lang="en-US" sz="1500" b="1" u="sng" dirty="0">
                <a:latin typeface="+mn-lt"/>
              </a:rPr>
              <a:t> potential</a:t>
            </a:r>
            <a:r>
              <a:rPr lang="en-US" sz="1500" dirty="0">
                <a:latin typeface="+mn-lt"/>
              </a:rPr>
              <a:t>: (a) </a:t>
            </a:r>
            <a:r>
              <a:rPr lang="en-US" sz="1500" b="1" u="sng" dirty="0">
                <a:latin typeface="+mn-lt"/>
              </a:rPr>
              <a:t>Random</a:t>
            </a:r>
            <a:r>
              <a:rPr lang="en-US" sz="1500" dirty="0">
                <a:latin typeface="+mn-lt"/>
              </a:rPr>
              <a:t> (without M-S), (b) </a:t>
            </a:r>
            <a:r>
              <a:rPr lang="en-US" sz="1500" b="1" u="sng" dirty="0">
                <a:latin typeface="+mn-lt"/>
              </a:rPr>
              <a:t>planar random</a:t>
            </a:r>
            <a:r>
              <a:rPr lang="en-US" sz="1500" dirty="0">
                <a:latin typeface="+mn-lt"/>
              </a:rPr>
              <a:t> (with M-S) and (c) </a:t>
            </a:r>
            <a:r>
              <a:rPr lang="en-US" sz="1500" b="1" u="sng" dirty="0">
                <a:latin typeface="+mn-lt"/>
              </a:rPr>
              <a:t>unidirectional</a:t>
            </a:r>
            <a:r>
              <a:rPr lang="en-US" sz="1500" dirty="0">
                <a:latin typeface="+mn-lt"/>
              </a:rPr>
              <a:t> (with M-S).</a:t>
            </a:r>
            <a:endParaRPr lang="nl-NL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9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0"/>
            <a:ext cx="7742501" cy="81333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Flow around assemblies of particles</a:t>
            </a:r>
            <a:endParaRPr lang="nl-NL" dirty="0"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2" r="1" b="-257"/>
          <a:stretch/>
        </p:blipFill>
        <p:spPr>
          <a:xfrm>
            <a:off x="3305175" y="1174282"/>
            <a:ext cx="4616417" cy="45079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51689" y="5778530"/>
                <a:ext cx="5780289" cy="309049"/>
              </a:xfrm>
            </p:spPr>
            <p:txBody>
              <a:bodyPr>
                <a:noAutofit/>
              </a:bodyPr>
              <a:lstStyle/>
              <a:p>
                <a:pPr marL="342900" lvl="1" indent="0">
                  <a:buNone/>
                </a:pPr>
                <a:r>
                  <a:rPr lang="en-US" sz="1600" dirty="0">
                    <a:cs typeface="Arial" panose="020B0604020202020204" pitchFamily="34" charset="0"/>
                  </a:rPr>
                  <a:t>Re=100 and solids volume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>
                    <a:cs typeface="Arial" panose="020B0604020202020204" pitchFamily="34" charset="0"/>
                  </a:rPr>
                  <a:t>= 0.3; 200 particles.</a:t>
                </a:r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1689" y="5778530"/>
                <a:ext cx="5780289" cy="309049"/>
              </a:xfrm>
              <a:blipFill>
                <a:blip r:embed="rId3"/>
                <a:stretch>
                  <a:fillRect t="-9804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0"/>
            <a:ext cx="9546167" cy="1244600"/>
          </a:xfrm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Configuration independence test</a:t>
            </a:r>
            <a:endParaRPr lang="nl-NL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1209"/>
          <a:stretch/>
        </p:blipFill>
        <p:spPr>
          <a:xfrm>
            <a:off x="2173474" y="1480985"/>
            <a:ext cx="3037002" cy="19744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33286" r="49022" b="39186"/>
          <a:stretch/>
        </p:blipFill>
        <p:spPr>
          <a:xfrm>
            <a:off x="8071581" y="1567613"/>
            <a:ext cx="2569946" cy="18878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8" t="-256" r="-920" b="72011"/>
          <a:stretch/>
        </p:blipFill>
        <p:spPr>
          <a:xfrm>
            <a:off x="5383731" y="1531516"/>
            <a:ext cx="2598829" cy="19432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5" t="33649" b="34070"/>
          <a:stretch/>
        </p:blipFill>
        <p:spPr>
          <a:xfrm>
            <a:off x="2245896" y="3553322"/>
            <a:ext cx="2974205" cy="22138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 t="66211" r="50330" b="439"/>
          <a:stretch/>
        </p:blipFill>
        <p:spPr>
          <a:xfrm>
            <a:off x="5364480" y="3516627"/>
            <a:ext cx="2502570" cy="22872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3" t="66211" b="1453"/>
          <a:stretch/>
        </p:blipFill>
        <p:spPr>
          <a:xfrm>
            <a:off x="8049931" y="3519031"/>
            <a:ext cx="2549091" cy="22176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37289" y="1155792"/>
                <a:ext cx="5780289" cy="309049"/>
              </a:xfrm>
            </p:spPr>
            <p:txBody>
              <a:bodyPr>
                <a:noAutofit/>
              </a:bodyPr>
              <a:lstStyle/>
              <a:p>
                <a:pPr marL="342900" lvl="1" indent="0">
                  <a:buNone/>
                </a:pPr>
                <a:r>
                  <a:rPr lang="en-US" sz="1600" dirty="0">
                    <a:cs typeface="Arial" panose="020B0604020202020204" pitchFamily="34" charset="0"/>
                  </a:rPr>
                  <a:t>Re=100 and solids volume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>
                    <a:cs typeface="Arial" panose="020B0604020202020204" pitchFamily="34" charset="0"/>
                  </a:rPr>
                  <a:t>= 0.3; 200 particles.</a:t>
                </a:r>
              </a:p>
            </p:txBody>
          </p:sp>
        </mc:Choice>
        <mc:Fallback xmlns="">
          <p:sp>
            <p:nvSpPr>
              <p:cNvPr id="5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7289" y="1155792"/>
                <a:ext cx="5780289" cy="309049"/>
              </a:xfrm>
              <a:blipFill>
                <a:blip r:embed="rId6"/>
                <a:stretch>
                  <a:fillRect t="-10000" b="-3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57" b="49341"/>
          <a:stretch/>
        </p:blipFill>
        <p:spPr>
          <a:xfrm>
            <a:off x="2595579" y="5767133"/>
            <a:ext cx="3867200" cy="3295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38218" y="5842813"/>
            <a:ext cx="1319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</a:rPr>
              <a:t>(solid blue line)</a:t>
            </a:r>
            <a:endParaRPr lang="nl-NL" sz="1100" dirty="0"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519" r="82857" b="78116"/>
          <a:stretch/>
        </p:blipFill>
        <p:spPr>
          <a:xfrm>
            <a:off x="4446176" y="2824948"/>
            <a:ext cx="498034" cy="5584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3" t="6516" r="52066" b="77328"/>
          <a:stretch/>
        </p:blipFill>
        <p:spPr>
          <a:xfrm>
            <a:off x="7032901" y="2810579"/>
            <a:ext cx="510138" cy="5871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2" t="6825" r="21301" b="80462"/>
          <a:stretch/>
        </p:blipFill>
        <p:spPr>
          <a:xfrm>
            <a:off x="9631730" y="2810579"/>
            <a:ext cx="596766" cy="4620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8" t="52115" r="82920" b="33281"/>
          <a:stretch/>
        </p:blipFill>
        <p:spPr>
          <a:xfrm>
            <a:off x="4446176" y="4776262"/>
            <a:ext cx="475958" cy="5307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7" t="51320" r="52075" b="33377"/>
          <a:stretch/>
        </p:blipFill>
        <p:spPr>
          <a:xfrm>
            <a:off x="7032901" y="4743039"/>
            <a:ext cx="574166" cy="5561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8" t="50791" r="21858" b="33906"/>
          <a:stretch/>
        </p:blipFill>
        <p:spPr>
          <a:xfrm>
            <a:off x="9535471" y="4716567"/>
            <a:ext cx="580626" cy="5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0"/>
            <a:ext cx="7437153" cy="1244600"/>
          </a:xfrm>
        </p:spPr>
        <p:txBody>
          <a:bodyPr>
            <a:noAutofit/>
          </a:bodyPr>
          <a:lstStyle/>
          <a:p>
            <a:r>
              <a:rPr lang="en-US" dirty="0" err="1">
                <a:cs typeface="Arial" panose="020B0604020202020204" pitchFamily="34" charset="0"/>
              </a:rPr>
              <a:t>Nonspherical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multiparticle</a:t>
            </a:r>
            <a:r>
              <a:rPr lang="en-US" dirty="0">
                <a:cs typeface="Arial" panose="020B0604020202020204" pitchFamily="34" charset="0"/>
              </a:rPr>
              <a:t> systems</a:t>
            </a:r>
            <a:endParaRPr lang="nl-NL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0000" y="1828800"/>
                <a:ext cx="9518649" cy="35067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cs typeface="Arial" panose="020B0604020202020204" pitchFamily="34" charset="0"/>
                  </a:rPr>
                  <a:t>Similarly, configuration independence is </a:t>
                </a:r>
                <a:r>
                  <a:rPr lang="en-US" sz="1800" b="1" u="sng" dirty="0">
                    <a:cs typeface="Arial" panose="020B0604020202020204" pitchFamily="34" charset="0"/>
                  </a:rPr>
                  <a:t>verified for all </a:t>
                </a:r>
                <a:r>
                  <a:rPr lang="en-US" sz="1800" b="1" i="1" u="sng" dirty="0">
                    <a:cs typeface="Arial" panose="020B0604020202020204" pitchFamily="34" charset="0"/>
                  </a:rPr>
                  <a:t>Re</a:t>
                </a:r>
                <a:r>
                  <a:rPr lang="en-US" sz="1800" b="1" u="sng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1800" b="1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n-US" sz="1800" b="1" i="1" u="sng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cs typeface="Arial" panose="020B0604020202020204" pitchFamily="34" charset="0"/>
                  </a:rPr>
                  <a:t>To be </a:t>
                </a:r>
                <a:r>
                  <a:rPr lang="en-US" sz="1800" dirty="0" smtClean="0">
                    <a:cs typeface="Arial" panose="020B0604020202020204" pitchFamily="34" charset="0"/>
                  </a:rPr>
                  <a:t>explored: </a:t>
                </a:r>
                <a:r>
                  <a:rPr lang="en-US" sz="1800" b="1" u="sng" dirty="0">
                    <a:cs typeface="Arial" panose="020B0604020202020204" pitchFamily="34" charset="0"/>
                  </a:rPr>
                  <a:t>only a 3 dimensional</a:t>
                </a:r>
                <a:r>
                  <a:rPr lang="en-US" sz="1800" dirty="0">
                    <a:cs typeface="Arial" panose="020B0604020202020204" pitchFamily="34" charset="0"/>
                  </a:rPr>
                  <a:t> parameter space</a:t>
                </a:r>
              </a:p>
              <a:p>
                <a:pPr lvl="1"/>
                <a:r>
                  <a:rPr lang="en-US" sz="1500" dirty="0">
                    <a:cs typeface="Arial" panose="020B0604020202020204" pitchFamily="34" charset="0"/>
                  </a:rPr>
                  <a:t>Reynolds number (</a:t>
                </a:r>
                <a:r>
                  <a:rPr lang="en-US" sz="1500" i="1" dirty="0">
                    <a:cs typeface="Arial" panose="020B0604020202020204" pitchFamily="34" charset="0"/>
                  </a:rPr>
                  <a:t>Re</a:t>
                </a:r>
                <a:r>
                  <a:rPr lang="en-US" sz="1500" dirty="0">
                    <a:cs typeface="Arial" panose="020B0604020202020204" pitchFamily="34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0.1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𝑅𝑒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≤1000</m:t>
                    </m:r>
                  </m:oMath>
                </a14:m>
                <a:endParaRPr lang="en-US" sz="1500" dirty="0">
                  <a:cs typeface="Arial" panose="020B0604020202020204" pitchFamily="34" charset="0"/>
                </a:endParaRPr>
              </a:p>
              <a:p>
                <a:pPr lvl="1"/>
                <a:r>
                  <a:rPr lang="en-US" sz="1500" dirty="0">
                    <a:cs typeface="Arial" panose="020B0604020202020204" pitchFamily="34" charset="0"/>
                  </a:rPr>
                  <a:t>Solids volume fraction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500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≤0.5</m:t>
                    </m:r>
                  </m:oMath>
                </a14:m>
                <a:endParaRPr lang="en-US" sz="15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1500" strike="sngStrike" dirty="0">
                    <a:cs typeface="Arial" panose="020B0604020202020204" pitchFamily="34" charset="0"/>
                  </a:rPr>
                  <a:t>Two particle configuration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trike="sngStrike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500" i="1" strike="sngStrike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500" i="1" strike="sngStrike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1500" i="1" strike="sngStrike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strike="sngStrike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trike="sngStrike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500" i="1" strike="sngStrike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1500" i="1" strike="sngStrike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1500" i="1" strike="sngStrike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500" strike="sngStrike" dirty="0">
                  <a:cs typeface="Arial" panose="020B0604020202020204" pitchFamily="34" charset="0"/>
                </a:endParaRPr>
              </a:p>
              <a:p>
                <a:pPr lvl="1"/>
                <a:r>
                  <a:rPr lang="en-US" sz="1500" strike="sngStrike" dirty="0">
                    <a:cs typeface="Arial" panose="020B0604020202020204" pitchFamily="34" charset="0"/>
                  </a:rPr>
                  <a:t>Two angle parameters of the flow (</a:t>
                </a:r>
                <a14:m>
                  <m:oMath xmlns:m="http://schemas.openxmlformats.org/officeDocument/2006/math">
                    <m:r>
                      <a:rPr lang="en-US" sz="15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500" strike="sngStrike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1500" strike="sngStrike" dirty="0"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  <a:cs typeface="Arial" panose="020B0604020202020204" pitchFamily="34" charset="0"/>
                  </a:rPr>
                  <a:t> Incident angle of individual particles (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  <a:cs typeface="Arial" panose="020B0604020202020204" pitchFamily="34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5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°≤</m:t>
                    </m:r>
                    <m:r>
                      <a:rPr lang="en-US" sz="15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en-US" sz="15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≤90°</m:t>
                    </m:r>
                  </m:oMath>
                </a14:m>
                <a:endParaRPr lang="en-US" sz="15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A </a:t>
                </a:r>
                <a:r>
                  <a:rPr lang="en-US" sz="1800" b="1" u="sng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random configuration is sufficient</a:t>
                </a:r>
                <a:r>
                  <a:rPr lang="en-US" sz="1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for a particular </a:t>
                </a:r>
                <a:r>
                  <a:rPr lang="en-US" sz="1800" i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Re </a:t>
                </a:r>
                <a:r>
                  <a:rPr lang="en-US" sz="1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!</a:t>
                </a:r>
              </a:p>
              <a:p>
                <a:pPr marL="0" indent="0">
                  <a:buNone/>
                </a:pPr>
                <a:endParaRPr lang="en-US" sz="1800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cs typeface="Arial" panose="020B0604020202020204" pitchFamily="34" charset="0"/>
                </a:endParaRPr>
              </a:p>
              <a:p>
                <a:pPr lvl="1"/>
                <a:endParaRPr lang="en-US" sz="1500" dirty="0">
                  <a:cs typeface="Arial" panose="020B0604020202020204" pitchFamily="34" charset="0"/>
                </a:endParaRPr>
              </a:p>
              <a:p>
                <a:pPr lvl="1"/>
                <a:endParaRPr lang="en-US" sz="1500" dirty="0">
                  <a:cs typeface="Arial" panose="020B0604020202020204" pitchFamily="34" charset="0"/>
                </a:endParaRPr>
              </a:p>
              <a:p>
                <a:pPr marL="342900" lvl="1" indent="0">
                  <a:buNone/>
                </a:pPr>
                <a:endParaRPr lang="en-US" sz="1500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0000" y="1828800"/>
                <a:ext cx="9518649" cy="3506788"/>
              </a:xfrm>
              <a:blipFill>
                <a:blip r:embed="rId2"/>
                <a:stretch>
                  <a:fillRect l="-1472" t="-19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19" y="3351187"/>
            <a:ext cx="474345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506" y="1384639"/>
            <a:ext cx="2444816" cy="262971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10462661" y="4014357"/>
            <a:ext cx="0" cy="34651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1922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0"/>
            <a:ext cx="9546167" cy="1244600"/>
          </a:xfrm>
        </p:spPr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Lift correlation</a:t>
            </a:r>
            <a:endParaRPr lang="nl-NL" dirty="0"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56333"/>
          <a:stretch/>
        </p:blipFill>
        <p:spPr>
          <a:xfrm>
            <a:off x="6673513" y="4012106"/>
            <a:ext cx="3175556" cy="277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84" y="1206078"/>
            <a:ext cx="3359008" cy="27345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1" t="-257" r="-920" b="66555"/>
          <a:stretch/>
        </p:blipFill>
        <p:spPr>
          <a:xfrm>
            <a:off x="2187009" y="1156130"/>
            <a:ext cx="3766002" cy="2834475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8" t="4549" r="30870" b="39142"/>
          <a:stretch/>
        </p:blipFill>
        <p:spPr>
          <a:xfrm>
            <a:off x="4995550" y="2785741"/>
            <a:ext cx="435768" cy="42148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5156284" y="3226003"/>
            <a:ext cx="0" cy="1563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57" b="49341"/>
          <a:stretch/>
        </p:blipFill>
        <p:spPr>
          <a:xfrm>
            <a:off x="2361395" y="3977070"/>
            <a:ext cx="3566051" cy="303930"/>
          </a:xfrm>
          <a:prstGeom prst="rect">
            <a:avLst/>
          </a:prstGeom>
        </p:spPr>
      </p:pic>
      <p:pic>
        <p:nvPicPr>
          <p:cNvPr id="16" name="Content Placeholder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8" t="4549" r="30870" b="39142"/>
          <a:stretch/>
        </p:blipFill>
        <p:spPr>
          <a:xfrm>
            <a:off x="7115144" y="1491060"/>
            <a:ext cx="435768" cy="42148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7275878" y="1931322"/>
            <a:ext cx="0" cy="1563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449514" y="4706761"/>
            <a:ext cx="7138987" cy="78266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Another important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Lift can be predicted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with just the knowledge of drag alone.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11266714" y="2531786"/>
            <a:ext cx="0" cy="2021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85" y="1206078"/>
            <a:ext cx="1309662" cy="132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56333"/>
          <a:stretch/>
        </p:blipFill>
        <p:spPr>
          <a:xfrm>
            <a:off x="3115346" y="2029305"/>
            <a:ext cx="3086533" cy="269443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441575" y="1632583"/>
            <a:ext cx="1690872" cy="2635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Hypothesis: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25" y="1993532"/>
            <a:ext cx="1902619" cy="262430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6877222" y="1630973"/>
            <a:ext cx="1990861" cy="2635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From simulations: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70" y="2665426"/>
            <a:ext cx="3785235" cy="32000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3728187" y="2255962"/>
            <a:ext cx="154966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8183095" y="2255962"/>
            <a:ext cx="53097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1440000" y="457200"/>
            <a:ext cx="954616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kern="0" smtClean="0">
                <a:cs typeface="Arial" panose="020B0604020202020204" pitchFamily="34" charset="0"/>
              </a:rPr>
              <a:t>Lift correlation</a:t>
            </a:r>
            <a:endParaRPr lang="nl-NL" kern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0"/>
            <a:ext cx="7600783" cy="717082"/>
          </a:xfrm>
        </p:spPr>
        <p:txBody>
          <a:bodyPr/>
          <a:lstStyle/>
          <a:p>
            <a:pPr marL="0" indent="0"/>
            <a:r>
              <a:rPr lang="en-US" dirty="0" smtClean="0"/>
              <a:t>Conclusion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800000" y="1328086"/>
                <a:ext cx="8563200" cy="4301189"/>
              </a:xfrm>
            </p:spPr>
            <p:txBody>
              <a:bodyPr/>
              <a:lstStyle/>
              <a:p>
                <a:pPr lvl="0">
                  <a:lnSpc>
                    <a:spcPct val="100000"/>
                  </a:lnSpc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Interesting </a:t>
                </a:r>
                <a:r>
                  <a:rPr lang="en-US" sz="1800" b="1" u="sng" dirty="0" smtClean="0">
                    <a:solidFill>
                      <a:srgbClr val="000000"/>
                    </a:solidFill>
                  </a:rPr>
                  <a:t>drag and lift scaling laws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 observed for both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Single particle and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1600" dirty="0" err="1" smtClean="0">
                    <a:solidFill>
                      <a:srgbClr val="000000"/>
                    </a:solidFill>
                  </a:rPr>
                  <a:t>Multiparticle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systems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lvl="1">
                  <a:lnSpc>
                    <a:spcPct val="100000"/>
                  </a:lnSpc>
                </a:pPr>
                <a:endParaRPr lang="en-US" sz="1600" b="1" u="sng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endParaRPr lang="en-US" sz="1600" b="1" u="sng" dirty="0" smtClean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endParaRPr lang="en-US" sz="1600" b="1" u="sng" dirty="0">
                  <a:solidFill>
                    <a:srgbClr val="000000"/>
                  </a:solidFill>
                </a:endParaRPr>
              </a:p>
              <a:p>
                <a:pPr marL="385763" lvl="1" indent="0">
                  <a:lnSpc>
                    <a:spcPct val="100000"/>
                  </a:lnSpc>
                  <a:buNone/>
                </a:pPr>
                <a:endParaRPr lang="en-US" sz="1800" b="1" u="sng" dirty="0" smtClean="0">
                  <a:solidFill>
                    <a:srgbClr val="000000"/>
                  </a:solidFill>
                </a:endParaRPr>
              </a:p>
              <a:p>
                <a:pPr lvl="0">
                  <a:lnSpc>
                    <a:spcPct val="100000"/>
                  </a:lnSpc>
                </a:pPr>
                <a:endParaRPr lang="en-US" sz="1800" dirty="0" smtClean="0">
                  <a:solidFill>
                    <a:srgbClr val="000000"/>
                  </a:solidFill>
                </a:endParaRPr>
              </a:p>
              <a:p>
                <a:pPr lvl="0">
                  <a:lnSpc>
                    <a:spcPct val="100000"/>
                  </a:lnSpc>
                </a:pPr>
                <a:endParaRPr lang="en-US" sz="1800" dirty="0" smtClean="0">
                  <a:solidFill>
                    <a:srgbClr val="000000"/>
                  </a:solidFill>
                </a:endParaRPr>
              </a:p>
              <a:p>
                <a:pPr lvl="0">
                  <a:lnSpc>
                    <a:spcPct val="100000"/>
                  </a:lnSpc>
                </a:pPr>
                <a:endParaRPr lang="en-US" sz="1800" dirty="0" smtClean="0">
                  <a:solidFill>
                    <a:srgbClr val="000000"/>
                  </a:solidFill>
                </a:endParaRPr>
              </a:p>
              <a:p>
                <a:pPr lvl="0">
                  <a:lnSpc>
                    <a:spcPct val="100000"/>
                  </a:lnSpc>
                </a:pPr>
                <a:endParaRPr lang="en-US" sz="1800" dirty="0" smtClean="0">
                  <a:solidFill>
                    <a:srgbClr val="000000"/>
                  </a:solidFill>
                </a:endParaRPr>
              </a:p>
              <a:p>
                <a:pPr lvl="0">
                  <a:lnSpc>
                    <a:spcPct val="100000"/>
                  </a:lnSpc>
                </a:pPr>
                <a:r>
                  <a:rPr lang="en-US" sz="1800" b="1" u="sng" dirty="0">
                    <a:solidFill>
                      <a:srgbClr val="000000"/>
                    </a:solidFill>
                  </a:rPr>
                  <a:t>New recipe</a:t>
                </a:r>
                <a:r>
                  <a:rPr lang="en-US" sz="1800" dirty="0">
                    <a:solidFill>
                      <a:srgbClr val="000000"/>
                    </a:solidFill>
                  </a:rPr>
                  <a:t> for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modeling of non-spherical particle </a:t>
                </a:r>
                <a:r>
                  <a:rPr lang="en-US" sz="1800" b="1" u="sng" dirty="0" smtClean="0">
                    <a:solidFill>
                      <a:srgbClr val="000000"/>
                    </a:solidFill>
                  </a:rPr>
                  <a:t>assemblies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 is </a:t>
                </a:r>
                <a:r>
                  <a:rPr lang="en-US" sz="1800" dirty="0">
                    <a:solidFill>
                      <a:srgbClr val="000000"/>
                    </a:solidFill>
                  </a:rPr>
                  <a:t>created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</a:rPr>
                  <a:t>Dependent parameters are: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000000"/>
                    </a:solidFill>
                  </a:rPr>
                  <a:t>Reynolds number </a:t>
                </a:r>
                <a:r>
                  <a:rPr lang="en-US" sz="1600" i="1" dirty="0">
                    <a:solidFill>
                      <a:srgbClr val="000000"/>
                    </a:solidFill>
                  </a:rPr>
                  <a:t>Re,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000000"/>
                    </a:solidFill>
                  </a:rPr>
                  <a:t>Solids volume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</a:rPr>
                  <a:t>, and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000000"/>
                    </a:solidFill>
                  </a:rPr>
                  <a:t>Incident angle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0">
                  <a:lnSpc>
                    <a:spcPct val="100000"/>
                  </a:lnSpc>
                </a:pPr>
                <a:endParaRPr lang="en-US" sz="1800" dirty="0" smtClean="0">
                  <a:solidFill>
                    <a:srgbClr val="000000"/>
                  </a:solidFill>
                </a:endParaRPr>
              </a:p>
              <a:p>
                <a:pPr lvl="0">
                  <a:lnSpc>
                    <a:spcPct val="100000"/>
                  </a:lnSpc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385763" lvl="1" indent="0">
                  <a:lnSpc>
                    <a:spcPct val="100000"/>
                  </a:lnSpc>
                  <a:buNone/>
                </a:pPr>
                <a:endParaRPr lang="en-US" sz="1600" dirty="0">
                  <a:solidFill>
                    <a:srgbClr val="000000"/>
                  </a:solidFill>
                </a:endParaRPr>
              </a:p>
              <a:p>
                <a:pPr marL="385763" lvl="1" indent="0">
                  <a:lnSpc>
                    <a:spcPct val="100000"/>
                  </a:lnSpc>
                  <a:buNone/>
                </a:pPr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pPr marL="385763" lvl="1" indent="0">
                  <a:lnSpc>
                    <a:spcPct val="100000"/>
                  </a:lnSpc>
                  <a:buNone/>
                </a:pPr>
                <a:endParaRPr lang="en-US" sz="1600" dirty="0">
                  <a:solidFill>
                    <a:srgbClr val="000000"/>
                  </a:solidFill>
                </a:endParaRPr>
              </a:p>
              <a:p>
                <a:pPr lvl="0">
                  <a:lnSpc>
                    <a:spcPct val="100000"/>
                  </a:lnSpc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lvl="0">
                  <a:lnSpc>
                    <a:spcPct val="100000"/>
                  </a:lnSpc>
                </a:pPr>
                <a:endParaRPr lang="en-US" sz="12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0000" y="1328086"/>
                <a:ext cx="8563200" cy="4301189"/>
              </a:xfrm>
              <a:blipFill>
                <a:blip r:embed="rId2"/>
                <a:stretch>
                  <a:fillRect l="-1637" t="-18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16" y="635267"/>
            <a:ext cx="2244298" cy="1655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 t="-4798" r="1" b="12281"/>
          <a:stretch/>
        </p:blipFill>
        <p:spPr>
          <a:xfrm>
            <a:off x="9645320" y="2666198"/>
            <a:ext cx="2396690" cy="247061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770935" y="2242770"/>
            <a:ext cx="5112156" cy="1823117"/>
            <a:chOff x="2770935" y="2242770"/>
            <a:chExt cx="5112156" cy="1823117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2770935" y="2242770"/>
              <a:ext cx="2256559" cy="1709514"/>
              <a:chOff x="2519363" y="1181099"/>
              <a:chExt cx="3784473" cy="2867025"/>
            </a:xfrm>
          </p:grpSpPr>
          <p:pic>
            <p:nvPicPr>
              <p:cNvPr id="7" name="Picture 3" descr="M:\3me\pe\IRS\shared\SanjeeviSathish\CFD2017\cd_intro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9363" y="1181099"/>
                <a:ext cx="3784473" cy="2867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Content Placeholder 3"/>
              <p:cNvSpPr txBox="1">
                <a:spLocks/>
              </p:cNvSpPr>
              <p:nvPr/>
            </p:nvSpPr>
            <p:spPr bwMode="auto">
              <a:xfrm>
                <a:off x="3748089" y="2009774"/>
                <a:ext cx="219074" cy="190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95263" indent="-195263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A6D6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5762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A6D6"/>
                  </a:buClr>
                  <a:buFont typeface="Times" pitchFamily="18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572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A6D6"/>
                  </a:buClr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3382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7192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2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1764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200">
                    <a:solidFill>
                      <a:schemeClr val="tx1"/>
                    </a:solidFill>
                    <a:latin typeface="+mn-lt"/>
                  </a:defRPr>
                </a:lvl6pPr>
                <a:lvl7pPr marL="26336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200">
                    <a:solidFill>
                      <a:schemeClr val="tx1"/>
                    </a:solidFill>
                    <a:latin typeface="+mn-lt"/>
                  </a:defRPr>
                </a:lvl7pPr>
                <a:lvl8pPr marL="30908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200">
                    <a:solidFill>
                      <a:schemeClr val="tx1"/>
                    </a:solidFill>
                    <a:latin typeface="+mn-lt"/>
                  </a:defRPr>
                </a:lvl8pPr>
                <a:lvl9pPr marL="35480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600" dirty="0"/>
                  <a:t>(+)</a:t>
                </a:r>
              </a:p>
            </p:txBody>
          </p:sp>
          <p:sp>
            <p:nvSpPr>
              <p:cNvPr id="9" name="Content Placeholder 3"/>
              <p:cNvSpPr txBox="1">
                <a:spLocks/>
              </p:cNvSpPr>
              <p:nvPr/>
            </p:nvSpPr>
            <p:spPr bwMode="auto">
              <a:xfrm>
                <a:off x="4311984" y="2009772"/>
                <a:ext cx="219074" cy="190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95263" indent="-195263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A6D6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5762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A6D6"/>
                  </a:buClr>
                  <a:buFont typeface="Times" pitchFamily="18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572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A6D6"/>
                  </a:buClr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3382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7192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2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1764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200">
                    <a:solidFill>
                      <a:schemeClr val="tx1"/>
                    </a:solidFill>
                    <a:latin typeface="+mn-lt"/>
                  </a:defRPr>
                </a:lvl6pPr>
                <a:lvl7pPr marL="26336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200">
                    <a:solidFill>
                      <a:schemeClr val="tx1"/>
                    </a:solidFill>
                    <a:latin typeface="+mn-lt"/>
                  </a:defRPr>
                </a:lvl7pPr>
                <a:lvl8pPr marL="30908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200">
                    <a:solidFill>
                      <a:schemeClr val="tx1"/>
                    </a:solidFill>
                    <a:latin typeface="+mn-lt"/>
                  </a:defRPr>
                </a:lvl8pPr>
                <a:lvl9pPr marL="35480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600" dirty="0"/>
                  <a:t>(x)</a:t>
                </a:r>
              </a:p>
            </p:txBody>
          </p:sp>
          <p:sp>
            <p:nvSpPr>
              <p:cNvPr id="10" name="Content Placeholder 3"/>
              <p:cNvSpPr txBox="1">
                <a:spLocks/>
              </p:cNvSpPr>
              <p:nvPr/>
            </p:nvSpPr>
            <p:spPr bwMode="auto">
              <a:xfrm>
                <a:off x="5681664" y="3267074"/>
                <a:ext cx="338136" cy="190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95263" indent="-195263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A6D6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5762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A6D6"/>
                  </a:buClr>
                  <a:buFont typeface="Times" pitchFamily="18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572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A6D6"/>
                  </a:buClr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3382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7192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2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1764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200">
                    <a:solidFill>
                      <a:schemeClr val="tx1"/>
                    </a:solidFill>
                    <a:latin typeface="+mn-lt"/>
                  </a:defRPr>
                </a:lvl6pPr>
                <a:lvl7pPr marL="26336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200">
                    <a:solidFill>
                      <a:schemeClr val="tx1"/>
                    </a:solidFill>
                    <a:latin typeface="+mn-lt"/>
                  </a:defRPr>
                </a:lvl7pPr>
                <a:lvl8pPr marL="30908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200">
                    <a:solidFill>
                      <a:schemeClr val="tx1"/>
                    </a:solidFill>
                    <a:latin typeface="+mn-lt"/>
                  </a:defRPr>
                </a:lvl8pPr>
                <a:lvl9pPr marL="3548063" indent="-190500" algn="l" rtl="0" eaLnBrk="0" fontAlgn="base" hangingPunct="0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Font typeface="Times" pitchFamily="18" charset="0"/>
                  <a:buChar char="•"/>
                  <a:defRPr sz="1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600" dirty="0"/>
                  <a:t>(</a:t>
                </a:r>
                <a:r>
                  <a:rPr lang="en-US" sz="600" b="1" dirty="0">
                    <a:latin typeface="MS Mincho"/>
                    <a:ea typeface="MS Mincho"/>
                  </a:rPr>
                  <a:t>△</a:t>
                </a:r>
                <a:r>
                  <a:rPr lang="en-US" sz="600" dirty="0"/>
                  <a:t>)</a:t>
                </a:r>
              </a:p>
            </p:txBody>
          </p: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5519790" y="2292283"/>
              <a:ext cx="2363301" cy="1773604"/>
              <a:chOff x="5780027" y="2539363"/>
              <a:chExt cx="2500644" cy="1876677"/>
            </a:xfrm>
          </p:grpSpPr>
          <p:pic>
            <p:nvPicPr>
              <p:cNvPr id="11" name="Picture 3" descr="M:\3me\pe\IRS\shared\SanjeeviSathish\CFD2017\cl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90" r="49682" b="1779"/>
              <a:stretch/>
            </p:blipFill>
            <p:spPr bwMode="auto">
              <a:xfrm>
                <a:off x="5780027" y="2539363"/>
                <a:ext cx="2500644" cy="18766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M:\3me\pe\IRS\shared\SanjeeviSathish\CFD2017\prolate4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94" t="8262" r="4150" b="12456"/>
              <a:stretch/>
            </p:blipFill>
            <p:spPr bwMode="auto">
              <a:xfrm>
                <a:off x="6439302" y="2706418"/>
                <a:ext cx="866273" cy="548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02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0000" y="447575"/>
            <a:ext cx="7159625" cy="12446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195941" y="521264"/>
            <a:ext cx="3261587" cy="5260968"/>
            <a:chOff x="8080669" y="930143"/>
            <a:chExt cx="3261587" cy="5260968"/>
          </a:xfrm>
        </p:grpSpPr>
        <p:pic>
          <p:nvPicPr>
            <p:cNvPr id="4" name="Picture 3" descr="flowregimes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66" t="5863" r="1345" b="2410"/>
            <a:stretch/>
          </p:blipFill>
          <p:spPr bwMode="auto">
            <a:xfrm>
              <a:off x="8699501" y="930143"/>
              <a:ext cx="2023924" cy="497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080669" y="5914112"/>
              <a:ext cx="3261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Fluidization of </a:t>
              </a:r>
              <a:r>
                <a:rPr lang="en-US" sz="1200" dirty="0" smtClean="0"/>
                <a:t>biomass particles</a:t>
              </a:r>
              <a:endParaRPr lang="en-US" sz="1200" baseline="30000" dirty="0"/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436289" y="1231708"/>
            <a:ext cx="2199506" cy="1808725"/>
            <a:chOff x="2209807" y="1565592"/>
            <a:chExt cx="3632193" cy="29868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7" y="1565592"/>
              <a:ext cx="3632193" cy="247660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00547" y="4095035"/>
              <a:ext cx="3290231" cy="45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Milled biomass particles</a:t>
              </a:r>
              <a:endParaRPr lang="en-US" sz="1200" baseline="30000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440000" y="1603738"/>
            <a:ext cx="6707738" cy="3435401"/>
          </a:xfrm>
        </p:spPr>
        <p:txBody>
          <a:bodyPr/>
          <a:lstStyle/>
          <a:p>
            <a:r>
              <a:rPr lang="en-US" altLang="en-US" sz="1600" dirty="0" smtClean="0">
                <a:ea typeface="ＭＳ Ｐゴシック" panose="020B0600070205080204" pitchFamily="34" charset="-128"/>
              </a:rPr>
              <a:t>Renewable energy is the need of the future - </a:t>
            </a:r>
            <a:r>
              <a:rPr lang="en-US" altLang="en-US" sz="1600" b="1" u="sng" dirty="0" smtClean="0">
                <a:ea typeface="ＭＳ Ｐゴシック" panose="020B0600070205080204" pitchFamily="34" charset="-128"/>
              </a:rPr>
              <a:t>Biomass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sz="1600" dirty="0" smtClean="0">
              <a:ea typeface="ＭＳ Ｐゴシック" panose="020B0600070205080204" pitchFamily="34" charset="-128"/>
            </a:endParaRPr>
          </a:p>
          <a:p>
            <a:r>
              <a:rPr lang="en-US" altLang="en-US" sz="1600" dirty="0" smtClean="0">
                <a:ea typeface="ＭＳ Ｐゴシック" panose="020B0600070205080204" pitchFamily="34" charset="-128"/>
              </a:rPr>
              <a:t>Particles </a:t>
            </a:r>
            <a:r>
              <a:rPr lang="en-US" altLang="en-US" sz="1600" b="1" u="sng" dirty="0" smtClean="0">
                <a:ea typeface="ＭＳ Ｐゴシック" panose="020B0600070205080204" pitchFamily="34" charset="-128"/>
              </a:rPr>
              <a:t>simplified as spheres 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traditionally.</a:t>
            </a:r>
          </a:p>
          <a:p>
            <a:endParaRPr lang="en-US" altLang="en-US" sz="1600" dirty="0" smtClean="0">
              <a:ea typeface="ＭＳ Ｐゴシック" panose="020B0600070205080204" pitchFamily="34" charset="-128"/>
            </a:endParaRPr>
          </a:p>
          <a:p>
            <a:r>
              <a:rPr lang="en-US" altLang="en-US" sz="1600" b="1" u="sng" dirty="0" smtClean="0">
                <a:ea typeface="ＭＳ Ｐゴシック" panose="020B0600070205080204" pitchFamily="34" charset="-128"/>
              </a:rPr>
              <a:t>Orientation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 effects, lift, 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torque?</a:t>
            </a:r>
          </a:p>
          <a:p>
            <a:endParaRPr lang="en-US" altLang="en-US" sz="1600" dirty="0">
              <a:ea typeface="ＭＳ Ｐゴシック" panose="020B0600070205080204" pitchFamily="34" charset="-128"/>
            </a:endParaRPr>
          </a:p>
          <a:p>
            <a:r>
              <a:rPr lang="en-US" altLang="en-US" sz="1600" dirty="0" smtClean="0">
                <a:ea typeface="ＭＳ Ｐゴシック" panose="020B0600070205080204" pitchFamily="34" charset="-128"/>
              </a:rPr>
              <a:t>Large 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parameter space - </a:t>
            </a:r>
            <a:r>
              <a:rPr lang="en-US" altLang="en-US" sz="1600" b="1" u="sng" dirty="0" smtClean="0">
                <a:ea typeface="ＭＳ Ｐゴシック" panose="020B0600070205080204" pitchFamily="34" charset="-128"/>
              </a:rPr>
              <a:t>simplified models required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 for Euler-</a:t>
            </a:r>
            <a:r>
              <a:rPr lang="en-US" altLang="en-US" sz="1600" dirty="0" err="1" smtClean="0">
                <a:ea typeface="ＭＳ Ｐゴシック" panose="020B0600070205080204" pitchFamily="34" charset="-128"/>
              </a:rPr>
              <a:t>Lagrangian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 simulations of non-spherical particles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sz="1600" dirty="0">
              <a:ea typeface="ＭＳ Ｐゴシック" panose="020B0600070205080204" pitchFamily="34" charset="-128"/>
            </a:endParaRPr>
          </a:p>
          <a:p>
            <a:r>
              <a:rPr lang="en-US" altLang="en-US" sz="1600" dirty="0">
                <a:ea typeface="ＭＳ Ｐゴシック" panose="020B0600070205080204" pitchFamily="34" charset="-128"/>
              </a:rPr>
              <a:t>High </a:t>
            </a:r>
            <a:r>
              <a:rPr lang="en-US" altLang="en-US" sz="1600" b="1" u="sng" dirty="0">
                <a:ea typeface="ＭＳ Ｐゴシック" panose="020B0600070205080204" pitchFamily="34" charset="-128"/>
              </a:rPr>
              <a:t>Stokes number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flow.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0"/>
            <a:ext cx="7600783" cy="717082"/>
          </a:xfrm>
        </p:spPr>
        <p:txBody>
          <a:bodyPr/>
          <a:lstStyle/>
          <a:p>
            <a:pPr marL="0" indent="0"/>
            <a:r>
              <a:rPr lang="en-US" dirty="0" smtClean="0"/>
              <a:t>Conclusion 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799999" y="1328087"/>
                <a:ext cx="6650981" cy="1078230"/>
              </a:xfrm>
            </p:spPr>
            <p:txBody>
              <a:bodyPr/>
              <a:lstStyle/>
              <a:p>
                <a:pPr lvl="0">
                  <a:lnSpc>
                    <a:spcPct val="100000"/>
                  </a:lnSpc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For a packed bed, </a:t>
                </a:r>
                <a:r>
                  <a:rPr lang="en-US" sz="1800" b="1" u="sng" dirty="0">
                    <a:solidFill>
                      <a:srgbClr val="000000"/>
                    </a:solidFill>
                  </a:rPr>
                  <a:t>pressure drop</a:t>
                </a:r>
                <a:r>
                  <a:rPr lang="en-US" sz="1800" dirty="0">
                    <a:solidFill>
                      <a:srgbClr val="000000"/>
                    </a:solidFill>
                  </a:rPr>
                  <a:t> for any configuration can be estimated with just a </a:t>
                </a:r>
                <a:r>
                  <a:rPr lang="en-US" sz="1800" b="1" u="sng" dirty="0">
                    <a:solidFill>
                      <a:srgbClr val="000000"/>
                    </a:solidFill>
                  </a:rPr>
                  <a:t>single simulation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  (for a given 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Re</a:t>
                </a:r>
                <a:r>
                  <a:rPr lang="en-US" sz="1800" dirty="0">
                    <a:solidFill>
                      <a:srgbClr val="000000"/>
                    </a:solidFill>
                  </a:rPr>
                  <a:t>  and solids volume </a:t>
                </a:r>
                <a:r>
                  <a:rPr lang="en-US" sz="1800" dirty="0">
                    <a:solidFill>
                      <a:srgbClr val="000000"/>
                    </a:solidFill>
                  </a:rPr>
                  <a:t>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rgbClr val="000000"/>
                    </a:solidFill>
                  </a:rPr>
                  <a:t>)</a:t>
                </a:r>
                <a:endParaRPr lang="en-US" sz="1600" dirty="0">
                  <a:solidFill>
                    <a:srgbClr val="000000"/>
                  </a:solidFill>
                </a:endParaRPr>
              </a:p>
              <a:p>
                <a:pPr lvl="0">
                  <a:lnSpc>
                    <a:spcPct val="100000"/>
                  </a:lnSpc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385763" lvl="1" indent="0">
                  <a:lnSpc>
                    <a:spcPct val="100000"/>
                  </a:lnSpc>
                  <a:buNone/>
                </a:pPr>
                <a:endParaRPr lang="en-US" sz="1600" dirty="0">
                  <a:solidFill>
                    <a:srgbClr val="000000"/>
                  </a:solidFill>
                </a:endParaRPr>
              </a:p>
              <a:p>
                <a:pPr marL="385763" lvl="1" indent="0">
                  <a:lnSpc>
                    <a:spcPct val="100000"/>
                  </a:lnSpc>
                  <a:buNone/>
                </a:pPr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pPr marL="385763" lvl="1" indent="0">
                  <a:lnSpc>
                    <a:spcPct val="100000"/>
                  </a:lnSpc>
                  <a:buNone/>
                </a:pPr>
                <a:endParaRPr lang="en-US" sz="1600" dirty="0">
                  <a:solidFill>
                    <a:srgbClr val="000000"/>
                  </a:solidFill>
                </a:endParaRPr>
              </a:p>
              <a:p>
                <a:pPr lvl="0">
                  <a:lnSpc>
                    <a:spcPct val="100000"/>
                  </a:lnSpc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lvl="0">
                  <a:lnSpc>
                    <a:spcPct val="100000"/>
                  </a:lnSpc>
                </a:pPr>
                <a:endParaRPr lang="en-US" sz="12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9999" y="1328087"/>
                <a:ext cx="6650981" cy="1078230"/>
              </a:xfrm>
              <a:blipFill>
                <a:blip r:embed="rId2"/>
                <a:stretch>
                  <a:fillRect l="-2108" t="-7345" r="-23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903370" y="815741"/>
            <a:ext cx="2646946" cy="3071151"/>
            <a:chOff x="4379496" y="1174282"/>
            <a:chExt cx="1309662" cy="151955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V="1">
              <a:off x="4965272" y="2548698"/>
              <a:ext cx="4076" cy="1451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496" y="1174282"/>
              <a:ext cx="1309662" cy="1325707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b="9442"/>
          <a:stretch/>
        </p:blipFill>
        <p:spPr>
          <a:xfrm>
            <a:off x="2198807" y="2921142"/>
            <a:ext cx="6083168" cy="21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0000" y="457200"/>
            <a:ext cx="9546167" cy="12446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9757" y="1473450"/>
            <a:ext cx="161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Financial support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9166" y="1473449"/>
            <a:ext cx="2465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Computational 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9835" y="2951159"/>
            <a:ext cx="19492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</a:rPr>
              <a:t>Dutch </a:t>
            </a:r>
            <a:r>
              <a:rPr lang="en-US" sz="1000" dirty="0">
                <a:latin typeface="Arial" panose="020B0604020202020204" pitchFamily="34" charset="0"/>
              </a:rPr>
              <a:t>HPC </a:t>
            </a:r>
            <a:r>
              <a:rPr lang="en-US" sz="1000" dirty="0" smtClean="0">
                <a:latin typeface="Arial" panose="020B0604020202020204" pitchFamily="34" charset="0"/>
              </a:rPr>
              <a:t>agency</a:t>
            </a:r>
            <a:endParaRPr lang="en-US" sz="10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71" y="1780565"/>
            <a:ext cx="1983352" cy="1983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89" y="2113645"/>
            <a:ext cx="2243341" cy="837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18873" r="14552" b="19766"/>
          <a:stretch/>
        </p:blipFill>
        <p:spPr>
          <a:xfrm>
            <a:off x="5989149" y="2100479"/>
            <a:ext cx="1900034" cy="11045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2522" y="3715724"/>
            <a:ext cx="19492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</a:rPr>
              <a:t>(Grant number: 615096)</a:t>
            </a:r>
            <a:endParaRPr 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3824" y="2828023"/>
            <a:ext cx="7159625" cy="12446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0"/>
            <a:ext cx="9546167" cy="1244600"/>
          </a:xfrm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Histogram of </a:t>
            </a:r>
            <a:r>
              <a:rPr lang="en-US" dirty="0" smtClean="0">
                <a:cs typeface="Arial" panose="020B0604020202020204" pitchFamily="34" charset="0"/>
              </a:rPr>
              <a:t>particle orientations</a:t>
            </a:r>
            <a:endParaRPr lang="nl-NL" dirty="0"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9167" y="3964252"/>
            <a:ext cx="2623291" cy="1960155"/>
            <a:chOff x="2581060" y="4110269"/>
            <a:chExt cx="2623291" cy="196015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1060" y="4110269"/>
              <a:ext cx="2623291" cy="1960155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4694286" y="5059521"/>
              <a:ext cx="224570" cy="21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72" y="1128962"/>
            <a:ext cx="6305246" cy="257149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04490" y="3484234"/>
            <a:ext cx="3017177" cy="2473804"/>
            <a:chOff x="2969109" y="3910619"/>
            <a:chExt cx="2938318" cy="22913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25" b="66588"/>
            <a:stretch/>
          </p:blipFill>
          <p:spPr>
            <a:xfrm>
              <a:off x="2969109" y="3910619"/>
              <a:ext cx="2938318" cy="2291365"/>
            </a:xfrm>
            <a:prstGeom prst="rect">
              <a:avLst/>
            </a:prstGeom>
          </p:spPr>
        </p:pic>
        <p:pic>
          <p:nvPicPr>
            <p:cNvPr id="13" name="Content Placeholder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8" t="5592" r="63095" b="39253"/>
            <a:stretch/>
          </p:blipFill>
          <p:spPr>
            <a:xfrm>
              <a:off x="5209705" y="5195136"/>
              <a:ext cx="419100" cy="412845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5372998" y="5634115"/>
              <a:ext cx="0" cy="1563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894135" y="3518776"/>
            <a:ext cx="2702251" cy="2448887"/>
            <a:chOff x="6149599" y="3941900"/>
            <a:chExt cx="2582095" cy="22901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68" t="-256" r="-646" b="66968"/>
            <a:stretch/>
          </p:blipFill>
          <p:spPr>
            <a:xfrm>
              <a:off x="6149599" y="3941900"/>
              <a:ext cx="2582095" cy="2290145"/>
            </a:xfrm>
            <a:prstGeom prst="rect">
              <a:avLst/>
            </a:prstGeom>
          </p:spPr>
        </p:pic>
        <p:pic>
          <p:nvPicPr>
            <p:cNvPr id="15" name="Content Placeholder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58" t="4549" r="30870" b="39142"/>
            <a:stretch/>
          </p:blipFill>
          <p:spPr>
            <a:xfrm>
              <a:off x="7791866" y="5186500"/>
              <a:ext cx="435768" cy="421481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 flipV="1">
              <a:off x="7952600" y="5626762"/>
              <a:ext cx="0" cy="1563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9169400" y="4891771"/>
            <a:ext cx="2895599" cy="12461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1400" dirty="0">
                <a:cs typeface="Arial" panose="020B0604020202020204" pitchFamily="34" charset="0"/>
              </a:rPr>
              <a:t>Therefore, </a:t>
            </a:r>
            <a:r>
              <a:rPr lang="en-US" sz="1400" dirty="0" err="1">
                <a:cs typeface="Arial" panose="020B0604020202020204" pitchFamily="34" charset="0"/>
              </a:rPr>
              <a:t>atleast</a:t>
            </a:r>
            <a:r>
              <a:rPr lang="en-US" sz="1400" dirty="0">
                <a:cs typeface="Arial" panose="020B0604020202020204" pitchFamily="34" charset="0"/>
              </a:rPr>
              <a:t> two simulation sets are performed for better statistics.</a:t>
            </a:r>
          </a:p>
        </p:txBody>
      </p:sp>
    </p:spTree>
    <p:extLst>
      <p:ext uri="{BB962C8B-B14F-4D97-AF65-F5344CB8AC3E}">
        <p14:creationId xmlns:p14="http://schemas.microsoft.com/office/powerpoint/2010/main" val="8339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0"/>
            <a:ext cx="9546167" cy="12446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Number of simulations</a:t>
            </a:r>
            <a:endParaRPr lang="nl-NL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64" y="1127191"/>
            <a:ext cx="6128829" cy="38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0"/>
            <a:ext cx="9546167" cy="1244600"/>
          </a:xfrm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Configuration independence test</a:t>
            </a:r>
            <a:endParaRPr lang="nl-NL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13592" y="2452839"/>
                <a:ext cx="3142573" cy="1281627"/>
              </a:xfrm>
            </p:spPr>
            <p:txBody>
              <a:bodyPr>
                <a:noAutofit/>
              </a:bodyPr>
              <a:lstStyle/>
              <a:p>
                <a:pPr marL="342900" lvl="1" indent="0">
                  <a:buNone/>
                </a:pPr>
                <a:r>
                  <a:rPr lang="en-US" sz="1600" dirty="0">
                    <a:cs typeface="Arial" panose="020B0604020202020204" pitchFamily="34" charset="0"/>
                  </a:rPr>
                  <a:t>Re=100 and </a:t>
                </a:r>
                <a:endParaRPr lang="en-US" sz="1600" dirty="0" smtClean="0">
                  <a:cs typeface="Arial" panose="020B0604020202020204" pitchFamily="34" charset="0"/>
                </a:endParaRPr>
              </a:p>
              <a:p>
                <a:pPr marL="342900" lvl="1" indent="0">
                  <a:buNone/>
                </a:pPr>
                <a:r>
                  <a:rPr lang="en-US" sz="1600" dirty="0" smtClean="0">
                    <a:cs typeface="Arial" panose="020B0604020202020204" pitchFamily="34" charset="0"/>
                  </a:rPr>
                  <a:t>solids </a:t>
                </a:r>
                <a:r>
                  <a:rPr lang="en-US" sz="1600" dirty="0">
                    <a:cs typeface="Arial" panose="020B0604020202020204" pitchFamily="34" charset="0"/>
                  </a:rPr>
                  <a:t>volume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>
                    <a:cs typeface="Arial" panose="020B0604020202020204" pitchFamily="34" charset="0"/>
                  </a:rPr>
                  <a:t>= </a:t>
                </a:r>
                <a:r>
                  <a:rPr lang="en-US" sz="1600" dirty="0" smtClean="0">
                    <a:cs typeface="Arial" panose="020B0604020202020204" pitchFamily="34" charset="0"/>
                  </a:rPr>
                  <a:t>0.3;</a:t>
                </a:r>
              </a:p>
              <a:p>
                <a:pPr marL="342900" lvl="1" indent="0">
                  <a:buNone/>
                </a:pPr>
                <a:r>
                  <a:rPr lang="en-US" sz="1600" dirty="0" smtClean="0">
                    <a:cs typeface="Arial" panose="020B0604020202020204" pitchFamily="34" charset="0"/>
                  </a:rPr>
                  <a:t>200 </a:t>
                </a:r>
                <a:r>
                  <a:rPr lang="en-US" sz="1600" dirty="0">
                    <a:cs typeface="Arial" panose="020B0604020202020204" pitchFamily="34" charset="0"/>
                  </a:rPr>
                  <a:t>particles.</a:t>
                </a:r>
              </a:p>
            </p:txBody>
          </p:sp>
        </mc:Choice>
        <mc:Fallback xmlns="">
          <p:sp>
            <p:nvSpPr>
              <p:cNvPr id="5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13592" y="2452839"/>
                <a:ext cx="3142573" cy="1281627"/>
              </a:xfrm>
              <a:blipFill>
                <a:blip r:embed="rId2"/>
                <a:stretch>
                  <a:fillRect t="-1896" r="-251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57" b="49341"/>
          <a:stretch/>
        </p:blipFill>
        <p:spPr>
          <a:xfrm>
            <a:off x="2426616" y="5767133"/>
            <a:ext cx="3867200" cy="3295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85987" y="5835120"/>
            <a:ext cx="1319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</a:rPr>
              <a:t>(solid </a:t>
            </a:r>
            <a:r>
              <a:rPr lang="en-US" sz="1100" dirty="0" smtClean="0">
                <a:latin typeface="Arial" panose="020B0604020202020204" pitchFamily="34" charset="0"/>
              </a:rPr>
              <a:t>black </a:t>
            </a:r>
            <a:r>
              <a:rPr lang="en-US" sz="1100" dirty="0">
                <a:latin typeface="Arial" panose="020B0604020202020204" pitchFamily="34" charset="0"/>
              </a:rPr>
              <a:t>line)</a:t>
            </a:r>
            <a:endParaRPr lang="nl-NL" sz="1100" dirty="0"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37" y="1199351"/>
            <a:ext cx="7801583" cy="463576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72620" y="1432495"/>
            <a:ext cx="1131205" cy="40011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sz="1000" dirty="0" smtClean="0">
                <a:latin typeface="Arial" panose="020B0604020202020204" pitchFamily="34" charset="0"/>
              </a:rPr>
              <a:t>     Simulation</a:t>
            </a:r>
            <a:endParaRPr lang="en-US" sz="1000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1000" b="1" dirty="0" smtClean="0">
                <a:latin typeface="Arial" panose="020B0604020202020204" pitchFamily="34" charset="0"/>
                <a:sym typeface="Wingdings 2" panose="05020102010507070707" pitchFamily="18" charset="2"/>
              </a:rPr>
              <a:t></a:t>
            </a:r>
            <a:r>
              <a:rPr lang="en-US" sz="1000" dirty="0" smtClean="0">
                <a:latin typeface="Arial" panose="020B0604020202020204" pitchFamily="34" charset="0"/>
                <a:sym typeface="Wingdings 2" panose="05020102010507070707" pitchFamily="18" charset="2"/>
              </a:rPr>
              <a:t>     Mean</a:t>
            </a:r>
            <a:endParaRPr lang="nl-NL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1"/>
            <a:ext cx="7159625" cy="638175"/>
          </a:xfrm>
        </p:spPr>
        <p:txBody>
          <a:bodyPr/>
          <a:lstStyle/>
          <a:p>
            <a:r>
              <a:rPr lang="en-US" dirty="0" smtClean="0"/>
              <a:t>Regime map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44028" y="4839057"/>
            <a:ext cx="7138987" cy="135691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1600" dirty="0"/>
              <a:t>Sine-squared drag law not applicable for </a:t>
            </a:r>
            <a:r>
              <a:rPr lang="en-US" sz="1600" b="1" u="sng" dirty="0"/>
              <a:t>flatter discs</a:t>
            </a:r>
            <a:r>
              <a:rPr lang="en-US" sz="1600" dirty="0"/>
              <a:t>.</a:t>
            </a:r>
          </a:p>
          <a:p>
            <a:pPr lvl="0">
              <a:lnSpc>
                <a:spcPct val="200000"/>
              </a:lnSpc>
            </a:pPr>
            <a:r>
              <a:rPr lang="en-US" sz="1600" dirty="0">
                <a:solidFill>
                  <a:srgbClr val="000000"/>
                </a:solidFill>
              </a:rPr>
              <a:t>Re=2000 </a:t>
            </a:r>
            <a:r>
              <a:rPr lang="en-US" sz="1600" b="1" u="sng" dirty="0">
                <a:solidFill>
                  <a:srgbClr val="000000"/>
                </a:solidFill>
              </a:rPr>
              <a:t>limitation</a:t>
            </a:r>
            <a:r>
              <a:rPr lang="en-US" sz="1600" dirty="0">
                <a:solidFill>
                  <a:srgbClr val="000000"/>
                </a:solidFill>
              </a:rPr>
              <a:t> is from flow solver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6264" y="4384755"/>
            <a:ext cx="308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Valid regime </a:t>
            </a:r>
            <a:r>
              <a:rPr lang="en-US" sz="1200" dirty="0"/>
              <a:t>(unshaded)</a:t>
            </a:r>
          </a:p>
        </p:txBody>
      </p:sp>
      <p:pic>
        <p:nvPicPr>
          <p:cNvPr id="1026" name="Picture 2" descr="M:\3me\pe\IRS\shared\SanjeeviSathish\CFD2017\oblate2.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49" y="3354924"/>
            <a:ext cx="878531" cy="62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3me\pe\IRS\shared\SanjeeviSathish\CFD2017\prolat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11" y="2076516"/>
            <a:ext cx="859481" cy="6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53" y="1231716"/>
            <a:ext cx="5777283" cy="36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0"/>
            <a:ext cx="9546167" cy="1244600"/>
          </a:xfrm>
        </p:spPr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Drag correlation</a:t>
            </a:r>
            <a:endParaRPr lang="nl-NL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78" y="4813772"/>
            <a:ext cx="4978340" cy="1196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69941" y="5411841"/>
            <a:ext cx="319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with different constants </a:t>
            </a:r>
            <a:r>
              <a:rPr lang="en-US" sz="1400" dirty="0" err="1">
                <a:latin typeface="Arial" panose="020B0604020202020204" pitchFamily="34" charset="0"/>
              </a:rPr>
              <a:t>a,b,c</a:t>
            </a:r>
            <a:r>
              <a:rPr lang="en-US" sz="1400" dirty="0">
                <a:latin typeface="Arial" panose="020B0604020202020204" pitchFamily="34" charset="0"/>
              </a:rPr>
              <a:t>,…,g</a:t>
            </a:r>
            <a:endParaRPr lang="nl-NL" sz="1400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98" y="1208651"/>
            <a:ext cx="6088974" cy="36056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8556859" y="1953928"/>
            <a:ext cx="760396" cy="3080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8614614" y="2945331"/>
            <a:ext cx="702641" cy="961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9430467" y="1796350"/>
            <a:ext cx="44884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200" i="1" dirty="0" smtClean="0">
                <a:latin typeface="Arial" panose="020B0604020202020204" pitchFamily="34" charset="0"/>
              </a:rPr>
              <a:t>ϕ</a:t>
            </a:r>
            <a:r>
              <a:rPr lang="en-US" sz="1200" i="1" dirty="0" smtClean="0">
                <a:latin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</a:rPr>
              <a:t>=90°</a:t>
            </a:r>
            <a:endParaRPr lang="nl-NL" sz="1200" i="1" dirty="0"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20842" y="2954954"/>
            <a:ext cx="3638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200" i="1" dirty="0" smtClean="0">
                <a:latin typeface="Arial" panose="020B0604020202020204" pitchFamily="34" charset="0"/>
              </a:rPr>
              <a:t>ϕ</a:t>
            </a:r>
            <a:r>
              <a:rPr lang="en-US" sz="1200" i="1" dirty="0" smtClean="0">
                <a:latin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</a:rPr>
              <a:t>=0°</a:t>
            </a:r>
            <a:endParaRPr lang="nl-NL" sz="12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0"/>
            <a:ext cx="9546167" cy="1244600"/>
          </a:xfrm>
        </p:spPr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Lift correlation</a:t>
            </a:r>
            <a:endParaRPr lang="nl-NL" dirty="0"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56333"/>
          <a:stretch/>
        </p:blipFill>
        <p:spPr>
          <a:xfrm>
            <a:off x="2997359" y="1901489"/>
            <a:ext cx="3086533" cy="269443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323588" y="1504767"/>
            <a:ext cx="1690872" cy="2635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Hypothesis:</a:t>
            </a:r>
          </a:p>
          <a:p>
            <a:pPr marL="342900" lvl="1" indent="0"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38" y="1865716"/>
            <a:ext cx="1902619" cy="262430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6759235" y="1503157"/>
            <a:ext cx="1990861" cy="2635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From simulations:</a:t>
            </a:r>
          </a:p>
          <a:p>
            <a:pPr marL="342900" lvl="1" indent="0"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83" y="2537610"/>
            <a:ext cx="3785235" cy="32000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3610200" y="2128146"/>
            <a:ext cx="154966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8065108" y="2128146"/>
            <a:ext cx="53097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872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47575"/>
            <a:ext cx="10062189" cy="1244600"/>
          </a:xfrm>
        </p:spPr>
        <p:txBody>
          <a:bodyPr/>
          <a:lstStyle/>
          <a:p>
            <a:r>
              <a:rPr lang="en-US" dirty="0"/>
              <a:t>Multi-scale modeling of non-spherical particles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41" y="1143566"/>
            <a:ext cx="6919076" cy="3307627"/>
          </a:xfrm>
        </p:spPr>
      </p:pic>
      <p:sp>
        <p:nvSpPr>
          <p:cNvPr id="5" name="TextBox 4"/>
          <p:cNvSpPr txBox="1"/>
          <p:nvPr/>
        </p:nvSpPr>
        <p:spPr>
          <a:xfrm>
            <a:off x="1523997" y="4511216"/>
            <a:ext cx="2492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Direct numerical simulations</a:t>
            </a:r>
          </a:p>
          <a:p>
            <a:pPr algn="ctr"/>
            <a:r>
              <a:rPr lang="en-US" sz="1200" b="1" dirty="0"/>
              <a:t>(DNS)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9341" y="4538110"/>
            <a:ext cx="2492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Euler-</a:t>
            </a:r>
            <a:r>
              <a:rPr lang="en-US" sz="1200" b="1" dirty="0" err="1"/>
              <a:t>Lagrangian</a:t>
            </a:r>
            <a:r>
              <a:rPr lang="en-US" sz="1200" b="1" dirty="0"/>
              <a:t>: </a:t>
            </a:r>
          </a:p>
          <a:p>
            <a:pPr algn="ctr"/>
            <a:r>
              <a:rPr lang="en-US" sz="1200" b="1" dirty="0"/>
              <a:t>CFD-DEM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6407" y="4603549"/>
            <a:ext cx="2492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Multi-particle collision (MPC)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142" y="1080936"/>
            <a:ext cx="15049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" descr="Image result for barry fitzgerald eindhove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Image result for barry fitzgerald eindhove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Image result for barry fitzgerald eindhoven"/>
          <p:cNvSpPr>
            <a:spLocks noChangeAspect="1" noChangeArrowheads="1"/>
          </p:cNvSpPr>
          <p:nvPr/>
        </p:nvSpPr>
        <p:spPr bwMode="auto">
          <a:xfrm>
            <a:off x="1069973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 descr="Image result for barry fitzgerald eindhoven"/>
          <p:cNvSpPr>
            <a:spLocks noChangeAspect="1" noChangeArrowheads="1"/>
          </p:cNvSpPr>
          <p:nvPr/>
        </p:nvSpPr>
        <p:spPr bwMode="auto">
          <a:xfrm>
            <a:off x="1679575" y="-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11850" y="5957499"/>
            <a:ext cx="1199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Sathish</a:t>
            </a:r>
            <a:r>
              <a:rPr lang="en-US" sz="900" b="1" dirty="0"/>
              <a:t> </a:t>
            </a:r>
            <a:r>
              <a:rPr lang="en-US" sz="900" b="1" dirty="0" err="1"/>
              <a:t>Sanjeevi</a:t>
            </a:r>
            <a:endParaRPr lang="en-US" sz="9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343398" y="5928820"/>
            <a:ext cx="11515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Vinay</a:t>
            </a:r>
            <a:r>
              <a:rPr lang="en-US" sz="900" b="1" dirty="0"/>
              <a:t> </a:t>
            </a:r>
            <a:r>
              <a:rPr lang="en-US" sz="900" b="1" dirty="0" err="1"/>
              <a:t>Mahajan</a:t>
            </a:r>
            <a:endParaRPr lang="en-US" sz="9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64857" y="5930152"/>
            <a:ext cx="846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Ivan </a:t>
            </a:r>
            <a:r>
              <a:rPr lang="en-US" sz="900" b="1" dirty="0" err="1"/>
              <a:t>Mema</a:t>
            </a:r>
            <a:endParaRPr lang="en-US" sz="900" b="1" dirty="0"/>
          </a:p>
        </p:txBody>
      </p:sp>
      <p:sp>
        <p:nvSpPr>
          <p:cNvPr id="18" name="AutoShape 19" descr="Image result for vikrant verma eindhoven"/>
          <p:cNvSpPr>
            <a:spLocks noChangeAspect="1" noChangeArrowheads="1"/>
          </p:cNvSpPr>
          <p:nvPr/>
        </p:nvSpPr>
        <p:spPr bwMode="auto">
          <a:xfrm>
            <a:off x="1222373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99" y="5059565"/>
            <a:ext cx="843916" cy="84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160818" y="5930152"/>
            <a:ext cx="10495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Vikrant </a:t>
            </a:r>
            <a:r>
              <a:rPr lang="en-US" sz="900" b="1" dirty="0" err="1"/>
              <a:t>Verma</a:t>
            </a:r>
            <a:endParaRPr lang="en-US" sz="9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660801" y="3002054"/>
            <a:ext cx="1175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Johan Padding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70" y="4949817"/>
            <a:ext cx="852565" cy="9536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4761" r="5479"/>
          <a:stretch/>
        </p:blipFill>
        <p:spPr>
          <a:xfrm>
            <a:off x="4496791" y="4982503"/>
            <a:ext cx="846306" cy="920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5859"/>
          <a:stretch/>
        </p:blipFill>
        <p:spPr>
          <a:xfrm>
            <a:off x="2354840" y="5103870"/>
            <a:ext cx="831258" cy="82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 txBox="1">
            <a:spLocks/>
          </p:cNvSpPr>
          <p:nvPr/>
        </p:nvSpPr>
        <p:spPr bwMode="auto">
          <a:xfrm>
            <a:off x="1789649" y="5806609"/>
            <a:ext cx="6220058" cy="37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ts val="2500"/>
              </a:lnSpc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76263" indent="-190500">
              <a:lnSpc>
                <a:spcPts val="2500"/>
              </a:lnSpc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7263" indent="-190500">
              <a:lnSpc>
                <a:spcPts val="2500"/>
              </a:lnSpc>
              <a:buClr>
                <a:srgbClr val="00A6D6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8263" indent="-19050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9263" indent="-19050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176463" indent="-1905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633663" indent="-1905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090863" indent="-1905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548063" indent="-1905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en-US" sz="1000" dirty="0"/>
              <a:t>[1] Sanjeevi S. K. P., </a:t>
            </a:r>
            <a:r>
              <a:rPr lang="en-US" altLang="en-US" sz="1000" dirty="0" err="1"/>
              <a:t>Zarghami</a:t>
            </a:r>
            <a:r>
              <a:rPr lang="en-US" altLang="en-US" sz="1000" dirty="0"/>
              <a:t> A. &amp; Padding J. T. (2018</a:t>
            </a:r>
            <a:r>
              <a:rPr lang="en-US" altLang="en-US" sz="1000" dirty="0" smtClean="0"/>
              <a:t>). Phys</a:t>
            </a:r>
            <a:r>
              <a:rPr lang="en-US" altLang="en-US" sz="1000" dirty="0"/>
              <a:t>. Rev. </a:t>
            </a:r>
            <a:r>
              <a:rPr lang="en-US" altLang="en-US" sz="1000" dirty="0" smtClean="0"/>
              <a:t>E </a:t>
            </a:r>
            <a:r>
              <a:rPr lang="en-US" altLang="en-US" sz="1000" b="1" dirty="0"/>
              <a:t>97</a:t>
            </a:r>
            <a:r>
              <a:rPr lang="en-US" altLang="en-US" sz="1000" dirty="0"/>
              <a:t>, 043305</a:t>
            </a:r>
            <a:r>
              <a:rPr lang="en-US" altLang="en-US" sz="1000" dirty="0" smtClean="0"/>
              <a:t>.</a:t>
            </a:r>
            <a:endParaRPr lang="en-US" alt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9649" y="1362076"/>
            <a:ext cx="7138987" cy="282892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1600" b="1" u="sng" dirty="0"/>
              <a:t>Lattice Boltzmann </a:t>
            </a:r>
            <a:r>
              <a:rPr lang="en-US" sz="1600" b="1" u="sng" dirty="0" smtClean="0"/>
              <a:t>method (LBM)</a:t>
            </a:r>
            <a:r>
              <a:rPr lang="en-US" sz="1600" dirty="0" smtClean="0"/>
              <a:t> </a:t>
            </a:r>
            <a:r>
              <a:rPr lang="en-US" sz="1600" dirty="0"/>
              <a:t>with multi-relaxation </a:t>
            </a:r>
            <a:r>
              <a:rPr lang="en-US" sz="1600" dirty="0" smtClean="0"/>
              <a:t>time. </a:t>
            </a:r>
            <a:endParaRPr lang="en-US" sz="1600" dirty="0"/>
          </a:p>
          <a:p>
            <a:pPr>
              <a:lnSpc>
                <a:spcPct val="200000"/>
              </a:lnSpc>
            </a:pPr>
            <a:r>
              <a:rPr lang="en-US" sz="1600" dirty="0"/>
              <a:t>MPI parallelized. Linear scaling up to </a:t>
            </a:r>
            <a:r>
              <a:rPr lang="en-US" sz="1600" b="1" u="sng" dirty="0"/>
              <a:t>300,000 cores.</a:t>
            </a:r>
          </a:p>
          <a:p>
            <a:pPr>
              <a:lnSpc>
                <a:spcPct val="200000"/>
              </a:lnSpc>
            </a:pPr>
            <a:r>
              <a:rPr lang="en-US" sz="1600" b="1" u="sng" dirty="0"/>
              <a:t>Interpolated bounce </a:t>
            </a:r>
            <a:r>
              <a:rPr lang="en-US" sz="1600" b="1" u="sng" dirty="0" smtClean="0"/>
              <a:t>back</a:t>
            </a:r>
            <a:r>
              <a:rPr lang="en-US" sz="1600" dirty="0" smtClean="0"/>
              <a:t> </a:t>
            </a:r>
            <a:r>
              <a:rPr lang="en-US" sz="1600" dirty="0"/>
              <a:t>scheme applied for particle surface.</a:t>
            </a:r>
          </a:p>
          <a:p>
            <a:pPr>
              <a:lnSpc>
                <a:spcPct val="200000"/>
              </a:lnSpc>
            </a:pPr>
            <a:endParaRPr lang="en-US" sz="1600" dirty="0"/>
          </a:p>
          <a:p>
            <a:pPr>
              <a:lnSpc>
                <a:spcPct val="200000"/>
              </a:lnSpc>
            </a:pPr>
            <a:endParaRPr lang="en-US" sz="1600" dirty="0" smtClean="0"/>
          </a:p>
          <a:p>
            <a:pPr>
              <a:lnSpc>
                <a:spcPct val="200000"/>
              </a:lnSpc>
            </a:pPr>
            <a:endParaRPr lang="en-US" sz="1600" dirty="0"/>
          </a:p>
          <a:p>
            <a:pPr>
              <a:lnSpc>
                <a:spcPct val="200000"/>
              </a:lnSpc>
            </a:pPr>
            <a:r>
              <a:rPr lang="en-US" sz="1600" b="1" u="sng" dirty="0" smtClean="0"/>
              <a:t>Mass leakage</a:t>
            </a:r>
            <a:r>
              <a:rPr lang="en-US" sz="1600" dirty="0" smtClean="0"/>
              <a:t> issue with interpolated bounce back schemes addressed</a:t>
            </a:r>
            <a:r>
              <a:rPr lang="en-US" sz="1600" baseline="30000" dirty="0" smtClean="0"/>
              <a:t>[1]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t="4828" r="2235" b="11724"/>
          <a:stretch/>
        </p:blipFill>
        <p:spPr bwMode="auto">
          <a:xfrm>
            <a:off x="3969535" y="3086402"/>
            <a:ext cx="3039929" cy="110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0000" y="447575"/>
            <a:ext cx="9937061" cy="1244600"/>
          </a:xfrm>
        </p:spPr>
        <p:txBody>
          <a:bodyPr/>
          <a:lstStyle/>
          <a:p>
            <a:r>
              <a:rPr lang="en-US" dirty="0" smtClean="0"/>
              <a:t>Numerical method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27849" y="2776538"/>
            <a:ext cx="32615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/>
              <a:t>Cartesius</a:t>
            </a:r>
            <a:r>
              <a:rPr lang="en-US" sz="1050" dirty="0" smtClean="0"/>
              <a:t> supercomputer in Amsterdam</a:t>
            </a:r>
            <a:endParaRPr lang="en-US" sz="105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99" y="894218"/>
            <a:ext cx="2875289" cy="19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09036" y="1713174"/>
            <a:ext cx="9904395" cy="1501664"/>
          </a:xfrm>
        </p:spPr>
        <p:txBody>
          <a:bodyPr/>
          <a:lstStyle/>
          <a:p>
            <a:pPr algn="ctr"/>
            <a:r>
              <a:rPr lang="en-US" sz="3600" dirty="0"/>
              <a:t>Flow </a:t>
            </a:r>
            <a:r>
              <a:rPr lang="en-US" sz="3600" dirty="0" smtClean="0"/>
              <a:t>around isolated non-spherical particles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8446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0"/>
            <a:ext cx="7600783" cy="717082"/>
          </a:xfrm>
        </p:spPr>
        <p:txBody>
          <a:bodyPr/>
          <a:lstStyle/>
          <a:p>
            <a:pPr marL="0" indent="0"/>
            <a:r>
              <a:rPr lang="en-US" sz="3200" dirty="0"/>
              <a:t>Flow around isolated particle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4" b="76128"/>
          <a:stretch/>
        </p:blipFill>
        <p:spPr>
          <a:xfrm>
            <a:off x="2007507" y="4824336"/>
            <a:ext cx="2516868" cy="478244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15" y="1115828"/>
            <a:ext cx="5980447" cy="307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7713" y="4477872"/>
            <a:ext cx="788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30000" dirty="0">
                <a:latin typeface="+mn-lt"/>
              </a:rPr>
              <a:t>Range</a:t>
            </a:r>
            <a:endParaRPr lang="en-US" sz="1400" b="1" baseline="30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058" y="4764655"/>
            <a:ext cx="1236206" cy="184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059" y="5040223"/>
            <a:ext cx="1115891" cy="219880"/>
          </a:xfrm>
          <a:prstGeom prst="rect">
            <a:avLst/>
          </a:prstGeom>
        </p:spPr>
      </p:pic>
      <p:pic>
        <p:nvPicPr>
          <p:cNvPr id="13" name="Content Placeholder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6" t="75955" r="2528" b="13449"/>
          <a:stretch/>
        </p:blipFill>
        <p:spPr bwMode="auto">
          <a:xfrm>
            <a:off x="2071008" y="5333131"/>
            <a:ext cx="2871107" cy="2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36057" y="4521144"/>
            <a:ext cx="2574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30000" dirty="0">
                <a:latin typeface="+mn-lt"/>
              </a:rPr>
              <a:t>Parameter of interest</a:t>
            </a:r>
            <a:endParaRPr lang="en-US" sz="1400" b="1" baseline="30000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675290" y="5554530"/>
            <a:ext cx="12668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Content Placeholder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8" r="89879"/>
          <a:stretch/>
        </p:blipFill>
        <p:spPr bwMode="auto">
          <a:xfrm>
            <a:off x="4976590" y="5357623"/>
            <a:ext cx="523422" cy="24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46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1"/>
            <a:ext cx="7159625" cy="600075"/>
          </a:xfrm>
        </p:spPr>
        <p:txBody>
          <a:bodyPr/>
          <a:lstStyle/>
          <a:p>
            <a:r>
              <a:rPr lang="en-US" dirty="0" smtClean="0"/>
              <a:t>An interesting phenomenon 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20939" y="4591050"/>
            <a:ext cx="7618411" cy="11239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D</a:t>
            </a:r>
            <a:r>
              <a:rPr lang="en-US" sz="1600" dirty="0" smtClean="0"/>
              <a:t>ifferent </a:t>
            </a:r>
            <a:r>
              <a:rPr lang="en-US" sz="1600" dirty="0"/>
              <a:t>particles tested. Data from </a:t>
            </a:r>
            <a:r>
              <a:rPr lang="en-US" sz="1600" b="1" u="sng" dirty="0"/>
              <a:t>Re=0.1 up to 2000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Observed even at </a:t>
            </a:r>
            <a:r>
              <a:rPr lang="en-US" sz="1600" b="1" u="sng" dirty="0"/>
              <a:t>complex, unsteady flows</a:t>
            </a:r>
            <a:r>
              <a:rPr lang="en-US" sz="1600" dirty="0"/>
              <a:t> of Re=2000.</a:t>
            </a:r>
            <a:endParaRPr lang="en-US" sz="1600" b="1" u="sng" dirty="0"/>
          </a:p>
          <a:p>
            <a:pPr>
              <a:lnSpc>
                <a:spcPct val="150000"/>
              </a:lnSpc>
            </a:pPr>
            <a:r>
              <a:rPr lang="en-US" sz="1600" b="1" u="sng" dirty="0"/>
              <a:t>Take home message</a:t>
            </a:r>
            <a:r>
              <a:rPr lang="en-US" sz="1600" dirty="0"/>
              <a:t>: two simulations are sufficient: 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1800000" y="5848351"/>
            <a:ext cx="6340475" cy="2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ts val="2500"/>
              </a:lnSpc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76263" indent="-190500">
              <a:lnSpc>
                <a:spcPts val="2500"/>
              </a:lnSpc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7263" indent="-190500">
              <a:lnSpc>
                <a:spcPts val="2500"/>
              </a:lnSpc>
              <a:buClr>
                <a:srgbClr val="00A6D6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8263" indent="-19050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9263" indent="-19050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176463" indent="-1905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633663" indent="-1905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090863" indent="-1905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548063" indent="-1905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sz="1000" dirty="0" err="1"/>
              <a:t>Sanjeevi</a:t>
            </a:r>
            <a:r>
              <a:rPr lang="en-US" sz="1000" dirty="0"/>
              <a:t>, S. K. P., &amp; Padding, J. T. (2017). J. Fluid Mech., </a:t>
            </a:r>
            <a:r>
              <a:rPr lang="en-US" sz="1000" b="1" dirty="0"/>
              <a:t>820</a:t>
            </a:r>
            <a:r>
              <a:rPr lang="en-US" sz="1000" dirty="0"/>
              <a:t>, R1.</a:t>
            </a:r>
            <a:endParaRPr lang="en-US" altLang="en-US" sz="1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438068" y="1619250"/>
            <a:ext cx="3784473" cy="2867025"/>
            <a:chOff x="2519363" y="1181099"/>
            <a:chExt cx="3784473" cy="2867025"/>
          </a:xfrm>
        </p:grpSpPr>
        <p:pic>
          <p:nvPicPr>
            <p:cNvPr id="1027" name="Picture 3" descr="M:\3me\pe\IRS\shared\SanjeeviSathish\CFD2017\cd_intr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363" y="1181099"/>
              <a:ext cx="3784473" cy="286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ontent Placeholder 3"/>
            <p:cNvSpPr txBox="1">
              <a:spLocks/>
            </p:cNvSpPr>
            <p:nvPr/>
          </p:nvSpPr>
          <p:spPr bwMode="auto">
            <a:xfrm>
              <a:off x="3748089" y="2009774"/>
              <a:ext cx="219074" cy="19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195263" indent="-195263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A6D6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5762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A6D6"/>
                </a:buClr>
                <a:buFont typeface="Times" pitchFamily="18" charset="0"/>
                <a:buChar char="•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572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A6D6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382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7192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1764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6336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30908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35480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100" dirty="0"/>
                <a:t>(+)</a:t>
              </a:r>
            </a:p>
          </p:txBody>
        </p:sp>
        <p:sp>
          <p:nvSpPr>
            <p:cNvPr id="8" name="Content Placeholder 3"/>
            <p:cNvSpPr txBox="1">
              <a:spLocks/>
            </p:cNvSpPr>
            <p:nvPr/>
          </p:nvSpPr>
          <p:spPr bwMode="auto">
            <a:xfrm>
              <a:off x="4311984" y="2009772"/>
              <a:ext cx="219074" cy="19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195263" indent="-195263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A6D6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5762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A6D6"/>
                </a:buClr>
                <a:buFont typeface="Times" pitchFamily="18" charset="0"/>
                <a:buChar char="•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572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A6D6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382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7192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1764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6336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30908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35480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100" dirty="0"/>
                <a:t>(x)</a:t>
              </a:r>
            </a:p>
          </p:txBody>
        </p:sp>
        <p:sp>
          <p:nvSpPr>
            <p:cNvPr id="9" name="Content Placeholder 3"/>
            <p:cNvSpPr txBox="1">
              <a:spLocks/>
            </p:cNvSpPr>
            <p:nvPr/>
          </p:nvSpPr>
          <p:spPr bwMode="auto">
            <a:xfrm>
              <a:off x="5681664" y="3267074"/>
              <a:ext cx="338136" cy="19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195263" indent="-195263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A6D6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5762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A6D6"/>
                </a:buClr>
                <a:buFont typeface="Times" pitchFamily="18" charset="0"/>
                <a:buChar char="•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572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A6D6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382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7192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1764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6336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30908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3548063" indent="-19050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100" dirty="0"/>
                <a:t>(</a:t>
              </a:r>
              <a:r>
                <a:rPr lang="en-US" sz="1100" b="1" dirty="0">
                  <a:latin typeface="MS Mincho"/>
                  <a:ea typeface="MS Mincho"/>
                </a:rPr>
                <a:t>△</a:t>
              </a:r>
              <a:r>
                <a:rPr lang="en-US" sz="1100" dirty="0"/>
                <a:t>)</a:t>
              </a:r>
            </a:p>
          </p:txBody>
        </p:sp>
      </p:grpSp>
      <p:pic>
        <p:nvPicPr>
          <p:cNvPr id="10" name="Picture 2" descr="M:\3me\pe\IRS\shared\SanjeeviSathish\CFD2017\phi0_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70" y="5419715"/>
            <a:ext cx="16192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M:\3me\pe\IRS\shared\SanjeeviSathish\CFD2017\cd_formul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50" y="1181099"/>
            <a:ext cx="35337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9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1"/>
            <a:ext cx="7159625" cy="638175"/>
          </a:xfrm>
        </p:spPr>
        <p:txBody>
          <a:bodyPr/>
          <a:lstStyle/>
          <a:p>
            <a:r>
              <a:rPr lang="en-US" dirty="0" smtClean="0"/>
              <a:t>Lift coefficients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49514" y="1238251"/>
            <a:ext cx="7138987" cy="314325"/>
          </a:xfrm>
        </p:spPr>
        <p:txBody>
          <a:bodyPr/>
          <a:lstStyle/>
          <a:p>
            <a:r>
              <a:rPr lang="en-US" sz="1800" dirty="0"/>
              <a:t>Lift coefficient scales as</a:t>
            </a:r>
          </a:p>
        </p:txBody>
      </p:sp>
      <p:pic>
        <p:nvPicPr>
          <p:cNvPr id="8194" name="Picture 2" descr="M:\3me\pe\IRS\shared\SanjeeviSathish\CFD2017\cl_e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1695449"/>
            <a:ext cx="36480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M:\3me\pe\IRS\shared\SanjeeviSathish\CFD2017\c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395536"/>
            <a:ext cx="70294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02696" y="5148260"/>
            <a:ext cx="3246436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200" dirty="0" err="1"/>
              <a:t>Prolate</a:t>
            </a:r>
            <a:r>
              <a:rPr lang="en-US" sz="1200" dirty="0"/>
              <a:t> spheroids of aspect ratio 2.5 (+) up to Re=2000 and aspect ratio 4 (</a:t>
            </a:r>
            <a:r>
              <a:rPr lang="en-US" sz="1200" dirty="0">
                <a:ea typeface="MS Mincho"/>
              </a:rPr>
              <a:t>△</a:t>
            </a:r>
            <a:r>
              <a:rPr lang="en-US" sz="1200" dirty="0"/>
              <a:t>) at Re=2000.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17471" y="5148260"/>
            <a:ext cx="3246436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200" dirty="0"/>
              <a:t>Oblate spheroids of aspect ratio 2.5 (+) up to Re=2000 and aspect ratio 4 (</a:t>
            </a:r>
            <a:r>
              <a:rPr lang="en-US" sz="1200" dirty="0">
                <a:latin typeface="MS Mincho"/>
                <a:ea typeface="MS Mincho"/>
              </a:rPr>
              <a:t>▽</a:t>
            </a:r>
            <a:r>
              <a:rPr lang="en-US" sz="1200" dirty="0"/>
              <a:t>) at Re=100.</a:t>
            </a:r>
          </a:p>
        </p:txBody>
      </p:sp>
      <p:pic>
        <p:nvPicPr>
          <p:cNvPr id="11" name="Picture 4" descr="M:\3me\pe\IRS\shared\SanjeeviSathish\CFD2017\prolate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08" y="2647949"/>
            <a:ext cx="955977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:\3me\pe\IRS\shared\SanjeeviSathish\CFD2017\oblate2.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/>
          <a:stretch/>
        </p:blipFill>
        <p:spPr bwMode="auto">
          <a:xfrm>
            <a:off x="8391525" y="2686049"/>
            <a:ext cx="729119" cy="5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3"/>
          <p:cNvSpPr txBox="1">
            <a:spLocks/>
          </p:cNvSpPr>
          <p:nvPr/>
        </p:nvSpPr>
        <p:spPr bwMode="auto">
          <a:xfrm>
            <a:off x="1800000" y="5848351"/>
            <a:ext cx="6340475" cy="2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ts val="2500"/>
              </a:lnSpc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76263" indent="-190500">
              <a:lnSpc>
                <a:spcPts val="2500"/>
              </a:lnSpc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7263" indent="-190500">
              <a:lnSpc>
                <a:spcPts val="2500"/>
              </a:lnSpc>
              <a:buClr>
                <a:srgbClr val="00A6D6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8263" indent="-19050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9263" indent="-19050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176463" indent="-1905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633663" indent="-1905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090863" indent="-1905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548063" indent="-1905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sz="1000" dirty="0" err="1"/>
              <a:t>Sanjeevi</a:t>
            </a:r>
            <a:r>
              <a:rPr lang="en-US" sz="1000" dirty="0"/>
              <a:t>, S. K. P., &amp; Padding, J. T. (2017). J. Fluid Mech., </a:t>
            </a:r>
            <a:r>
              <a:rPr lang="en-US" sz="1000" b="1" dirty="0"/>
              <a:t>820</a:t>
            </a:r>
            <a:r>
              <a:rPr lang="en-US" sz="1000" dirty="0"/>
              <a:t>, R1.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240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7201"/>
            <a:ext cx="7159625" cy="638175"/>
          </a:xfrm>
        </p:spPr>
        <p:txBody>
          <a:bodyPr/>
          <a:lstStyle/>
          <a:p>
            <a:r>
              <a:rPr lang="en-US" dirty="0" smtClean="0"/>
              <a:t>Limitations and regime map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88407" y="4244977"/>
            <a:ext cx="7138987" cy="135691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1600" dirty="0"/>
              <a:t>Sine-squared drag law not applicable for </a:t>
            </a:r>
            <a:r>
              <a:rPr lang="en-US" sz="1600" b="1" u="sng" dirty="0"/>
              <a:t>flatter discs</a:t>
            </a:r>
            <a:r>
              <a:rPr lang="en-US" sz="1600" dirty="0"/>
              <a:t>.</a:t>
            </a:r>
          </a:p>
          <a:p>
            <a:pPr lvl="0">
              <a:lnSpc>
                <a:spcPct val="200000"/>
              </a:lnSpc>
            </a:pPr>
            <a:r>
              <a:rPr lang="en-US" sz="1600" dirty="0">
                <a:solidFill>
                  <a:srgbClr val="000000"/>
                </a:solidFill>
              </a:rPr>
              <a:t>Re=2000 </a:t>
            </a:r>
            <a:r>
              <a:rPr lang="en-US" sz="1600" b="1" u="sng" dirty="0">
                <a:solidFill>
                  <a:srgbClr val="000000"/>
                </a:solidFill>
              </a:rPr>
              <a:t>limitation</a:t>
            </a:r>
            <a:r>
              <a:rPr lang="en-US" sz="1600" dirty="0">
                <a:solidFill>
                  <a:srgbClr val="000000"/>
                </a:solidFill>
              </a:rPr>
              <a:t> is from flow solver.</a:t>
            </a:r>
          </a:p>
          <a:p>
            <a:pPr lvl="0">
              <a:lnSpc>
                <a:spcPct val="200000"/>
              </a:lnSpc>
            </a:pPr>
            <a:r>
              <a:rPr lang="en-US" sz="1600" b="1" u="sng" dirty="0">
                <a:solidFill>
                  <a:srgbClr val="000000"/>
                </a:solidFill>
              </a:rPr>
              <a:t>Unknown</a:t>
            </a:r>
            <a:r>
              <a:rPr lang="en-US" sz="1600" dirty="0">
                <a:solidFill>
                  <a:srgbClr val="000000"/>
                </a:solidFill>
              </a:rPr>
              <a:t> for Re&gt;2000.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3073863" y="1143844"/>
            <a:ext cx="4491715" cy="2752942"/>
            <a:chOff x="5768942" y="1009094"/>
            <a:chExt cx="4491715" cy="2752942"/>
          </a:xfrm>
        </p:grpSpPr>
        <p:sp>
          <p:nvSpPr>
            <p:cNvPr id="8" name="TextBox 7"/>
            <p:cNvSpPr txBox="1"/>
            <p:nvPr/>
          </p:nvSpPr>
          <p:spPr>
            <a:xfrm>
              <a:off x="6191250" y="3485037"/>
              <a:ext cx="308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Possible valid regime (</a:t>
              </a:r>
              <a:r>
                <a:rPr lang="en-US" sz="1200" dirty="0" err="1"/>
                <a:t>unshaded</a:t>
              </a:r>
              <a:r>
                <a:rPr lang="en-US" sz="1200" dirty="0"/>
                <a:t>)</a:t>
              </a:r>
            </a:p>
          </p:txBody>
        </p:sp>
        <p:pic>
          <p:nvPicPr>
            <p:cNvPr id="1026" name="Picture 2" descr="M:\3me\pe\IRS\shared\SanjeeviSathish\CFD2017\oblate2.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2126" y="2510649"/>
              <a:ext cx="878531" cy="621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M:\3me\pe\IRS\shared\SanjeeviSathish\CFD2017\prolate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2601" y="1514475"/>
              <a:ext cx="859481" cy="608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8942" y="1009094"/>
              <a:ext cx="3695700" cy="2562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07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108BD9"/>
    </a:lt2>
    <a:accent1>
      <a:srgbClr val="ADC610"/>
    </a:accent1>
    <a:accent2>
      <a:srgbClr val="002B60"/>
    </a:accent2>
    <a:accent3>
      <a:srgbClr val="FFFFFF"/>
    </a:accent3>
    <a:accent4>
      <a:srgbClr val="000000"/>
    </a:accent4>
    <a:accent5>
      <a:srgbClr val="D3DFAA"/>
    </a:accent5>
    <a:accent6>
      <a:srgbClr val="002656"/>
    </a:accent6>
    <a:hlink>
      <a:srgbClr val="A10058"/>
    </a:hlink>
    <a:folHlink>
      <a:srgbClr val="66BCAA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108BD9"/>
    </a:lt2>
    <a:accent1>
      <a:srgbClr val="ADC610"/>
    </a:accent1>
    <a:accent2>
      <a:srgbClr val="002B60"/>
    </a:accent2>
    <a:accent3>
      <a:srgbClr val="FFFFFF"/>
    </a:accent3>
    <a:accent4>
      <a:srgbClr val="000000"/>
    </a:accent4>
    <a:accent5>
      <a:srgbClr val="D3DFAA"/>
    </a:accent5>
    <a:accent6>
      <a:srgbClr val="002656"/>
    </a:accent6>
    <a:hlink>
      <a:srgbClr val="A10058"/>
    </a:hlink>
    <a:folHlink>
      <a:srgbClr val="66BCA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20430</TotalTime>
  <Words>738</Words>
  <Application>Microsoft Office PowerPoint</Application>
  <PresentationFormat>Widescreen</PresentationFormat>
  <Paragraphs>182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Bookman Old Style</vt:lpstr>
      <vt:lpstr>Cambria Math</vt:lpstr>
      <vt:lpstr>MS Mincho</vt:lpstr>
      <vt:lpstr>Tahoma</vt:lpstr>
      <vt:lpstr>Times</vt:lpstr>
      <vt:lpstr>Wingdings</vt:lpstr>
      <vt:lpstr>Wingdings 2</vt:lpstr>
      <vt:lpstr>text</vt:lpstr>
      <vt:lpstr>DNS of flow around assemblies of non-spherical particles</vt:lpstr>
      <vt:lpstr>Motivation</vt:lpstr>
      <vt:lpstr>Multi-scale modeling of non-spherical particles</vt:lpstr>
      <vt:lpstr>Numerical method</vt:lpstr>
      <vt:lpstr>PowerPoint Presentation</vt:lpstr>
      <vt:lpstr>Flow around isolated particle</vt:lpstr>
      <vt:lpstr>An interesting phenomenon …</vt:lpstr>
      <vt:lpstr>Lift coefficients</vt:lpstr>
      <vt:lpstr>Limitations and regime map</vt:lpstr>
      <vt:lpstr>PowerPoint Presentation</vt:lpstr>
      <vt:lpstr>Nonspherical multiparticle systems</vt:lpstr>
      <vt:lpstr>Configuration tensor</vt:lpstr>
      <vt:lpstr>Generating a configuration</vt:lpstr>
      <vt:lpstr>Flow around assemblies of particles</vt:lpstr>
      <vt:lpstr>Configuration independence test</vt:lpstr>
      <vt:lpstr>Nonspherical multiparticle systems</vt:lpstr>
      <vt:lpstr>Lift correlation</vt:lpstr>
      <vt:lpstr>PowerPoint Presentation</vt:lpstr>
      <vt:lpstr>Conclusion </vt:lpstr>
      <vt:lpstr>Conclusion (contd…) </vt:lpstr>
      <vt:lpstr>Acknowledgements</vt:lpstr>
      <vt:lpstr>Thank you!</vt:lpstr>
      <vt:lpstr>Histogram of particle orientations</vt:lpstr>
      <vt:lpstr>Number of simulations</vt:lpstr>
      <vt:lpstr>Configuration independence test</vt:lpstr>
      <vt:lpstr>Regime map</vt:lpstr>
      <vt:lpstr>Drag correlation</vt:lpstr>
      <vt:lpstr>Lift correlation</vt:lpstr>
    </vt:vector>
  </TitlesOfParts>
  <Company>biwilderd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Missie en Visie TU Delft</dc:title>
  <dc:creator>Bianca Wighman</dc:creator>
  <cp:lastModifiedBy>Sathish Pacha Sanjeevi - 3ME</cp:lastModifiedBy>
  <cp:revision>1616</cp:revision>
  <cp:lastPrinted>2010-08-18T11:28:56Z</cp:lastPrinted>
  <dcterms:created xsi:type="dcterms:W3CDTF">2011-02-22T09:03:58Z</dcterms:created>
  <dcterms:modified xsi:type="dcterms:W3CDTF">2019-08-07T03:45:26Z</dcterms:modified>
</cp:coreProperties>
</file>