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433" r:id="rId3"/>
    <p:sldId id="432" r:id="rId4"/>
    <p:sldId id="261" r:id="rId5"/>
    <p:sldId id="369" r:id="rId6"/>
    <p:sldId id="434" r:id="rId7"/>
    <p:sldId id="372" r:id="rId8"/>
    <p:sldId id="371" r:id="rId9"/>
    <p:sldId id="373" r:id="rId10"/>
    <p:sldId id="444" r:id="rId11"/>
    <p:sldId id="446" r:id="rId12"/>
    <p:sldId id="449" r:id="rId13"/>
    <p:sldId id="447" r:id="rId14"/>
    <p:sldId id="453" r:id="rId15"/>
    <p:sldId id="454" r:id="rId16"/>
    <p:sldId id="455" r:id="rId17"/>
    <p:sldId id="456" r:id="rId18"/>
    <p:sldId id="457" r:id="rId19"/>
    <p:sldId id="419" r:id="rId20"/>
    <p:sldId id="420" r:id="rId21"/>
    <p:sldId id="425" r:id="rId22"/>
    <p:sldId id="421" r:id="rId23"/>
    <p:sldId id="426" r:id="rId24"/>
    <p:sldId id="427" r:id="rId25"/>
    <p:sldId id="422" r:id="rId26"/>
    <p:sldId id="459" r:id="rId27"/>
    <p:sldId id="423" r:id="rId28"/>
    <p:sldId id="429" r:id="rId29"/>
    <p:sldId id="430" r:id="rId30"/>
    <p:sldId id="428" r:id="rId31"/>
    <p:sldId id="417" r:id="rId32"/>
    <p:sldId id="384" r:id="rId33"/>
    <p:sldId id="416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1EC2"/>
    <a:srgbClr val="C8C8C8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81" autoAdjust="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15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B25E5-B8C9-7A49-88F7-4F1FC21124A2}" type="datetimeFigureOut">
              <a:rPr lang="en-US" smtClean="0"/>
              <a:t>8/7/19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C213E-5D4F-2942-8F5B-B6682653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12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79E0-BD55-DD47-90C5-5D4B647E3B2E}" type="datetime1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2300" y="27674"/>
            <a:ext cx="2057400" cy="365125"/>
          </a:xfrm>
        </p:spPr>
        <p:txBody>
          <a:bodyPr/>
          <a:lstStyle/>
          <a:p>
            <a:fld id="{A9A13D66-9A13-5C47-B5D0-4E925FC51E9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.jpg">
            <a:extLst>
              <a:ext uri="{FF2B5EF4-FFF2-40B4-BE49-F238E27FC236}">
                <a16:creationId xmlns:a16="http://schemas.microsoft.com/office/drawing/2014/main" id="{B398ABC8-B060-2E42-BA58-A166EF5C16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32" y="6323788"/>
            <a:ext cx="1661739" cy="534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FBB77-3A00-CE43-AA73-B1130B7B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40" t="22413" r="4740" b="26438"/>
          <a:stretch/>
        </p:blipFill>
        <p:spPr>
          <a:xfrm>
            <a:off x="6367347" y="6232789"/>
            <a:ext cx="2662353" cy="62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34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B7485-B75E-F049-B6CF-BEAEE37318D0}" type="datetime1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99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FC08-91E5-E246-A242-52A78C3E645F}" type="datetime1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ABAB6C-2988-5E4D-89AF-74AE7A504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40" t="22413" r="4740" b="26438"/>
          <a:stretch/>
        </p:blipFill>
        <p:spPr>
          <a:xfrm>
            <a:off x="6367347" y="6232789"/>
            <a:ext cx="2662353" cy="6252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D780-DF42-3641-B2C9-D6AD661949D4}" type="datetime1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1"/>
            <a:ext cx="2057400" cy="365125"/>
          </a:xfrm>
        </p:spPr>
        <p:txBody>
          <a:bodyPr/>
          <a:lstStyle/>
          <a:p>
            <a:fld id="{A9A13D66-9A13-5C47-B5D0-4E925FC51E9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.jpg">
            <a:extLst>
              <a:ext uri="{FF2B5EF4-FFF2-40B4-BE49-F238E27FC236}">
                <a16:creationId xmlns:a16="http://schemas.microsoft.com/office/drawing/2014/main" id="{684DF87D-D31B-0E4A-BAE4-60686EDAEF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32" y="6323788"/>
            <a:ext cx="1661739" cy="53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87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11953-36D6-3A4D-A234-48CBA99B0FCB}" type="datetime1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64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5285-F74A-9C48-AA4F-3C0AC7C6A6C6}" type="datetime1">
              <a:rPr lang="en-US" smtClean="0"/>
              <a:t>8/7/19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9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64896-E730-3348-A133-BF48FA2379AB}" type="datetime1">
              <a:rPr lang="en-US" smtClean="0"/>
              <a:t>8/7/19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25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B395D-800A-9243-8F86-4388FC059D6B}" type="datetime1">
              <a:rPr lang="en-US" smtClean="0"/>
              <a:t>8/7/19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65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743C-98AD-3240-8996-0582A858C304}" type="datetime1">
              <a:rPr lang="en-US" smtClean="0"/>
              <a:t>8/7/19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46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DD852-F7CA-0B4A-8CB3-D7E2B5A4DD66}" type="datetime1">
              <a:rPr lang="en-US" smtClean="0"/>
              <a:t>8/7/19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97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DFDB6-BE40-974B-903D-4BB52E57F059}" type="datetime1">
              <a:rPr lang="en-US" smtClean="0"/>
              <a:t>8/7/19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23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766B9-F5E5-A34F-83C1-557E66981493}" type="datetime1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13D66-9A13-5C47-B5D0-4E925FC51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47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4.avi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49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6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1986E-ABB0-CD45-A663-9C4C5CCEB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785" y="836125"/>
            <a:ext cx="8954429" cy="159386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Hinze scale bubble deformation and breakup in strong turbulence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854306-F456-0447-B860-22E7A020B1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2988527"/>
            <a:ext cx="6963938" cy="2826347"/>
          </a:xfrm>
        </p:spPr>
        <p:txBody>
          <a:bodyPr>
            <a:normAutofit/>
          </a:bodyPr>
          <a:lstStyle/>
          <a:p>
            <a:r>
              <a:rPr lang="en-US" dirty="0"/>
              <a:t>Ashik Ullah Mohammad Masuk</a:t>
            </a:r>
          </a:p>
          <a:p>
            <a:r>
              <a:rPr lang="en-US" dirty="0" err="1"/>
              <a:t>Ashwanth</a:t>
            </a:r>
            <a:r>
              <a:rPr lang="en-US" dirty="0"/>
              <a:t> </a:t>
            </a:r>
            <a:r>
              <a:rPr lang="en-US" dirty="0" err="1"/>
              <a:t>Salibindla</a:t>
            </a:r>
            <a:endParaRPr lang="en-US" dirty="0"/>
          </a:p>
          <a:p>
            <a:r>
              <a:rPr lang="en-US" dirty="0"/>
              <a:t>Rui Ni</a:t>
            </a:r>
          </a:p>
          <a:p>
            <a:endParaRPr lang="en-US" dirty="0"/>
          </a:p>
          <a:p>
            <a:r>
              <a:rPr lang="en-US" dirty="0"/>
              <a:t>Department of Mechanical Engineering</a:t>
            </a:r>
          </a:p>
          <a:p>
            <a:r>
              <a:rPr lang="en-US" dirty="0"/>
              <a:t>Johns Hopkins University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C9C68-DA8A-8043-9306-71DE3B86D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513" y="4872370"/>
            <a:ext cx="1140849" cy="114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18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00B4AD2-2261-4340-9F4A-8899330BB0AE}"/>
              </a:ext>
            </a:extLst>
          </p:cNvPr>
          <p:cNvGrpSpPr/>
          <p:nvPr/>
        </p:nvGrpSpPr>
        <p:grpSpPr>
          <a:xfrm>
            <a:off x="2622543" y="1"/>
            <a:ext cx="3785146" cy="4036134"/>
            <a:chOff x="2622543" y="1"/>
            <a:chExt cx="3785146" cy="403613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92C41A-8106-E447-ABA6-5A6882C77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2543" y="1"/>
              <a:ext cx="3785146" cy="403613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5915E1-C847-124A-B081-D8F25C95C47D}"/>
                </a:ext>
              </a:extLst>
            </p:cNvPr>
            <p:cNvSpPr/>
            <p:nvPr/>
          </p:nvSpPr>
          <p:spPr>
            <a:xfrm>
              <a:off x="2699132" y="1509311"/>
              <a:ext cx="1046603" cy="2412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2C3C7F-E381-F741-9C1F-258BB52BD00E}"/>
                </a:ext>
              </a:extLst>
            </p:cNvPr>
            <p:cNvSpPr/>
            <p:nvPr/>
          </p:nvSpPr>
          <p:spPr>
            <a:xfrm>
              <a:off x="5306001" y="1590390"/>
              <a:ext cx="1046603" cy="2412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0585DD1-E1F1-204E-8B88-040A52D47735}"/>
                </a:ext>
              </a:extLst>
            </p:cNvPr>
            <p:cNvSpPr/>
            <p:nvPr/>
          </p:nvSpPr>
          <p:spPr>
            <a:xfrm rot="16200000">
              <a:off x="4031487" y="2260437"/>
              <a:ext cx="1046603" cy="2412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37FDF-B1CB-3141-81CC-D59B5A6D5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0E4527-0D35-874A-AE45-5C1F9B7EA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698" y="1886255"/>
            <a:ext cx="701628" cy="7137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FCF707-46DC-9448-A13D-CD6B3E2B5E7B}"/>
              </a:ext>
            </a:extLst>
          </p:cNvPr>
          <p:cNvSpPr txBox="1"/>
          <p:nvPr/>
        </p:nvSpPr>
        <p:spPr>
          <a:xfrm>
            <a:off x="355272" y="4333588"/>
            <a:ext cx="841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 real cameras viewing an spherical object from one side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2D1AE4-2646-AB4A-8CEA-2D6EC3EA1554}"/>
              </a:ext>
            </a:extLst>
          </p:cNvPr>
          <p:cNvSpPr txBox="1"/>
          <p:nvPr/>
        </p:nvSpPr>
        <p:spPr>
          <a:xfrm>
            <a:off x="5653568" y="1134346"/>
            <a:ext cx="1240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Real cameras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1E435A-E61C-4946-923E-65635BDCB302}"/>
              </a:ext>
            </a:extLst>
          </p:cNvPr>
          <p:cNvSpPr txBox="1"/>
          <p:nvPr/>
        </p:nvSpPr>
        <p:spPr>
          <a:xfrm>
            <a:off x="0" y="0"/>
            <a:ext cx="30487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Virtual Camera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Method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64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316568B-8C1D-6248-8926-D5E22B68ED27}"/>
              </a:ext>
            </a:extLst>
          </p:cNvPr>
          <p:cNvGrpSpPr/>
          <p:nvPr/>
        </p:nvGrpSpPr>
        <p:grpSpPr>
          <a:xfrm>
            <a:off x="2622543" y="1"/>
            <a:ext cx="3785146" cy="4036134"/>
            <a:chOff x="2622543" y="1"/>
            <a:chExt cx="3785146" cy="403613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138C292-8EFC-FC4D-BA63-EEBEACC45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2543" y="1"/>
              <a:ext cx="3785146" cy="403613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275EDEB-CCF8-8B45-A678-34E20EF1A122}"/>
                </a:ext>
              </a:extLst>
            </p:cNvPr>
            <p:cNvSpPr/>
            <p:nvPr/>
          </p:nvSpPr>
          <p:spPr>
            <a:xfrm>
              <a:off x="2699132" y="1509311"/>
              <a:ext cx="1046603" cy="2412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F106E58-11D8-6341-8AFF-408B093F8D88}"/>
                </a:ext>
              </a:extLst>
            </p:cNvPr>
            <p:cNvSpPr/>
            <p:nvPr/>
          </p:nvSpPr>
          <p:spPr>
            <a:xfrm>
              <a:off x="5306001" y="1590390"/>
              <a:ext cx="1046603" cy="2412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7685F7-BDE7-8648-A5F8-F8FB553A3AE1}"/>
                </a:ext>
              </a:extLst>
            </p:cNvPr>
            <p:cNvSpPr/>
            <p:nvPr/>
          </p:nvSpPr>
          <p:spPr>
            <a:xfrm rot="16200000">
              <a:off x="4031487" y="2260437"/>
              <a:ext cx="1046603" cy="2412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37FDF-B1CB-3141-81CC-D59B5A6D5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10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DEFD9-9E24-F048-8C3A-865F2DF2E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743" y="1908290"/>
            <a:ext cx="701628" cy="713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8034CC-EAC1-8C41-BE47-DD613776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743" y="1576598"/>
            <a:ext cx="731538" cy="12877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4102960-B75D-4846-B2FD-715D8B1EEB24}"/>
              </a:ext>
            </a:extLst>
          </p:cNvPr>
          <p:cNvSpPr txBox="1"/>
          <p:nvPr/>
        </p:nvSpPr>
        <p:spPr>
          <a:xfrm>
            <a:off x="0" y="0"/>
            <a:ext cx="30487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Virtual Camera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Method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598989-1AFC-7042-A027-A5EFCFD935C7}"/>
              </a:ext>
            </a:extLst>
          </p:cNvPr>
          <p:cNvSpPr txBox="1"/>
          <p:nvPr/>
        </p:nvSpPr>
        <p:spPr>
          <a:xfrm>
            <a:off x="2142308" y="4367827"/>
            <a:ext cx="607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Visual hull shown as gray envelope</a:t>
            </a:r>
          </a:p>
        </p:txBody>
      </p:sp>
    </p:spTree>
    <p:extLst>
      <p:ext uri="{BB962C8B-B14F-4D97-AF65-F5344CB8AC3E}">
        <p14:creationId xmlns:p14="http://schemas.microsoft.com/office/powerpoint/2010/main" val="3737427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97810-3496-9042-91CD-E79574B29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11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59CFAC-B967-0B45-B21D-0297E4EC1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543" y="1"/>
            <a:ext cx="3785146" cy="40361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B9460D-A49F-6546-B523-25C0AC38B10E}"/>
              </a:ext>
            </a:extLst>
          </p:cNvPr>
          <p:cNvSpPr/>
          <p:nvPr/>
        </p:nvSpPr>
        <p:spPr>
          <a:xfrm>
            <a:off x="2699132" y="1509311"/>
            <a:ext cx="1046603" cy="2412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DF29E3-47F1-0144-B5CC-DBAF1E6BE10F}"/>
              </a:ext>
            </a:extLst>
          </p:cNvPr>
          <p:cNvSpPr/>
          <p:nvPr/>
        </p:nvSpPr>
        <p:spPr>
          <a:xfrm>
            <a:off x="5306001" y="1590390"/>
            <a:ext cx="1046603" cy="2412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6C757-1CC3-1748-A457-C20B7C46C7CD}"/>
              </a:ext>
            </a:extLst>
          </p:cNvPr>
          <p:cNvSpPr txBox="1"/>
          <p:nvPr/>
        </p:nvSpPr>
        <p:spPr>
          <a:xfrm>
            <a:off x="560479" y="2821605"/>
            <a:ext cx="25974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Image plane of the</a:t>
            </a:r>
          </a:p>
          <a:p>
            <a:r>
              <a:rPr lang="en-US" sz="2400" b="1" dirty="0"/>
              <a:t>first </a:t>
            </a:r>
            <a:r>
              <a:rPr lang="en-US" sz="2400" b="1" dirty="0">
                <a:solidFill>
                  <a:srgbClr val="FF0000"/>
                </a:solidFill>
              </a:rPr>
              <a:t>virtual camera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7ADFB0-22D0-8D40-A2ED-72D56C957193}"/>
              </a:ext>
            </a:extLst>
          </p:cNvPr>
          <p:cNvCxnSpPr/>
          <p:nvPr/>
        </p:nvCxnSpPr>
        <p:spPr>
          <a:xfrm>
            <a:off x="3222433" y="3237104"/>
            <a:ext cx="77669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E6330E5-3A7F-654A-AF31-9D464E303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743" y="1576598"/>
            <a:ext cx="731538" cy="12877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11947C-F547-5846-8A45-4D89A8490C6C}"/>
              </a:ext>
            </a:extLst>
          </p:cNvPr>
          <p:cNvSpPr txBox="1"/>
          <p:nvPr/>
        </p:nvSpPr>
        <p:spPr>
          <a:xfrm>
            <a:off x="0" y="0"/>
            <a:ext cx="30487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Virtual Camera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Method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25029E-785E-AE4A-B3E2-0F49E98D097F}"/>
              </a:ext>
            </a:extLst>
          </p:cNvPr>
          <p:cNvSpPr txBox="1"/>
          <p:nvPr/>
        </p:nvSpPr>
        <p:spPr>
          <a:xfrm>
            <a:off x="767207" y="5031205"/>
            <a:ext cx="7834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61EC2"/>
                </a:solidFill>
              </a:rPr>
              <a:t>Optimize the angle between a virtual camera and other existing cameras</a:t>
            </a:r>
          </a:p>
        </p:txBody>
      </p:sp>
    </p:spTree>
    <p:extLst>
      <p:ext uri="{BB962C8B-B14F-4D97-AF65-F5344CB8AC3E}">
        <p14:creationId xmlns:p14="http://schemas.microsoft.com/office/powerpoint/2010/main" val="3081664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97810-3496-9042-91CD-E79574B29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12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59CFAC-B967-0B45-B21D-0297E4EC1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543" y="1"/>
            <a:ext cx="3785146" cy="40361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B9460D-A49F-6546-B523-25C0AC38B10E}"/>
              </a:ext>
            </a:extLst>
          </p:cNvPr>
          <p:cNvSpPr/>
          <p:nvPr/>
        </p:nvSpPr>
        <p:spPr>
          <a:xfrm>
            <a:off x="2699132" y="1509311"/>
            <a:ext cx="1046603" cy="2412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DF29E3-47F1-0144-B5CC-DBAF1E6BE10F}"/>
              </a:ext>
            </a:extLst>
          </p:cNvPr>
          <p:cNvSpPr/>
          <p:nvPr/>
        </p:nvSpPr>
        <p:spPr>
          <a:xfrm>
            <a:off x="5306001" y="1590390"/>
            <a:ext cx="1046603" cy="2412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6C757-1CC3-1748-A457-C20B7C46C7CD}"/>
              </a:ext>
            </a:extLst>
          </p:cNvPr>
          <p:cNvSpPr txBox="1"/>
          <p:nvPr/>
        </p:nvSpPr>
        <p:spPr>
          <a:xfrm>
            <a:off x="1179611" y="2889924"/>
            <a:ext cx="1947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plane of the</a:t>
            </a:r>
          </a:p>
          <a:p>
            <a:r>
              <a:rPr lang="en-US" dirty="0"/>
              <a:t>first virtual camera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7ADFB0-22D0-8D40-A2ED-72D56C957193}"/>
              </a:ext>
            </a:extLst>
          </p:cNvPr>
          <p:cNvCxnSpPr/>
          <p:nvPr/>
        </p:nvCxnSpPr>
        <p:spPr>
          <a:xfrm>
            <a:off x="3222433" y="3237104"/>
            <a:ext cx="77669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E6330E5-3A7F-654A-AF31-9D464E303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743" y="1576598"/>
            <a:ext cx="731538" cy="12877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C22398-8BA9-5443-B70F-DF996D80A9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870"/>
          <a:stretch/>
        </p:blipFill>
        <p:spPr>
          <a:xfrm>
            <a:off x="1353981" y="3963692"/>
            <a:ext cx="1080264" cy="2061494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C5F958A-8DBF-1C4A-B76D-064065907365}"/>
              </a:ext>
            </a:extLst>
          </p:cNvPr>
          <p:cNvCxnSpPr>
            <a:cxnSpLocks/>
          </p:cNvCxnSpPr>
          <p:nvPr/>
        </p:nvCxnSpPr>
        <p:spPr>
          <a:xfrm flipH="1">
            <a:off x="2347127" y="3680273"/>
            <a:ext cx="1560266" cy="8258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8A17207-A039-6E49-A821-98DACB99DA5C}"/>
              </a:ext>
            </a:extLst>
          </p:cNvPr>
          <p:cNvSpPr txBox="1"/>
          <p:nvPr/>
        </p:nvSpPr>
        <p:spPr>
          <a:xfrm>
            <a:off x="1425639" y="5916356"/>
            <a:ext cx="120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outline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D3BA41-27EA-3F4A-A164-D003BF2DE441}"/>
              </a:ext>
            </a:extLst>
          </p:cNvPr>
          <p:cNvSpPr txBox="1"/>
          <p:nvPr/>
        </p:nvSpPr>
        <p:spPr>
          <a:xfrm>
            <a:off x="0" y="0"/>
            <a:ext cx="30487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Virtual Camera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Method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95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0F489F6-64F2-9848-935A-647882C41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77" r="56759"/>
          <a:stretch/>
        </p:blipFill>
        <p:spPr>
          <a:xfrm>
            <a:off x="2987140" y="3963692"/>
            <a:ext cx="1149531" cy="20614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97810-3496-9042-91CD-E79574B29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13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59CFAC-B967-0B45-B21D-0297E4EC1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43" y="1"/>
            <a:ext cx="3785146" cy="40361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B9460D-A49F-6546-B523-25C0AC38B10E}"/>
              </a:ext>
            </a:extLst>
          </p:cNvPr>
          <p:cNvSpPr/>
          <p:nvPr/>
        </p:nvSpPr>
        <p:spPr>
          <a:xfrm>
            <a:off x="2699132" y="1509311"/>
            <a:ext cx="1046603" cy="2412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DF29E3-47F1-0144-B5CC-DBAF1E6BE10F}"/>
              </a:ext>
            </a:extLst>
          </p:cNvPr>
          <p:cNvSpPr/>
          <p:nvPr/>
        </p:nvSpPr>
        <p:spPr>
          <a:xfrm>
            <a:off x="5306001" y="1590390"/>
            <a:ext cx="1046603" cy="2412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6C757-1CC3-1748-A457-C20B7C46C7CD}"/>
              </a:ext>
            </a:extLst>
          </p:cNvPr>
          <p:cNvSpPr txBox="1"/>
          <p:nvPr/>
        </p:nvSpPr>
        <p:spPr>
          <a:xfrm>
            <a:off x="1179611" y="2889924"/>
            <a:ext cx="1947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plane of the</a:t>
            </a:r>
          </a:p>
          <a:p>
            <a:r>
              <a:rPr lang="en-US" dirty="0"/>
              <a:t>first virtual camera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7ADFB0-22D0-8D40-A2ED-72D56C957193}"/>
              </a:ext>
            </a:extLst>
          </p:cNvPr>
          <p:cNvCxnSpPr/>
          <p:nvPr/>
        </p:nvCxnSpPr>
        <p:spPr>
          <a:xfrm>
            <a:off x="3222433" y="3237104"/>
            <a:ext cx="77669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E6330E5-3A7F-654A-AF31-9D464E303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743" y="1576598"/>
            <a:ext cx="731538" cy="12877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C22398-8BA9-5443-B70F-DF996D80A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870"/>
          <a:stretch/>
        </p:blipFill>
        <p:spPr>
          <a:xfrm>
            <a:off x="1353981" y="3963692"/>
            <a:ext cx="1080264" cy="206149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8A17207-A039-6E49-A821-98DACB99DA5C}"/>
              </a:ext>
            </a:extLst>
          </p:cNvPr>
          <p:cNvSpPr txBox="1"/>
          <p:nvPr/>
        </p:nvSpPr>
        <p:spPr>
          <a:xfrm>
            <a:off x="1425639" y="5916356"/>
            <a:ext cx="92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outline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C5F958A-8DBF-1C4A-B76D-064065907365}"/>
              </a:ext>
            </a:extLst>
          </p:cNvPr>
          <p:cNvCxnSpPr>
            <a:cxnSpLocks/>
          </p:cNvCxnSpPr>
          <p:nvPr/>
        </p:nvCxnSpPr>
        <p:spPr>
          <a:xfrm flipH="1">
            <a:off x="2347127" y="3680273"/>
            <a:ext cx="1560266" cy="8258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7258A05-A51F-A34A-B954-84B5F658341B}"/>
              </a:ext>
            </a:extLst>
          </p:cNvPr>
          <p:cNvCxnSpPr>
            <a:cxnSpLocks/>
          </p:cNvCxnSpPr>
          <p:nvPr/>
        </p:nvCxnSpPr>
        <p:spPr>
          <a:xfrm>
            <a:off x="2472809" y="5022361"/>
            <a:ext cx="4526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3632FD2-A222-2543-AC80-1E795B7B00E1}"/>
              </a:ext>
            </a:extLst>
          </p:cNvPr>
          <p:cNvSpPr txBox="1"/>
          <p:nvPr/>
        </p:nvSpPr>
        <p:spPr>
          <a:xfrm>
            <a:off x="2974481" y="5916356"/>
            <a:ext cx="1103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High</a:t>
            </a:r>
          </a:p>
          <a:p>
            <a:pPr algn="ctr"/>
            <a:r>
              <a:rPr lang="en-US" b="1" dirty="0"/>
              <a:t>curvature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6B2589-E5E4-A04C-9E59-17FD84D0BD51}"/>
              </a:ext>
            </a:extLst>
          </p:cNvPr>
          <p:cNvSpPr txBox="1"/>
          <p:nvPr/>
        </p:nvSpPr>
        <p:spPr>
          <a:xfrm>
            <a:off x="0" y="0"/>
            <a:ext cx="30487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Virtual Camera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Method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72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97810-3496-9042-91CD-E79574B29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14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59CFAC-B967-0B45-B21D-0297E4EC1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543" y="1"/>
            <a:ext cx="3785146" cy="40361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B9460D-A49F-6546-B523-25C0AC38B10E}"/>
              </a:ext>
            </a:extLst>
          </p:cNvPr>
          <p:cNvSpPr/>
          <p:nvPr/>
        </p:nvSpPr>
        <p:spPr>
          <a:xfrm>
            <a:off x="2699132" y="1509311"/>
            <a:ext cx="1046603" cy="2412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DF29E3-47F1-0144-B5CC-DBAF1E6BE10F}"/>
              </a:ext>
            </a:extLst>
          </p:cNvPr>
          <p:cNvSpPr/>
          <p:nvPr/>
        </p:nvSpPr>
        <p:spPr>
          <a:xfrm>
            <a:off x="5306001" y="1590390"/>
            <a:ext cx="1046603" cy="2412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6C757-1CC3-1748-A457-C20B7C46C7CD}"/>
              </a:ext>
            </a:extLst>
          </p:cNvPr>
          <p:cNvSpPr txBox="1"/>
          <p:nvPr/>
        </p:nvSpPr>
        <p:spPr>
          <a:xfrm>
            <a:off x="1179611" y="2889924"/>
            <a:ext cx="1947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plane of the</a:t>
            </a:r>
          </a:p>
          <a:p>
            <a:r>
              <a:rPr lang="en-US" dirty="0"/>
              <a:t>first virtual camera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7ADFB0-22D0-8D40-A2ED-72D56C957193}"/>
              </a:ext>
            </a:extLst>
          </p:cNvPr>
          <p:cNvCxnSpPr/>
          <p:nvPr/>
        </p:nvCxnSpPr>
        <p:spPr>
          <a:xfrm>
            <a:off x="3222433" y="3237104"/>
            <a:ext cx="77669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E6330E5-3A7F-654A-AF31-9D464E303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743" y="1576598"/>
            <a:ext cx="731538" cy="12877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C22398-8BA9-5443-B70F-DF996D80A9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870"/>
          <a:stretch/>
        </p:blipFill>
        <p:spPr>
          <a:xfrm>
            <a:off x="1353981" y="3963692"/>
            <a:ext cx="1080264" cy="206149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8A17207-A039-6E49-A821-98DACB99DA5C}"/>
              </a:ext>
            </a:extLst>
          </p:cNvPr>
          <p:cNvSpPr txBox="1"/>
          <p:nvPr/>
        </p:nvSpPr>
        <p:spPr>
          <a:xfrm>
            <a:off x="1425639" y="5916356"/>
            <a:ext cx="92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outline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F489F6-64F2-9848-935A-647882C418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77" r="56759"/>
          <a:stretch/>
        </p:blipFill>
        <p:spPr>
          <a:xfrm>
            <a:off x="2987140" y="3963692"/>
            <a:ext cx="1149531" cy="2061494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C5F958A-8DBF-1C4A-B76D-064065907365}"/>
              </a:ext>
            </a:extLst>
          </p:cNvPr>
          <p:cNvCxnSpPr>
            <a:cxnSpLocks/>
          </p:cNvCxnSpPr>
          <p:nvPr/>
        </p:nvCxnSpPr>
        <p:spPr>
          <a:xfrm flipH="1">
            <a:off x="2347127" y="3680273"/>
            <a:ext cx="1560266" cy="8258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7258A05-A51F-A34A-B954-84B5F658341B}"/>
              </a:ext>
            </a:extLst>
          </p:cNvPr>
          <p:cNvCxnSpPr>
            <a:cxnSpLocks/>
          </p:cNvCxnSpPr>
          <p:nvPr/>
        </p:nvCxnSpPr>
        <p:spPr>
          <a:xfrm>
            <a:off x="2472809" y="5022361"/>
            <a:ext cx="4526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3632FD2-A222-2543-AC80-1E795B7B00E1}"/>
              </a:ext>
            </a:extLst>
          </p:cNvPr>
          <p:cNvSpPr txBox="1"/>
          <p:nvPr/>
        </p:nvSpPr>
        <p:spPr>
          <a:xfrm>
            <a:off x="2974481" y="5916356"/>
            <a:ext cx="1103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High</a:t>
            </a:r>
          </a:p>
          <a:p>
            <a:pPr algn="ctr"/>
            <a:r>
              <a:rPr lang="en-US" b="1" dirty="0"/>
              <a:t>curvature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C8111A-C2BA-6A43-908F-684768369C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876" r="26009"/>
          <a:stretch/>
        </p:blipFill>
        <p:spPr>
          <a:xfrm>
            <a:off x="4872446" y="3963692"/>
            <a:ext cx="1280160" cy="206149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ED01B77-0906-5F4D-8535-B65D52F0F63C}"/>
              </a:ext>
            </a:extLst>
          </p:cNvPr>
          <p:cNvCxnSpPr>
            <a:cxnSpLocks/>
          </p:cNvCxnSpPr>
          <p:nvPr/>
        </p:nvCxnSpPr>
        <p:spPr>
          <a:xfrm>
            <a:off x="4297254" y="5022361"/>
            <a:ext cx="4526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1ACBF7C-47F7-9C48-8BDF-85B2980463EE}"/>
              </a:ext>
            </a:extLst>
          </p:cNvPr>
          <p:cNvSpPr txBox="1"/>
          <p:nvPr/>
        </p:nvSpPr>
        <p:spPr>
          <a:xfrm>
            <a:off x="4950857" y="6025186"/>
            <a:ext cx="122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smoothing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A7C15C-0229-2C4F-90C5-AD9C29826331}"/>
              </a:ext>
            </a:extLst>
          </p:cNvPr>
          <p:cNvSpPr txBox="1"/>
          <p:nvPr/>
        </p:nvSpPr>
        <p:spPr>
          <a:xfrm>
            <a:off x="3879402" y="5500857"/>
            <a:ext cx="1223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Real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Camera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Check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19DAF0-B97F-AB42-A309-946367DAD64D}"/>
              </a:ext>
            </a:extLst>
          </p:cNvPr>
          <p:cNvSpPr txBox="1"/>
          <p:nvPr/>
        </p:nvSpPr>
        <p:spPr>
          <a:xfrm>
            <a:off x="0" y="0"/>
            <a:ext cx="30487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Virtual Camera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Method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0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0F489F6-64F2-9848-935A-647882C41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77" r="56759"/>
          <a:stretch/>
        </p:blipFill>
        <p:spPr>
          <a:xfrm>
            <a:off x="2987140" y="3963692"/>
            <a:ext cx="1149531" cy="20614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C8111A-C2BA-6A43-908F-684768369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76" r="26009"/>
          <a:stretch/>
        </p:blipFill>
        <p:spPr>
          <a:xfrm>
            <a:off x="4872446" y="3963692"/>
            <a:ext cx="1280160" cy="20614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97810-3496-9042-91CD-E79574B29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15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59CFAC-B967-0B45-B21D-0297E4EC1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43" y="1"/>
            <a:ext cx="3785146" cy="40361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B9460D-A49F-6546-B523-25C0AC38B10E}"/>
              </a:ext>
            </a:extLst>
          </p:cNvPr>
          <p:cNvSpPr/>
          <p:nvPr/>
        </p:nvSpPr>
        <p:spPr>
          <a:xfrm>
            <a:off x="2699132" y="1509311"/>
            <a:ext cx="1046603" cy="2412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DF29E3-47F1-0144-B5CC-DBAF1E6BE10F}"/>
              </a:ext>
            </a:extLst>
          </p:cNvPr>
          <p:cNvSpPr/>
          <p:nvPr/>
        </p:nvSpPr>
        <p:spPr>
          <a:xfrm>
            <a:off x="5306001" y="1590390"/>
            <a:ext cx="1046603" cy="2412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6C757-1CC3-1748-A457-C20B7C46C7CD}"/>
              </a:ext>
            </a:extLst>
          </p:cNvPr>
          <p:cNvSpPr txBox="1"/>
          <p:nvPr/>
        </p:nvSpPr>
        <p:spPr>
          <a:xfrm>
            <a:off x="1179611" y="2889924"/>
            <a:ext cx="1947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plane of the</a:t>
            </a:r>
          </a:p>
          <a:p>
            <a:r>
              <a:rPr lang="en-US" dirty="0"/>
              <a:t>first virtual camera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7ADFB0-22D0-8D40-A2ED-72D56C957193}"/>
              </a:ext>
            </a:extLst>
          </p:cNvPr>
          <p:cNvCxnSpPr/>
          <p:nvPr/>
        </p:nvCxnSpPr>
        <p:spPr>
          <a:xfrm>
            <a:off x="3222433" y="3237104"/>
            <a:ext cx="77669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E6330E5-3A7F-654A-AF31-9D464E303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743" y="1576598"/>
            <a:ext cx="731538" cy="12877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C22398-8BA9-5443-B70F-DF996D80A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870"/>
          <a:stretch/>
        </p:blipFill>
        <p:spPr>
          <a:xfrm>
            <a:off x="1353981" y="3963692"/>
            <a:ext cx="1080264" cy="206149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8A17207-A039-6E49-A821-98DACB99DA5C}"/>
              </a:ext>
            </a:extLst>
          </p:cNvPr>
          <p:cNvSpPr txBox="1"/>
          <p:nvPr/>
        </p:nvSpPr>
        <p:spPr>
          <a:xfrm>
            <a:off x="1425639" y="5916356"/>
            <a:ext cx="92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outline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C5F958A-8DBF-1C4A-B76D-064065907365}"/>
              </a:ext>
            </a:extLst>
          </p:cNvPr>
          <p:cNvCxnSpPr>
            <a:cxnSpLocks/>
          </p:cNvCxnSpPr>
          <p:nvPr/>
        </p:nvCxnSpPr>
        <p:spPr>
          <a:xfrm flipH="1">
            <a:off x="2347127" y="3680273"/>
            <a:ext cx="1560266" cy="8258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7258A05-A51F-A34A-B954-84B5F658341B}"/>
              </a:ext>
            </a:extLst>
          </p:cNvPr>
          <p:cNvCxnSpPr>
            <a:cxnSpLocks/>
          </p:cNvCxnSpPr>
          <p:nvPr/>
        </p:nvCxnSpPr>
        <p:spPr>
          <a:xfrm>
            <a:off x="2472809" y="5022361"/>
            <a:ext cx="4526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3632FD2-A222-2543-AC80-1E795B7B00E1}"/>
              </a:ext>
            </a:extLst>
          </p:cNvPr>
          <p:cNvSpPr txBox="1"/>
          <p:nvPr/>
        </p:nvSpPr>
        <p:spPr>
          <a:xfrm>
            <a:off x="2974481" y="5916356"/>
            <a:ext cx="1103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High</a:t>
            </a:r>
          </a:p>
          <a:p>
            <a:pPr algn="ctr"/>
            <a:r>
              <a:rPr lang="en-US" b="1" dirty="0"/>
              <a:t>curvature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ED01B77-0906-5F4D-8535-B65D52F0F63C}"/>
              </a:ext>
            </a:extLst>
          </p:cNvPr>
          <p:cNvCxnSpPr>
            <a:cxnSpLocks/>
          </p:cNvCxnSpPr>
          <p:nvPr/>
        </p:nvCxnSpPr>
        <p:spPr>
          <a:xfrm>
            <a:off x="4297254" y="5022361"/>
            <a:ext cx="4526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1ACBF7C-47F7-9C48-8BDF-85B2980463EE}"/>
              </a:ext>
            </a:extLst>
          </p:cNvPr>
          <p:cNvSpPr txBox="1"/>
          <p:nvPr/>
        </p:nvSpPr>
        <p:spPr>
          <a:xfrm>
            <a:off x="4950857" y="6025186"/>
            <a:ext cx="122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smoothing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A7C15C-0229-2C4F-90C5-AD9C29826331}"/>
              </a:ext>
            </a:extLst>
          </p:cNvPr>
          <p:cNvSpPr txBox="1"/>
          <p:nvPr/>
        </p:nvSpPr>
        <p:spPr>
          <a:xfrm>
            <a:off x="3879402" y="5500857"/>
            <a:ext cx="1223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Real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Camera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Check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C3BBCED-E8FF-324C-93BD-E69B0C42BE5C}"/>
              </a:ext>
            </a:extLst>
          </p:cNvPr>
          <p:cNvSpPr/>
          <p:nvPr/>
        </p:nvSpPr>
        <p:spPr>
          <a:xfrm>
            <a:off x="3833364" y="5532435"/>
            <a:ext cx="1400596" cy="445468"/>
          </a:xfrm>
          <a:custGeom>
            <a:avLst/>
            <a:gdLst>
              <a:gd name="connsiteX0" fmla="*/ 0 w 1018902"/>
              <a:gd name="connsiteY0" fmla="*/ 13063 h 391904"/>
              <a:gd name="connsiteX1" fmla="*/ 574765 w 1018902"/>
              <a:gd name="connsiteY1" fmla="*/ 391886 h 391904"/>
              <a:gd name="connsiteX2" fmla="*/ 1018902 w 1018902"/>
              <a:gd name="connsiteY2" fmla="*/ 0 h 391904"/>
              <a:gd name="connsiteX0" fmla="*/ 0 w 1018902"/>
              <a:gd name="connsiteY0" fmla="*/ 13063 h 421982"/>
              <a:gd name="connsiteX1" fmla="*/ 509503 w 1018902"/>
              <a:gd name="connsiteY1" fmla="*/ 421967 h 421982"/>
              <a:gd name="connsiteX2" fmla="*/ 1018902 w 1018902"/>
              <a:gd name="connsiteY2" fmla="*/ 0 h 421982"/>
              <a:gd name="connsiteX0" fmla="*/ 0 w 1127671"/>
              <a:gd name="connsiteY0" fmla="*/ 0 h 409463"/>
              <a:gd name="connsiteX1" fmla="*/ 509503 w 1127671"/>
              <a:gd name="connsiteY1" fmla="*/ 408904 h 409463"/>
              <a:gd name="connsiteX2" fmla="*/ 1127671 w 1127671"/>
              <a:gd name="connsiteY2" fmla="*/ 67151 h 409463"/>
              <a:gd name="connsiteX0" fmla="*/ 0 w 1214687"/>
              <a:gd name="connsiteY0" fmla="*/ 33116 h 341930"/>
              <a:gd name="connsiteX1" fmla="*/ 596519 w 1214687"/>
              <a:gd name="connsiteY1" fmla="*/ 341753 h 341930"/>
              <a:gd name="connsiteX2" fmla="*/ 1214687 w 1214687"/>
              <a:gd name="connsiteY2" fmla="*/ 0 h 34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4687" h="341930">
                <a:moveTo>
                  <a:pt x="0" y="33116"/>
                </a:moveTo>
                <a:cubicBezTo>
                  <a:pt x="202474" y="223616"/>
                  <a:pt x="394071" y="347272"/>
                  <a:pt x="596519" y="341753"/>
                </a:cubicBezTo>
                <a:cubicBezTo>
                  <a:pt x="798967" y="336234"/>
                  <a:pt x="1077527" y="194854"/>
                  <a:pt x="1214687" y="0"/>
                </a:cubicBezTo>
              </a:path>
            </a:pathLst>
          </a:custGeom>
          <a:noFill/>
          <a:ln w="38100"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E7872AE2-F2AC-C24F-9284-E4B57234B857}"/>
              </a:ext>
            </a:extLst>
          </p:cNvPr>
          <p:cNvSpPr/>
          <p:nvPr/>
        </p:nvSpPr>
        <p:spPr>
          <a:xfrm rot="10800000">
            <a:off x="3833365" y="4034985"/>
            <a:ext cx="1308596" cy="445468"/>
          </a:xfrm>
          <a:custGeom>
            <a:avLst/>
            <a:gdLst>
              <a:gd name="connsiteX0" fmla="*/ 0 w 1018902"/>
              <a:gd name="connsiteY0" fmla="*/ 13063 h 391904"/>
              <a:gd name="connsiteX1" fmla="*/ 574765 w 1018902"/>
              <a:gd name="connsiteY1" fmla="*/ 391886 h 391904"/>
              <a:gd name="connsiteX2" fmla="*/ 1018902 w 1018902"/>
              <a:gd name="connsiteY2" fmla="*/ 0 h 391904"/>
              <a:gd name="connsiteX0" fmla="*/ 0 w 1018902"/>
              <a:gd name="connsiteY0" fmla="*/ 13063 h 421982"/>
              <a:gd name="connsiteX1" fmla="*/ 509503 w 1018902"/>
              <a:gd name="connsiteY1" fmla="*/ 421967 h 421982"/>
              <a:gd name="connsiteX2" fmla="*/ 1018902 w 1018902"/>
              <a:gd name="connsiteY2" fmla="*/ 0 h 421982"/>
              <a:gd name="connsiteX0" fmla="*/ 0 w 1127671"/>
              <a:gd name="connsiteY0" fmla="*/ 0 h 409463"/>
              <a:gd name="connsiteX1" fmla="*/ 509503 w 1127671"/>
              <a:gd name="connsiteY1" fmla="*/ 408904 h 409463"/>
              <a:gd name="connsiteX2" fmla="*/ 1127671 w 1127671"/>
              <a:gd name="connsiteY2" fmla="*/ 67151 h 409463"/>
              <a:gd name="connsiteX0" fmla="*/ 0 w 1214687"/>
              <a:gd name="connsiteY0" fmla="*/ 33116 h 341930"/>
              <a:gd name="connsiteX1" fmla="*/ 596519 w 1214687"/>
              <a:gd name="connsiteY1" fmla="*/ 341753 h 341930"/>
              <a:gd name="connsiteX2" fmla="*/ 1214687 w 1214687"/>
              <a:gd name="connsiteY2" fmla="*/ 0 h 34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4687" h="341930">
                <a:moveTo>
                  <a:pt x="0" y="33116"/>
                </a:moveTo>
                <a:cubicBezTo>
                  <a:pt x="202474" y="223616"/>
                  <a:pt x="394071" y="347272"/>
                  <a:pt x="596519" y="341753"/>
                </a:cubicBezTo>
                <a:cubicBezTo>
                  <a:pt x="798967" y="336234"/>
                  <a:pt x="1077527" y="194854"/>
                  <a:pt x="1214687" y="0"/>
                </a:cubicBezTo>
              </a:path>
            </a:pathLst>
          </a:custGeom>
          <a:noFill/>
          <a:ln w="38100"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98454C-4CD0-0C44-B966-02341D11DB78}"/>
              </a:ext>
            </a:extLst>
          </p:cNvPr>
          <p:cNvSpPr txBox="1"/>
          <p:nvPr/>
        </p:nvSpPr>
        <p:spPr>
          <a:xfrm>
            <a:off x="0" y="0"/>
            <a:ext cx="30487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Virtual Camera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Method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46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0F489F6-64F2-9848-935A-647882C41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77" r="56759"/>
          <a:stretch/>
        </p:blipFill>
        <p:spPr>
          <a:xfrm>
            <a:off x="2987140" y="3963692"/>
            <a:ext cx="1149531" cy="20614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C8111A-C2BA-6A43-908F-684768369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76" r="26009"/>
          <a:stretch/>
        </p:blipFill>
        <p:spPr>
          <a:xfrm>
            <a:off x="4872446" y="3963692"/>
            <a:ext cx="1280160" cy="20614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97810-3496-9042-91CD-E79574B29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16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59CFAC-B967-0B45-B21D-0297E4EC1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43" y="1"/>
            <a:ext cx="3785146" cy="40361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B9460D-A49F-6546-B523-25C0AC38B10E}"/>
              </a:ext>
            </a:extLst>
          </p:cNvPr>
          <p:cNvSpPr/>
          <p:nvPr/>
        </p:nvSpPr>
        <p:spPr>
          <a:xfrm>
            <a:off x="2699132" y="1509311"/>
            <a:ext cx="1046603" cy="2412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DF29E3-47F1-0144-B5CC-DBAF1E6BE10F}"/>
              </a:ext>
            </a:extLst>
          </p:cNvPr>
          <p:cNvSpPr/>
          <p:nvPr/>
        </p:nvSpPr>
        <p:spPr>
          <a:xfrm>
            <a:off x="5306001" y="1590390"/>
            <a:ext cx="1046603" cy="2412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6C757-1CC3-1748-A457-C20B7C46C7CD}"/>
              </a:ext>
            </a:extLst>
          </p:cNvPr>
          <p:cNvSpPr txBox="1"/>
          <p:nvPr/>
        </p:nvSpPr>
        <p:spPr>
          <a:xfrm>
            <a:off x="1179611" y="2889924"/>
            <a:ext cx="1947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plane of the</a:t>
            </a:r>
          </a:p>
          <a:p>
            <a:r>
              <a:rPr lang="en-US" dirty="0"/>
              <a:t>first virtual camera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7ADFB0-22D0-8D40-A2ED-72D56C957193}"/>
              </a:ext>
            </a:extLst>
          </p:cNvPr>
          <p:cNvCxnSpPr/>
          <p:nvPr/>
        </p:nvCxnSpPr>
        <p:spPr>
          <a:xfrm>
            <a:off x="3222433" y="3237104"/>
            <a:ext cx="77669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E6330E5-3A7F-654A-AF31-9D464E303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743" y="1576598"/>
            <a:ext cx="731538" cy="12877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C22398-8BA9-5443-B70F-DF996D80A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870"/>
          <a:stretch/>
        </p:blipFill>
        <p:spPr>
          <a:xfrm>
            <a:off x="1353981" y="3963692"/>
            <a:ext cx="1080264" cy="206149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8A17207-A039-6E49-A821-98DACB99DA5C}"/>
              </a:ext>
            </a:extLst>
          </p:cNvPr>
          <p:cNvSpPr txBox="1"/>
          <p:nvPr/>
        </p:nvSpPr>
        <p:spPr>
          <a:xfrm>
            <a:off x="1425639" y="5916356"/>
            <a:ext cx="92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outline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C5F958A-8DBF-1C4A-B76D-064065907365}"/>
              </a:ext>
            </a:extLst>
          </p:cNvPr>
          <p:cNvCxnSpPr>
            <a:cxnSpLocks/>
          </p:cNvCxnSpPr>
          <p:nvPr/>
        </p:nvCxnSpPr>
        <p:spPr>
          <a:xfrm flipH="1">
            <a:off x="2347127" y="3680273"/>
            <a:ext cx="1560266" cy="8258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7258A05-A51F-A34A-B954-84B5F658341B}"/>
              </a:ext>
            </a:extLst>
          </p:cNvPr>
          <p:cNvCxnSpPr>
            <a:cxnSpLocks/>
          </p:cNvCxnSpPr>
          <p:nvPr/>
        </p:nvCxnSpPr>
        <p:spPr>
          <a:xfrm>
            <a:off x="2472809" y="5022361"/>
            <a:ext cx="4526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3632FD2-A222-2543-AC80-1E795B7B00E1}"/>
              </a:ext>
            </a:extLst>
          </p:cNvPr>
          <p:cNvSpPr txBox="1"/>
          <p:nvPr/>
        </p:nvSpPr>
        <p:spPr>
          <a:xfrm>
            <a:off x="2974481" y="5916356"/>
            <a:ext cx="1103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high</a:t>
            </a:r>
          </a:p>
          <a:p>
            <a:pPr algn="ctr"/>
            <a:r>
              <a:rPr lang="en-US" b="1" dirty="0"/>
              <a:t>curvature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ED01B77-0906-5F4D-8535-B65D52F0F63C}"/>
              </a:ext>
            </a:extLst>
          </p:cNvPr>
          <p:cNvCxnSpPr>
            <a:cxnSpLocks/>
          </p:cNvCxnSpPr>
          <p:nvPr/>
        </p:nvCxnSpPr>
        <p:spPr>
          <a:xfrm>
            <a:off x="4297254" y="5022361"/>
            <a:ext cx="4526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1ACBF7C-47F7-9C48-8BDF-85B2980463EE}"/>
              </a:ext>
            </a:extLst>
          </p:cNvPr>
          <p:cNvSpPr txBox="1"/>
          <p:nvPr/>
        </p:nvSpPr>
        <p:spPr>
          <a:xfrm>
            <a:off x="4950857" y="6025186"/>
            <a:ext cx="122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smoothing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A7C15C-0229-2C4F-90C5-AD9C29826331}"/>
              </a:ext>
            </a:extLst>
          </p:cNvPr>
          <p:cNvSpPr txBox="1"/>
          <p:nvPr/>
        </p:nvSpPr>
        <p:spPr>
          <a:xfrm>
            <a:off x="3879402" y="5500857"/>
            <a:ext cx="1223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Real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Camera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Check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C3BBCED-E8FF-324C-93BD-E69B0C42BE5C}"/>
              </a:ext>
            </a:extLst>
          </p:cNvPr>
          <p:cNvSpPr/>
          <p:nvPr/>
        </p:nvSpPr>
        <p:spPr>
          <a:xfrm>
            <a:off x="3833364" y="5532435"/>
            <a:ext cx="1400596" cy="445468"/>
          </a:xfrm>
          <a:custGeom>
            <a:avLst/>
            <a:gdLst>
              <a:gd name="connsiteX0" fmla="*/ 0 w 1018902"/>
              <a:gd name="connsiteY0" fmla="*/ 13063 h 391904"/>
              <a:gd name="connsiteX1" fmla="*/ 574765 w 1018902"/>
              <a:gd name="connsiteY1" fmla="*/ 391886 h 391904"/>
              <a:gd name="connsiteX2" fmla="*/ 1018902 w 1018902"/>
              <a:gd name="connsiteY2" fmla="*/ 0 h 391904"/>
              <a:gd name="connsiteX0" fmla="*/ 0 w 1018902"/>
              <a:gd name="connsiteY0" fmla="*/ 13063 h 421982"/>
              <a:gd name="connsiteX1" fmla="*/ 509503 w 1018902"/>
              <a:gd name="connsiteY1" fmla="*/ 421967 h 421982"/>
              <a:gd name="connsiteX2" fmla="*/ 1018902 w 1018902"/>
              <a:gd name="connsiteY2" fmla="*/ 0 h 421982"/>
              <a:gd name="connsiteX0" fmla="*/ 0 w 1127671"/>
              <a:gd name="connsiteY0" fmla="*/ 0 h 409463"/>
              <a:gd name="connsiteX1" fmla="*/ 509503 w 1127671"/>
              <a:gd name="connsiteY1" fmla="*/ 408904 h 409463"/>
              <a:gd name="connsiteX2" fmla="*/ 1127671 w 1127671"/>
              <a:gd name="connsiteY2" fmla="*/ 67151 h 409463"/>
              <a:gd name="connsiteX0" fmla="*/ 0 w 1214687"/>
              <a:gd name="connsiteY0" fmla="*/ 33116 h 341930"/>
              <a:gd name="connsiteX1" fmla="*/ 596519 w 1214687"/>
              <a:gd name="connsiteY1" fmla="*/ 341753 h 341930"/>
              <a:gd name="connsiteX2" fmla="*/ 1214687 w 1214687"/>
              <a:gd name="connsiteY2" fmla="*/ 0 h 34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4687" h="341930">
                <a:moveTo>
                  <a:pt x="0" y="33116"/>
                </a:moveTo>
                <a:cubicBezTo>
                  <a:pt x="202474" y="223616"/>
                  <a:pt x="394071" y="347272"/>
                  <a:pt x="596519" y="341753"/>
                </a:cubicBezTo>
                <a:cubicBezTo>
                  <a:pt x="798967" y="336234"/>
                  <a:pt x="1077527" y="194854"/>
                  <a:pt x="1214687" y="0"/>
                </a:cubicBezTo>
              </a:path>
            </a:pathLst>
          </a:custGeom>
          <a:noFill/>
          <a:ln w="38100"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E7872AE2-F2AC-C24F-9284-E4B57234B857}"/>
              </a:ext>
            </a:extLst>
          </p:cNvPr>
          <p:cNvSpPr/>
          <p:nvPr/>
        </p:nvSpPr>
        <p:spPr>
          <a:xfrm rot="10800000">
            <a:off x="3833365" y="4034985"/>
            <a:ext cx="1308596" cy="445468"/>
          </a:xfrm>
          <a:custGeom>
            <a:avLst/>
            <a:gdLst>
              <a:gd name="connsiteX0" fmla="*/ 0 w 1018902"/>
              <a:gd name="connsiteY0" fmla="*/ 13063 h 391904"/>
              <a:gd name="connsiteX1" fmla="*/ 574765 w 1018902"/>
              <a:gd name="connsiteY1" fmla="*/ 391886 h 391904"/>
              <a:gd name="connsiteX2" fmla="*/ 1018902 w 1018902"/>
              <a:gd name="connsiteY2" fmla="*/ 0 h 391904"/>
              <a:gd name="connsiteX0" fmla="*/ 0 w 1018902"/>
              <a:gd name="connsiteY0" fmla="*/ 13063 h 421982"/>
              <a:gd name="connsiteX1" fmla="*/ 509503 w 1018902"/>
              <a:gd name="connsiteY1" fmla="*/ 421967 h 421982"/>
              <a:gd name="connsiteX2" fmla="*/ 1018902 w 1018902"/>
              <a:gd name="connsiteY2" fmla="*/ 0 h 421982"/>
              <a:gd name="connsiteX0" fmla="*/ 0 w 1127671"/>
              <a:gd name="connsiteY0" fmla="*/ 0 h 409463"/>
              <a:gd name="connsiteX1" fmla="*/ 509503 w 1127671"/>
              <a:gd name="connsiteY1" fmla="*/ 408904 h 409463"/>
              <a:gd name="connsiteX2" fmla="*/ 1127671 w 1127671"/>
              <a:gd name="connsiteY2" fmla="*/ 67151 h 409463"/>
              <a:gd name="connsiteX0" fmla="*/ 0 w 1214687"/>
              <a:gd name="connsiteY0" fmla="*/ 33116 h 341930"/>
              <a:gd name="connsiteX1" fmla="*/ 596519 w 1214687"/>
              <a:gd name="connsiteY1" fmla="*/ 341753 h 341930"/>
              <a:gd name="connsiteX2" fmla="*/ 1214687 w 1214687"/>
              <a:gd name="connsiteY2" fmla="*/ 0 h 34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4687" h="341930">
                <a:moveTo>
                  <a:pt x="0" y="33116"/>
                </a:moveTo>
                <a:cubicBezTo>
                  <a:pt x="202474" y="223616"/>
                  <a:pt x="394071" y="347272"/>
                  <a:pt x="596519" y="341753"/>
                </a:cubicBezTo>
                <a:cubicBezTo>
                  <a:pt x="798967" y="336234"/>
                  <a:pt x="1077527" y="194854"/>
                  <a:pt x="1214687" y="0"/>
                </a:cubicBezTo>
              </a:path>
            </a:pathLst>
          </a:custGeom>
          <a:noFill/>
          <a:ln w="38100"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C27D50B-AE8E-0442-B707-4C39483F7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06"/>
          <a:stretch/>
        </p:blipFill>
        <p:spPr>
          <a:xfrm>
            <a:off x="6596742" y="3963692"/>
            <a:ext cx="1071153" cy="2061494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290A79B-07E6-9C4D-BD17-B494D31DE333}"/>
              </a:ext>
            </a:extLst>
          </p:cNvPr>
          <p:cNvCxnSpPr>
            <a:cxnSpLocks/>
          </p:cNvCxnSpPr>
          <p:nvPr/>
        </p:nvCxnSpPr>
        <p:spPr>
          <a:xfrm>
            <a:off x="6144096" y="4985042"/>
            <a:ext cx="4526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54B9466-B125-494F-A1B3-2D7E904A5C37}"/>
              </a:ext>
            </a:extLst>
          </p:cNvPr>
          <p:cNvCxnSpPr>
            <a:cxnSpLocks/>
          </p:cNvCxnSpPr>
          <p:nvPr/>
        </p:nvCxnSpPr>
        <p:spPr>
          <a:xfrm flipH="1" flipV="1">
            <a:off x="5280597" y="3684715"/>
            <a:ext cx="1449145" cy="7313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D6EE587-A660-3541-9C4A-DF340398925B}"/>
              </a:ext>
            </a:extLst>
          </p:cNvPr>
          <p:cNvSpPr txBox="1"/>
          <p:nvPr/>
        </p:nvSpPr>
        <p:spPr>
          <a:xfrm>
            <a:off x="6671574" y="5532435"/>
            <a:ext cx="92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final</a:t>
            </a:r>
          </a:p>
          <a:p>
            <a:pPr algn="ctr"/>
            <a:r>
              <a:rPr lang="en-US" b="1" dirty="0"/>
              <a:t>outline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52B6B7-5C91-6B4D-8D18-53B813B92B30}"/>
              </a:ext>
            </a:extLst>
          </p:cNvPr>
          <p:cNvSpPr txBox="1"/>
          <p:nvPr/>
        </p:nvSpPr>
        <p:spPr>
          <a:xfrm>
            <a:off x="0" y="0"/>
            <a:ext cx="30487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Virtual Camera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Method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664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0F489F6-64F2-9848-935A-647882C41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77" r="56759"/>
          <a:stretch/>
        </p:blipFill>
        <p:spPr>
          <a:xfrm>
            <a:off x="2987140" y="3963692"/>
            <a:ext cx="1149531" cy="20614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C8111A-C2BA-6A43-908F-684768369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76" r="26009"/>
          <a:stretch/>
        </p:blipFill>
        <p:spPr>
          <a:xfrm>
            <a:off x="4872446" y="3963692"/>
            <a:ext cx="1280160" cy="20614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472FA56-1386-4F4D-976A-28A59E8E2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43" y="1"/>
            <a:ext cx="3785146" cy="40361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97810-3496-9042-91CD-E79574B29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17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E6330E5-3A7F-654A-AF31-9D464E303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743" y="1576598"/>
            <a:ext cx="731538" cy="12877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C22398-8BA9-5443-B70F-DF996D80A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870"/>
          <a:stretch/>
        </p:blipFill>
        <p:spPr>
          <a:xfrm>
            <a:off x="1353981" y="3963692"/>
            <a:ext cx="1080264" cy="206149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8A17207-A039-6E49-A821-98DACB99DA5C}"/>
              </a:ext>
            </a:extLst>
          </p:cNvPr>
          <p:cNvSpPr txBox="1"/>
          <p:nvPr/>
        </p:nvSpPr>
        <p:spPr>
          <a:xfrm>
            <a:off x="1425639" y="5916356"/>
            <a:ext cx="92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outline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C5F958A-8DBF-1C4A-B76D-064065907365}"/>
              </a:ext>
            </a:extLst>
          </p:cNvPr>
          <p:cNvCxnSpPr>
            <a:cxnSpLocks/>
          </p:cNvCxnSpPr>
          <p:nvPr/>
        </p:nvCxnSpPr>
        <p:spPr>
          <a:xfrm flipH="1">
            <a:off x="2347127" y="3680273"/>
            <a:ext cx="1560266" cy="8258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7258A05-A51F-A34A-B954-84B5F658341B}"/>
              </a:ext>
            </a:extLst>
          </p:cNvPr>
          <p:cNvCxnSpPr>
            <a:cxnSpLocks/>
          </p:cNvCxnSpPr>
          <p:nvPr/>
        </p:nvCxnSpPr>
        <p:spPr>
          <a:xfrm>
            <a:off x="2472809" y="5022361"/>
            <a:ext cx="4526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3632FD2-A222-2543-AC80-1E795B7B00E1}"/>
              </a:ext>
            </a:extLst>
          </p:cNvPr>
          <p:cNvSpPr txBox="1"/>
          <p:nvPr/>
        </p:nvSpPr>
        <p:spPr>
          <a:xfrm>
            <a:off x="2974481" y="5916356"/>
            <a:ext cx="1103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high</a:t>
            </a:r>
          </a:p>
          <a:p>
            <a:pPr algn="ctr"/>
            <a:r>
              <a:rPr lang="en-US" b="1" dirty="0"/>
              <a:t>curvature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ED01B77-0906-5F4D-8535-B65D52F0F63C}"/>
              </a:ext>
            </a:extLst>
          </p:cNvPr>
          <p:cNvCxnSpPr>
            <a:cxnSpLocks/>
          </p:cNvCxnSpPr>
          <p:nvPr/>
        </p:nvCxnSpPr>
        <p:spPr>
          <a:xfrm>
            <a:off x="4297254" y="5022361"/>
            <a:ext cx="4526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1ACBF7C-47F7-9C48-8BDF-85B2980463EE}"/>
              </a:ext>
            </a:extLst>
          </p:cNvPr>
          <p:cNvSpPr txBox="1"/>
          <p:nvPr/>
        </p:nvSpPr>
        <p:spPr>
          <a:xfrm>
            <a:off x="4950857" y="6025186"/>
            <a:ext cx="122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smoothing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A7C15C-0229-2C4F-90C5-AD9C29826331}"/>
              </a:ext>
            </a:extLst>
          </p:cNvPr>
          <p:cNvSpPr txBox="1"/>
          <p:nvPr/>
        </p:nvSpPr>
        <p:spPr>
          <a:xfrm>
            <a:off x="3879402" y="5500857"/>
            <a:ext cx="1223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Real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Camera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Check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C3BBCED-E8FF-324C-93BD-E69B0C42BE5C}"/>
              </a:ext>
            </a:extLst>
          </p:cNvPr>
          <p:cNvSpPr/>
          <p:nvPr/>
        </p:nvSpPr>
        <p:spPr>
          <a:xfrm>
            <a:off x="3833364" y="5532435"/>
            <a:ext cx="1400596" cy="445468"/>
          </a:xfrm>
          <a:custGeom>
            <a:avLst/>
            <a:gdLst>
              <a:gd name="connsiteX0" fmla="*/ 0 w 1018902"/>
              <a:gd name="connsiteY0" fmla="*/ 13063 h 391904"/>
              <a:gd name="connsiteX1" fmla="*/ 574765 w 1018902"/>
              <a:gd name="connsiteY1" fmla="*/ 391886 h 391904"/>
              <a:gd name="connsiteX2" fmla="*/ 1018902 w 1018902"/>
              <a:gd name="connsiteY2" fmla="*/ 0 h 391904"/>
              <a:gd name="connsiteX0" fmla="*/ 0 w 1018902"/>
              <a:gd name="connsiteY0" fmla="*/ 13063 h 421982"/>
              <a:gd name="connsiteX1" fmla="*/ 509503 w 1018902"/>
              <a:gd name="connsiteY1" fmla="*/ 421967 h 421982"/>
              <a:gd name="connsiteX2" fmla="*/ 1018902 w 1018902"/>
              <a:gd name="connsiteY2" fmla="*/ 0 h 421982"/>
              <a:gd name="connsiteX0" fmla="*/ 0 w 1127671"/>
              <a:gd name="connsiteY0" fmla="*/ 0 h 409463"/>
              <a:gd name="connsiteX1" fmla="*/ 509503 w 1127671"/>
              <a:gd name="connsiteY1" fmla="*/ 408904 h 409463"/>
              <a:gd name="connsiteX2" fmla="*/ 1127671 w 1127671"/>
              <a:gd name="connsiteY2" fmla="*/ 67151 h 409463"/>
              <a:gd name="connsiteX0" fmla="*/ 0 w 1214687"/>
              <a:gd name="connsiteY0" fmla="*/ 33116 h 341930"/>
              <a:gd name="connsiteX1" fmla="*/ 596519 w 1214687"/>
              <a:gd name="connsiteY1" fmla="*/ 341753 h 341930"/>
              <a:gd name="connsiteX2" fmla="*/ 1214687 w 1214687"/>
              <a:gd name="connsiteY2" fmla="*/ 0 h 34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4687" h="341930">
                <a:moveTo>
                  <a:pt x="0" y="33116"/>
                </a:moveTo>
                <a:cubicBezTo>
                  <a:pt x="202474" y="223616"/>
                  <a:pt x="394071" y="347272"/>
                  <a:pt x="596519" y="341753"/>
                </a:cubicBezTo>
                <a:cubicBezTo>
                  <a:pt x="798967" y="336234"/>
                  <a:pt x="1077527" y="194854"/>
                  <a:pt x="1214687" y="0"/>
                </a:cubicBezTo>
              </a:path>
            </a:pathLst>
          </a:custGeom>
          <a:noFill/>
          <a:ln w="38100"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E7872AE2-F2AC-C24F-9284-E4B57234B857}"/>
              </a:ext>
            </a:extLst>
          </p:cNvPr>
          <p:cNvSpPr/>
          <p:nvPr/>
        </p:nvSpPr>
        <p:spPr>
          <a:xfrm rot="10800000">
            <a:off x="3833365" y="4034985"/>
            <a:ext cx="1308596" cy="445468"/>
          </a:xfrm>
          <a:custGeom>
            <a:avLst/>
            <a:gdLst>
              <a:gd name="connsiteX0" fmla="*/ 0 w 1018902"/>
              <a:gd name="connsiteY0" fmla="*/ 13063 h 391904"/>
              <a:gd name="connsiteX1" fmla="*/ 574765 w 1018902"/>
              <a:gd name="connsiteY1" fmla="*/ 391886 h 391904"/>
              <a:gd name="connsiteX2" fmla="*/ 1018902 w 1018902"/>
              <a:gd name="connsiteY2" fmla="*/ 0 h 391904"/>
              <a:gd name="connsiteX0" fmla="*/ 0 w 1018902"/>
              <a:gd name="connsiteY0" fmla="*/ 13063 h 421982"/>
              <a:gd name="connsiteX1" fmla="*/ 509503 w 1018902"/>
              <a:gd name="connsiteY1" fmla="*/ 421967 h 421982"/>
              <a:gd name="connsiteX2" fmla="*/ 1018902 w 1018902"/>
              <a:gd name="connsiteY2" fmla="*/ 0 h 421982"/>
              <a:gd name="connsiteX0" fmla="*/ 0 w 1127671"/>
              <a:gd name="connsiteY0" fmla="*/ 0 h 409463"/>
              <a:gd name="connsiteX1" fmla="*/ 509503 w 1127671"/>
              <a:gd name="connsiteY1" fmla="*/ 408904 h 409463"/>
              <a:gd name="connsiteX2" fmla="*/ 1127671 w 1127671"/>
              <a:gd name="connsiteY2" fmla="*/ 67151 h 409463"/>
              <a:gd name="connsiteX0" fmla="*/ 0 w 1214687"/>
              <a:gd name="connsiteY0" fmla="*/ 33116 h 341930"/>
              <a:gd name="connsiteX1" fmla="*/ 596519 w 1214687"/>
              <a:gd name="connsiteY1" fmla="*/ 341753 h 341930"/>
              <a:gd name="connsiteX2" fmla="*/ 1214687 w 1214687"/>
              <a:gd name="connsiteY2" fmla="*/ 0 h 34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4687" h="341930">
                <a:moveTo>
                  <a:pt x="0" y="33116"/>
                </a:moveTo>
                <a:cubicBezTo>
                  <a:pt x="202474" y="223616"/>
                  <a:pt x="394071" y="347272"/>
                  <a:pt x="596519" y="341753"/>
                </a:cubicBezTo>
                <a:cubicBezTo>
                  <a:pt x="798967" y="336234"/>
                  <a:pt x="1077527" y="194854"/>
                  <a:pt x="1214687" y="0"/>
                </a:cubicBezTo>
              </a:path>
            </a:pathLst>
          </a:custGeom>
          <a:noFill/>
          <a:ln w="38100"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C27D50B-AE8E-0442-B707-4C39483F7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06"/>
          <a:stretch/>
        </p:blipFill>
        <p:spPr>
          <a:xfrm>
            <a:off x="6596742" y="3963692"/>
            <a:ext cx="1071153" cy="2061494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290A79B-07E6-9C4D-BD17-B494D31DE333}"/>
              </a:ext>
            </a:extLst>
          </p:cNvPr>
          <p:cNvCxnSpPr>
            <a:cxnSpLocks/>
          </p:cNvCxnSpPr>
          <p:nvPr/>
        </p:nvCxnSpPr>
        <p:spPr>
          <a:xfrm>
            <a:off x="6144096" y="4985042"/>
            <a:ext cx="4526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54B9466-B125-494F-A1B3-2D7E904A5C37}"/>
              </a:ext>
            </a:extLst>
          </p:cNvPr>
          <p:cNvCxnSpPr>
            <a:cxnSpLocks/>
          </p:cNvCxnSpPr>
          <p:nvPr/>
        </p:nvCxnSpPr>
        <p:spPr>
          <a:xfrm flipH="1" flipV="1">
            <a:off x="5280597" y="3684715"/>
            <a:ext cx="1449145" cy="7313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D6EE587-A660-3541-9C4A-DF340398925B}"/>
              </a:ext>
            </a:extLst>
          </p:cNvPr>
          <p:cNvSpPr txBox="1"/>
          <p:nvPr/>
        </p:nvSpPr>
        <p:spPr>
          <a:xfrm>
            <a:off x="6671574" y="5532435"/>
            <a:ext cx="92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final</a:t>
            </a:r>
          </a:p>
          <a:p>
            <a:pPr algn="ctr"/>
            <a:r>
              <a:rPr lang="en-US" b="1" dirty="0"/>
              <a:t>outline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5216ED-B2E4-A143-99BC-A11CF1E370A2}"/>
              </a:ext>
            </a:extLst>
          </p:cNvPr>
          <p:cNvSpPr txBox="1"/>
          <p:nvPr/>
        </p:nvSpPr>
        <p:spPr>
          <a:xfrm>
            <a:off x="0" y="0"/>
            <a:ext cx="30487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Virtual Camera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Method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3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44960-DD7C-4E6B-977B-D71EC4DB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18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0A6563-1D92-4B95-A886-3751CA345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791" y="881354"/>
            <a:ext cx="6340418" cy="52565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259F32-F223-CB4D-A5E0-B892165C9198}"/>
              </a:ext>
            </a:extLst>
          </p:cNvPr>
          <p:cNvSpPr txBox="1"/>
          <p:nvPr/>
        </p:nvSpPr>
        <p:spPr>
          <a:xfrm>
            <a:off x="-1" y="0"/>
            <a:ext cx="7315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Synthetic Dumbbell Reconstruction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A3F4B1-AF00-E446-9677-4CD81B39C0EF}"/>
              </a:ext>
            </a:extLst>
          </p:cNvPr>
          <p:cNvSpPr txBox="1"/>
          <p:nvPr/>
        </p:nvSpPr>
        <p:spPr>
          <a:xfrm>
            <a:off x="3081131" y="6069391"/>
            <a:ext cx="3266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breakup scenario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082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4DCF8-C196-2544-B29B-9626F878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1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2227F4-4F25-794A-83D2-181629D135BD}"/>
              </a:ext>
            </a:extLst>
          </p:cNvPr>
          <p:cNvGrpSpPr/>
          <p:nvPr/>
        </p:nvGrpSpPr>
        <p:grpSpPr>
          <a:xfrm>
            <a:off x="4843908" y="2454049"/>
            <a:ext cx="4287085" cy="2650862"/>
            <a:chOff x="3603625" y="1111250"/>
            <a:chExt cx="4000500" cy="2190750"/>
          </a:xfrm>
        </p:grpSpPr>
        <p:pic>
          <p:nvPicPr>
            <p:cNvPr id="8" name="Content Placeholder 3">
              <a:extLst>
                <a:ext uri="{FF2B5EF4-FFF2-40B4-BE49-F238E27FC236}">
                  <a16:creationId xmlns:a16="http://schemas.microsoft.com/office/drawing/2014/main" id="{8267BD3E-63BD-6646-A51E-31B67592D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497" t="6108" r="808" b="48091"/>
            <a:stretch/>
          </p:blipFill>
          <p:spPr bwMode="auto">
            <a:xfrm>
              <a:off x="5788024" y="1111250"/>
              <a:ext cx="1816101" cy="219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77D228-ACBF-5741-8B31-17A439673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3625" y="1460491"/>
              <a:ext cx="1416957" cy="157797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8CE6C0-9853-5244-85D1-4333D3B6B025}"/>
                </a:ext>
              </a:extLst>
            </p:cNvPr>
            <p:cNvSpPr/>
            <p:nvPr/>
          </p:nvSpPr>
          <p:spPr>
            <a:xfrm>
              <a:off x="4375150" y="2063756"/>
              <a:ext cx="365126" cy="44130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90F292-54D8-C04E-A6C0-1F796A3F1E73}"/>
                </a:ext>
              </a:extLst>
            </p:cNvPr>
            <p:cNvCxnSpPr/>
            <p:nvPr/>
          </p:nvCxnSpPr>
          <p:spPr>
            <a:xfrm flipV="1">
              <a:off x="4740277" y="1111250"/>
              <a:ext cx="1165223" cy="952507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3748722-5C81-644A-BCF6-BBD7A05325E8}"/>
                </a:ext>
              </a:extLst>
            </p:cNvPr>
            <p:cNvCxnSpPr/>
            <p:nvPr/>
          </p:nvCxnSpPr>
          <p:spPr>
            <a:xfrm>
              <a:off x="4694407" y="2505065"/>
              <a:ext cx="1211093" cy="669935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A916123-860E-154F-A2F8-F17CE0E3E258}"/>
              </a:ext>
            </a:extLst>
          </p:cNvPr>
          <p:cNvSpPr txBox="1"/>
          <p:nvPr/>
        </p:nvSpPr>
        <p:spPr>
          <a:xfrm>
            <a:off x="473739" y="5897216"/>
            <a:ext cx="2295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Fluidized bed reactor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603BA-EFE9-7844-BAE6-062BD79C4A1F}"/>
              </a:ext>
            </a:extLst>
          </p:cNvPr>
          <p:cNvSpPr txBox="1"/>
          <p:nvPr/>
        </p:nvSpPr>
        <p:spPr>
          <a:xfrm>
            <a:off x="5670703" y="210428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Nuclear thermo-hydraulics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D545A0-F12D-4044-AAE6-9D15ACCDA500}"/>
              </a:ext>
            </a:extLst>
          </p:cNvPr>
          <p:cNvSpPr/>
          <p:nvPr/>
        </p:nvSpPr>
        <p:spPr>
          <a:xfrm>
            <a:off x="1089737" y="879881"/>
            <a:ext cx="7269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Addressing the </a:t>
            </a:r>
            <a:r>
              <a:rPr lang="en-US" sz="2400" dirty="0">
                <a:solidFill>
                  <a:srgbClr val="FF0000"/>
                </a:solidFill>
              </a:rPr>
              <a:t>complex shapes</a:t>
            </a:r>
            <a:r>
              <a:rPr lang="en-US" sz="2400" dirty="0"/>
              <a:t> in </a:t>
            </a:r>
            <a:r>
              <a:rPr lang="en-US" sz="2400" dirty="0">
                <a:solidFill>
                  <a:srgbClr val="061EC2"/>
                </a:solidFill>
              </a:rPr>
              <a:t>multiphase flows </a:t>
            </a:r>
            <a:r>
              <a:rPr lang="en-US" sz="2400" dirty="0"/>
              <a:t>is challenging in both simulations and experiments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018FF8-FE7B-274C-B00C-E1A5F02DDE1F}"/>
              </a:ext>
            </a:extLst>
          </p:cNvPr>
          <p:cNvSpPr txBox="1"/>
          <p:nvPr/>
        </p:nvSpPr>
        <p:spPr>
          <a:xfrm>
            <a:off x="572877" y="182563"/>
            <a:ext cx="2316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Motivation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8D805-E33C-E048-84EF-87CAD8CBE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36" t="1" b="50247"/>
          <a:stretch/>
        </p:blipFill>
        <p:spPr>
          <a:xfrm flipV="1">
            <a:off x="4046162" y="4948911"/>
            <a:ext cx="1587640" cy="1755407"/>
          </a:xfrm>
          <a:prstGeom prst="rect">
            <a:avLst/>
          </a:prstGeom>
          <a:ln w="28575">
            <a:solidFill>
              <a:srgbClr val="061EC2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6A83DE-11BE-7242-AD0E-FF0B881F922A}"/>
              </a:ext>
            </a:extLst>
          </p:cNvPr>
          <p:cNvSpPr/>
          <p:nvPr/>
        </p:nvSpPr>
        <p:spPr>
          <a:xfrm>
            <a:off x="8133102" y="3392557"/>
            <a:ext cx="123000" cy="169971"/>
          </a:xfrm>
          <a:prstGeom prst="rect">
            <a:avLst/>
          </a:prstGeom>
          <a:noFill/>
          <a:ln w="28575">
            <a:solidFill>
              <a:srgbClr val="061E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47CB1C7-6CEF-AD46-B1CF-CF7683244C9D}"/>
              </a:ext>
            </a:extLst>
          </p:cNvPr>
          <p:cNvCxnSpPr/>
          <p:nvPr/>
        </p:nvCxnSpPr>
        <p:spPr>
          <a:xfrm flipV="1">
            <a:off x="5670703" y="3392557"/>
            <a:ext cx="2462399" cy="1556355"/>
          </a:xfrm>
          <a:prstGeom prst="line">
            <a:avLst/>
          </a:prstGeom>
          <a:ln w="28575">
            <a:solidFill>
              <a:srgbClr val="061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085147-7F55-8043-AD54-01E318686FB5}"/>
              </a:ext>
            </a:extLst>
          </p:cNvPr>
          <p:cNvCxnSpPr/>
          <p:nvPr/>
        </p:nvCxnSpPr>
        <p:spPr>
          <a:xfrm flipV="1">
            <a:off x="5670703" y="3562528"/>
            <a:ext cx="2462399" cy="3141796"/>
          </a:xfrm>
          <a:prstGeom prst="line">
            <a:avLst/>
          </a:prstGeom>
          <a:ln w="28575">
            <a:solidFill>
              <a:srgbClr val="061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FEFBF84-7F6B-9C4B-BCF6-2256711F5183}"/>
              </a:ext>
            </a:extLst>
          </p:cNvPr>
          <p:cNvSpPr txBox="1"/>
          <p:nvPr/>
        </p:nvSpPr>
        <p:spPr>
          <a:xfrm>
            <a:off x="2322344" y="2117078"/>
            <a:ext cx="20795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Experimental challenges: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61EC2"/>
                </a:solidFill>
              </a:rPr>
              <a:t>Measurement e.g. 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61EC2"/>
                </a:solidFill>
              </a:rPr>
              <a:t>Reconstruction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F948C74-CA78-5C48-8710-9A75468C37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10" t="13005" r="70515" b="11515"/>
          <a:stretch/>
        </p:blipFill>
        <p:spPr>
          <a:xfrm>
            <a:off x="781532" y="1660695"/>
            <a:ext cx="1098804" cy="427684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7D1CAC-41A8-3345-9BC6-629C60690A77}"/>
              </a:ext>
            </a:extLst>
          </p:cNvPr>
          <p:cNvCxnSpPr/>
          <p:nvPr/>
        </p:nvCxnSpPr>
        <p:spPr>
          <a:xfrm>
            <a:off x="1599535" y="5393635"/>
            <a:ext cx="6202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BB3B715-69BC-344B-A952-6AE7E8700738}"/>
              </a:ext>
            </a:extLst>
          </p:cNvPr>
          <p:cNvSpPr txBox="1"/>
          <p:nvPr/>
        </p:nvSpPr>
        <p:spPr>
          <a:xfrm>
            <a:off x="2249253" y="5208969"/>
            <a:ext cx="993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flow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717E404-7D78-B049-AD54-3AD9558CB053}"/>
              </a:ext>
            </a:extLst>
          </p:cNvPr>
          <p:cNvCxnSpPr/>
          <p:nvPr/>
        </p:nvCxnSpPr>
        <p:spPr>
          <a:xfrm>
            <a:off x="1330934" y="4002157"/>
            <a:ext cx="857195" cy="5735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0034945-3A29-7F43-9CEB-43F815AF5393}"/>
              </a:ext>
            </a:extLst>
          </p:cNvPr>
          <p:cNvSpPr txBox="1"/>
          <p:nvPr/>
        </p:nvSpPr>
        <p:spPr>
          <a:xfrm>
            <a:off x="2264113" y="4511651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bubbles</a:t>
            </a:r>
          </a:p>
        </p:txBody>
      </p:sp>
    </p:spTree>
    <p:extLst>
      <p:ext uri="{BB962C8B-B14F-4D97-AF65-F5344CB8AC3E}">
        <p14:creationId xmlns:p14="http://schemas.microsoft.com/office/powerpoint/2010/main" val="2532282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4FE7C-7E3D-4C25-B0EF-743C74088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A1804C-6EE1-40FF-A575-BBAE6EB94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65" y="263679"/>
            <a:ext cx="4034960" cy="2331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9D5FA4-08D9-4250-BD1E-715D78A4D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445" y="306645"/>
            <a:ext cx="4198590" cy="2141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AD232B-7633-4FBB-91B3-B8D140082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2196893"/>
            <a:ext cx="6922604" cy="43932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A870E2-8D92-434E-8930-2A7D2D726E5A}"/>
              </a:ext>
            </a:extLst>
          </p:cNvPr>
          <p:cNvSpPr/>
          <p:nvPr/>
        </p:nvSpPr>
        <p:spPr>
          <a:xfrm>
            <a:off x="661992" y="1584960"/>
            <a:ext cx="1122810" cy="109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F5A2D32-5E82-446C-B8E8-EB03175B3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0965" y="3385405"/>
            <a:ext cx="1347174" cy="152261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13E337B-86AD-4644-8211-95E6DF3C2A95}"/>
              </a:ext>
            </a:extLst>
          </p:cNvPr>
          <p:cNvGrpSpPr/>
          <p:nvPr/>
        </p:nvGrpSpPr>
        <p:grpSpPr>
          <a:xfrm>
            <a:off x="287383" y="202899"/>
            <a:ext cx="4277062" cy="5035307"/>
            <a:chOff x="287383" y="202899"/>
            <a:chExt cx="4277062" cy="503530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11D776-C7A6-954D-91DC-EEB5002F7947}"/>
                </a:ext>
              </a:extLst>
            </p:cNvPr>
            <p:cNvSpPr/>
            <p:nvPr/>
          </p:nvSpPr>
          <p:spPr>
            <a:xfrm>
              <a:off x="287383" y="202899"/>
              <a:ext cx="4277062" cy="221373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36CDA03-19B6-484E-A142-846823C125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47257" y="2416629"/>
              <a:ext cx="1071154" cy="2821577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98A9044-57D2-514D-8AFC-A5CC7FA3CFB7}"/>
              </a:ext>
            </a:extLst>
          </p:cNvPr>
          <p:cNvGrpSpPr/>
          <p:nvPr/>
        </p:nvGrpSpPr>
        <p:grpSpPr>
          <a:xfrm>
            <a:off x="4676456" y="224669"/>
            <a:ext cx="4277062" cy="3297767"/>
            <a:chOff x="4676456" y="224669"/>
            <a:chExt cx="4277062" cy="329776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13920D-ABDF-9242-BECC-26E2AB53E0CF}"/>
                </a:ext>
              </a:extLst>
            </p:cNvPr>
            <p:cNvSpPr/>
            <p:nvPr/>
          </p:nvSpPr>
          <p:spPr>
            <a:xfrm>
              <a:off x="4676456" y="224669"/>
              <a:ext cx="4277062" cy="221373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041CB78-C9C4-844E-9801-DBB91F7521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6939" y="2439644"/>
              <a:ext cx="411060" cy="108279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395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8DAF2-A068-4A23-9C32-FEA794455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20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42CEE7-FC5B-4E96-932A-E35EF2477271}"/>
              </a:ext>
            </a:extLst>
          </p:cNvPr>
          <p:cNvGrpSpPr/>
          <p:nvPr/>
        </p:nvGrpSpPr>
        <p:grpSpPr>
          <a:xfrm>
            <a:off x="-101600" y="1136503"/>
            <a:ext cx="7580962" cy="4584993"/>
            <a:chOff x="781519" y="1287262"/>
            <a:chExt cx="7580962" cy="4584993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77A35AE-AE51-464B-987D-34FE8E90C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07708" y="1287262"/>
              <a:ext cx="6755722" cy="45320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E1DD57-A995-4A20-9A6E-53F64CF3AA7A}"/>
                </a:ext>
              </a:extLst>
            </p:cNvPr>
            <p:cNvSpPr/>
            <p:nvPr/>
          </p:nvSpPr>
          <p:spPr>
            <a:xfrm>
              <a:off x="4345811" y="5495278"/>
              <a:ext cx="572418" cy="324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4134DDD-00F5-4AD7-8D71-8146E54D6F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2454"/>
            <a:stretch/>
          </p:blipFill>
          <p:spPr>
            <a:xfrm>
              <a:off x="781519" y="5507129"/>
              <a:ext cx="7580962" cy="36512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61F965E-0123-4912-9A2A-652F78656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341" y="1545122"/>
            <a:ext cx="2028550" cy="22785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7EC23E-1DBA-418F-8452-C61FBC17448E}"/>
                  </a:ext>
                </a:extLst>
              </p:cNvPr>
              <p:cNvSpPr txBox="1"/>
              <p:nvPr/>
            </p:nvSpPr>
            <p:spPr>
              <a:xfrm>
                <a:off x="7305040" y="3876655"/>
                <a:ext cx="10449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7EC23E-1DBA-418F-8452-C61FBC174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040" y="3876655"/>
                <a:ext cx="104490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7511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0F1B1-37C1-4673-9F06-2FDD2B364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21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6C6E737-9B4E-435C-8351-7CB247E14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9148" y="581492"/>
            <a:ext cx="4506106" cy="57127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EF394A-4962-4E6F-BE13-ADA6B862CC4F}"/>
              </a:ext>
            </a:extLst>
          </p:cNvPr>
          <p:cNvSpPr txBox="1"/>
          <p:nvPr/>
        </p:nvSpPr>
        <p:spPr>
          <a:xfrm>
            <a:off x="170894" y="0"/>
            <a:ext cx="491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DNS data reconstruction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277281-1311-4B41-BA1A-56814324B270}"/>
              </a:ext>
            </a:extLst>
          </p:cNvPr>
          <p:cNvSpPr txBox="1"/>
          <p:nvPr/>
        </p:nvSpPr>
        <p:spPr>
          <a:xfrm>
            <a:off x="6762044" y="3083939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No need for 2D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Segmentation!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D6C561-164E-E14F-95D7-0C6BD0F1B752}"/>
              </a:ext>
            </a:extLst>
          </p:cNvPr>
          <p:cNvSpPr txBox="1"/>
          <p:nvPr/>
        </p:nvSpPr>
        <p:spPr>
          <a:xfrm>
            <a:off x="170894" y="3114716"/>
            <a:ext cx="1988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Synthetic images from DNS dataset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9314CE-3884-4644-BEF0-6CE72FA0F608}"/>
              </a:ext>
            </a:extLst>
          </p:cNvPr>
          <p:cNvSpPr txBox="1"/>
          <p:nvPr/>
        </p:nvSpPr>
        <p:spPr>
          <a:xfrm>
            <a:off x="6665254" y="5552661"/>
            <a:ext cx="2130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 and </a:t>
            </a:r>
            <a:r>
              <a:rPr lang="en-US" dirty="0" err="1"/>
              <a:t>Tryggvasson</a:t>
            </a:r>
            <a:r>
              <a:rPr lang="en-US" dirty="0"/>
              <a:t> (2008)</a:t>
            </a:r>
          </a:p>
        </p:txBody>
      </p:sp>
    </p:spTree>
    <p:extLst>
      <p:ext uri="{BB962C8B-B14F-4D97-AF65-F5344CB8AC3E}">
        <p14:creationId xmlns:p14="http://schemas.microsoft.com/office/powerpoint/2010/main" val="3257459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B9AEF-29AB-421E-BB73-BE7A8C14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 descr="A picture containing nut, fruit&#10;&#10;Description automatically generated">
            <a:extLst>
              <a:ext uri="{FF2B5EF4-FFF2-40B4-BE49-F238E27FC236}">
                <a16:creationId xmlns:a16="http://schemas.microsoft.com/office/drawing/2014/main" id="{5C54329B-CD23-4BD6-A4D8-F535792245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11" r="31553"/>
          <a:stretch/>
        </p:blipFill>
        <p:spPr>
          <a:xfrm>
            <a:off x="1340527" y="700210"/>
            <a:ext cx="2938509" cy="4539823"/>
          </a:xfrm>
          <a:prstGeom prst="rect">
            <a:avLst/>
          </a:prstGeom>
        </p:spPr>
      </p:pic>
      <p:pic>
        <p:nvPicPr>
          <p:cNvPr id="11" name="Picture 10" descr="A picture containing object&#10;&#10;Description automatically generated">
            <a:extLst>
              <a:ext uri="{FF2B5EF4-FFF2-40B4-BE49-F238E27FC236}">
                <a16:creationId xmlns:a16="http://schemas.microsoft.com/office/drawing/2014/main" id="{ADC841DD-575E-4158-A965-6B4551D820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99" r="32427"/>
          <a:stretch/>
        </p:blipFill>
        <p:spPr>
          <a:xfrm>
            <a:off x="4767309" y="697303"/>
            <a:ext cx="2823100" cy="45427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AA4F2B-8178-4FF9-81A1-01D2EFBED6D2}"/>
              </a:ext>
            </a:extLst>
          </p:cNvPr>
          <p:cNvSpPr txBox="1"/>
          <p:nvPr/>
        </p:nvSpPr>
        <p:spPr>
          <a:xfrm>
            <a:off x="2485745" y="5261128"/>
            <a:ext cx="834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1EB7A-563A-4EA1-AC1D-B33D139C6650}"/>
              </a:ext>
            </a:extLst>
          </p:cNvPr>
          <p:cNvSpPr txBox="1"/>
          <p:nvPr/>
        </p:nvSpPr>
        <p:spPr>
          <a:xfrm>
            <a:off x="5277035" y="5261128"/>
            <a:ext cx="2313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Virtual Camera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E1562-B000-394D-8E71-B7D0A2A3C2C1}"/>
              </a:ext>
            </a:extLst>
          </p:cNvPr>
          <p:cNvSpPr txBox="1"/>
          <p:nvPr/>
        </p:nvSpPr>
        <p:spPr>
          <a:xfrm>
            <a:off x="170894" y="0"/>
            <a:ext cx="491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DNS data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2568947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44545-D1A1-4B5B-8D86-2DDE81DF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90D22-35E9-40CE-BA87-946C0ED84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52E8B-B1FD-4D43-B9F9-507394CDA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23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597F269-6BC1-48B8-B714-BDEAF6871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096" y="1308569"/>
            <a:ext cx="8327254" cy="424086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DC764E-0F58-B148-9C18-755A61FE57D6}"/>
              </a:ext>
            </a:extLst>
          </p:cNvPr>
          <p:cNvCxnSpPr/>
          <p:nvPr/>
        </p:nvCxnSpPr>
        <p:spPr>
          <a:xfrm>
            <a:off x="4399722" y="3578087"/>
            <a:ext cx="0" cy="702365"/>
          </a:xfrm>
          <a:prstGeom prst="line">
            <a:avLst/>
          </a:prstGeom>
          <a:ln w="76200">
            <a:solidFill>
              <a:srgbClr val="061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DA491E2-0D91-5949-9426-21B7F7020E46}"/>
              </a:ext>
            </a:extLst>
          </p:cNvPr>
          <p:cNvSpPr txBox="1"/>
          <p:nvPr/>
        </p:nvSpPr>
        <p:spPr>
          <a:xfrm>
            <a:off x="3724220" y="3698436"/>
            <a:ext cx="71526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61EC2"/>
                </a:solidFill>
              </a:rPr>
              <a:t>10%</a:t>
            </a:r>
            <a:endParaRPr lang="en-US" b="1" dirty="0">
              <a:solidFill>
                <a:srgbClr val="061EC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4D09B-091B-0849-A1AC-1D01D4AA0E6A}"/>
              </a:ext>
            </a:extLst>
          </p:cNvPr>
          <p:cNvSpPr txBox="1"/>
          <p:nvPr/>
        </p:nvSpPr>
        <p:spPr>
          <a:xfrm>
            <a:off x="170894" y="0"/>
            <a:ext cx="491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DNS data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547829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D0528-5B3C-4864-8698-9843E50E4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24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FC57DB7-2ACC-4B5D-8F00-0AC37D8EE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934" y="1555707"/>
            <a:ext cx="4488006" cy="374658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26E4C0D-DF09-4F96-9845-00B020164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9057" y="1555708"/>
            <a:ext cx="4300009" cy="37465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9F367C-662D-44A1-B137-4F4F33041AE5}"/>
              </a:ext>
            </a:extLst>
          </p:cNvPr>
          <p:cNvSpPr txBox="1"/>
          <p:nvPr/>
        </p:nvSpPr>
        <p:spPr>
          <a:xfrm>
            <a:off x="170895" y="102063"/>
            <a:ext cx="4918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Experimental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71A47A-7871-5A40-8F5A-7416AD700ECE}"/>
              </a:ext>
            </a:extLst>
          </p:cNvPr>
          <p:cNvSpPr txBox="1"/>
          <p:nvPr/>
        </p:nvSpPr>
        <p:spPr>
          <a:xfrm>
            <a:off x="623809" y="5406888"/>
            <a:ext cx="8071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robust virtual-camera 3D shape reconstruction of deforming bubbles/droplets with additional physical constraints (IJMF, under review)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8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B490-3855-FB46-9111-75188A61C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2272C-E16B-054F-8614-EC7BF9EA6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2A4DB-05F9-D141-8D1D-AF98012A8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25</a:t>
            </a:fld>
            <a:endParaRPr lang="en-US"/>
          </a:p>
        </p:txBody>
      </p:sp>
      <p:pic>
        <p:nvPicPr>
          <p:cNvPr id="5" name="bubbleonly_all_highres.avi">
            <a:hlinkClick r:id="" action="ppaction://media"/>
            <a:extLst>
              <a:ext uri="{FF2B5EF4-FFF2-40B4-BE49-F238E27FC236}">
                <a16:creationId xmlns:a16="http://schemas.microsoft.com/office/drawing/2014/main" id="{D79B961D-735B-9942-8C87-4DF65F57CE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16" y="-13252"/>
            <a:ext cx="8971722" cy="633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4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E6A59-DF82-4A64-A65F-C981ACBBB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9FA26F-BAB6-4C7B-B21F-D49B999E6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16"/>
          <a:stretch/>
        </p:blipFill>
        <p:spPr>
          <a:xfrm>
            <a:off x="200310" y="1073385"/>
            <a:ext cx="4371690" cy="49980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19C05F-9FB3-4123-8EDA-D7AD7982C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67"/>
          <a:stretch/>
        </p:blipFill>
        <p:spPr>
          <a:xfrm>
            <a:off x="4715572" y="1202228"/>
            <a:ext cx="4228118" cy="3606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74E164-2E0D-4149-9AF3-6DA20C4A6448}"/>
              </a:ext>
            </a:extLst>
          </p:cNvPr>
          <p:cNvSpPr txBox="1"/>
          <p:nvPr/>
        </p:nvSpPr>
        <p:spPr>
          <a:xfrm>
            <a:off x="170895" y="102063"/>
            <a:ext cx="4918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Uncertainty Quantification</a:t>
            </a:r>
          </a:p>
        </p:txBody>
      </p:sp>
    </p:spTree>
    <p:extLst>
      <p:ext uri="{BB962C8B-B14F-4D97-AF65-F5344CB8AC3E}">
        <p14:creationId xmlns:p14="http://schemas.microsoft.com/office/powerpoint/2010/main" val="2480362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834F7-93E0-48EC-A096-37F0BFF44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616FA-128C-4415-AD6B-D7ED53612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384" y="883235"/>
            <a:ext cx="6587232" cy="53933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D6CAC8-2653-4CF6-8116-8151A3E63060}"/>
              </a:ext>
            </a:extLst>
          </p:cNvPr>
          <p:cNvSpPr txBox="1"/>
          <p:nvPr/>
        </p:nvSpPr>
        <p:spPr>
          <a:xfrm>
            <a:off x="416560" y="284480"/>
            <a:ext cx="3982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Bubble size distribution</a:t>
            </a:r>
            <a:endParaRPr lang="en-US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0D533D-A4A7-47A7-8A1B-7C63EAF6A988}"/>
              </a:ext>
            </a:extLst>
          </p:cNvPr>
          <p:cNvGrpSpPr/>
          <p:nvPr/>
        </p:nvGrpSpPr>
        <p:grpSpPr>
          <a:xfrm>
            <a:off x="3474720" y="1269507"/>
            <a:ext cx="3017520" cy="3868762"/>
            <a:chOff x="3474720" y="1269507"/>
            <a:chExt cx="3017520" cy="386876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0D5BF02-A037-4593-AB1D-7273338226F9}"/>
                </a:ext>
              </a:extLst>
            </p:cNvPr>
            <p:cNvSpPr/>
            <p:nvPr/>
          </p:nvSpPr>
          <p:spPr>
            <a:xfrm>
              <a:off x="3474720" y="1269507"/>
              <a:ext cx="477520" cy="3868762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C0FE88A-B713-4404-90CB-C28A819D47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52240" y="2651760"/>
              <a:ext cx="9448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07E96E-8D9A-4E92-B388-F447BCA3BCBB}"/>
                </a:ext>
              </a:extLst>
            </p:cNvPr>
            <p:cNvSpPr txBox="1"/>
            <p:nvPr/>
          </p:nvSpPr>
          <p:spPr>
            <a:xfrm>
              <a:off x="4897120" y="2390150"/>
              <a:ext cx="1595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2 – 3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265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12391-D080-48DF-86DE-A1F280B2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E3CFB9-8AB4-48ED-A8F7-0FB059EA2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027907"/>
            <a:ext cx="6705600" cy="57620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7206DB-1BB5-4E12-890B-1D832113499F}"/>
              </a:ext>
            </a:extLst>
          </p:cNvPr>
          <p:cNvSpPr txBox="1"/>
          <p:nvPr/>
        </p:nvSpPr>
        <p:spPr>
          <a:xfrm>
            <a:off x="416560" y="284480"/>
            <a:ext cx="3982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Aspect ratio PDF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4C8A639-EF30-4252-8203-A21656CA1C5D}"/>
                  </a:ext>
                </a:extLst>
              </p:cNvPr>
              <p:cNvSpPr txBox="1"/>
              <p:nvPr/>
            </p:nvSpPr>
            <p:spPr>
              <a:xfrm>
                <a:off x="3535682" y="766297"/>
                <a:ext cx="2418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4C8A639-EF30-4252-8203-A21656CA1C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682" y="766297"/>
                <a:ext cx="241808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7030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8CB66-E3F3-FC41-BF21-DB0D4EED8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25293D-3E5C-4D4A-890C-7B06253CC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83" y="990328"/>
            <a:ext cx="4247096" cy="36162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94FB77-2AEC-2F45-A892-B6BEB9BF0027}"/>
              </a:ext>
            </a:extLst>
          </p:cNvPr>
          <p:cNvSpPr txBox="1"/>
          <p:nvPr/>
        </p:nvSpPr>
        <p:spPr>
          <a:xfrm>
            <a:off x="744820" y="4606555"/>
            <a:ext cx="1510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Ravelet</a:t>
            </a:r>
            <a:r>
              <a:rPr lang="en-US" dirty="0"/>
              <a:t> et. al.</a:t>
            </a:r>
          </a:p>
          <a:p>
            <a:r>
              <a:rPr lang="en-US" dirty="0"/>
              <a:t> (2011)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408F1-8DAF-4547-81FD-A28E290D3BAD}"/>
              </a:ext>
            </a:extLst>
          </p:cNvPr>
          <p:cNvSpPr txBox="1"/>
          <p:nvPr/>
        </p:nvSpPr>
        <p:spPr>
          <a:xfrm>
            <a:off x="5452659" y="3001616"/>
            <a:ext cx="2975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61EC2"/>
                </a:solidFill>
              </a:rPr>
              <a:t>Spherical assumption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61EC2"/>
                </a:solidFill>
              </a:rPr>
              <a:t>Rigid assumption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61EC2"/>
                </a:solidFill>
              </a:rPr>
              <a:t>Ellipsoid fitting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BA72BA-02FB-094E-9B7B-A7AC0412FBB7}"/>
              </a:ext>
            </a:extLst>
          </p:cNvPr>
          <p:cNvSpPr/>
          <p:nvPr/>
        </p:nvSpPr>
        <p:spPr>
          <a:xfrm>
            <a:off x="106017" y="5537788"/>
            <a:ext cx="9197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Numerical simulations considering complex rigid shape [(</a:t>
            </a:r>
            <a:r>
              <a:rPr lang="en-US" dirty="0" err="1"/>
              <a:t>Paschkewitz</a:t>
            </a:r>
            <a:r>
              <a:rPr lang="en-US" dirty="0"/>
              <a:t> et. al. (2004), He et. al. (2017)] or deformable shapes [Lu and </a:t>
            </a:r>
            <a:r>
              <a:rPr lang="en-US" dirty="0" err="1"/>
              <a:t>Tryggvasson</a:t>
            </a:r>
            <a:r>
              <a:rPr lang="en-US" dirty="0"/>
              <a:t> (2008), </a:t>
            </a:r>
            <a:r>
              <a:rPr lang="en-US" dirty="0" err="1"/>
              <a:t>Spandan</a:t>
            </a:r>
            <a:r>
              <a:rPr lang="en-US" dirty="0"/>
              <a:t> et. al. (2017)] are very rare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3BC972-DA5F-C843-85F6-EEBBC8781F8D}"/>
              </a:ext>
            </a:extLst>
          </p:cNvPr>
          <p:cNvSpPr txBox="1"/>
          <p:nvPr/>
        </p:nvSpPr>
        <p:spPr>
          <a:xfrm>
            <a:off x="572877" y="182563"/>
            <a:ext cx="2316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Motivation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A54537A-F0B7-BC4E-BD5C-67FA6EA6D84F}"/>
              </a:ext>
            </a:extLst>
          </p:cNvPr>
          <p:cNvCxnSpPr>
            <a:cxnSpLocks/>
          </p:cNvCxnSpPr>
          <p:nvPr/>
        </p:nvCxnSpPr>
        <p:spPr>
          <a:xfrm flipH="1">
            <a:off x="4350973" y="1615651"/>
            <a:ext cx="1101686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4E90EDA-65BA-3349-8D36-04391373C65B}"/>
              </a:ext>
            </a:extLst>
          </p:cNvPr>
          <p:cNvSpPr txBox="1"/>
          <p:nvPr/>
        </p:nvSpPr>
        <p:spPr>
          <a:xfrm>
            <a:off x="5452659" y="1339138"/>
            <a:ext cx="3499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Fitting ellipsoid to the 2D images of</a:t>
            </a:r>
          </a:p>
          <a:p>
            <a:r>
              <a:rPr lang="en-US" dirty="0"/>
              <a:t>Bubbles.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1F0B7B8-7329-7D4B-934D-3CC6B17866D0}"/>
              </a:ext>
            </a:extLst>
          </p:cNvPr>
          <p:cNvSpPr/>
          <p:nvPr/>
        </p:nvSpPr>
        <p:spPr>
          <a:xfrm rot="20490154">
            <a:off x="3582749" y="1639839"/>
            <a:ext cx="664954" cy="3937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45892BC-E927-D841-942C-45FFD3F2F40B}"/>
              </a:ext>
            </a:extLst>
          </p:cNvPr>
          <p:cNvSpPr/>
          <p:nvPr/>
        </p:nvSpPr>
        <p:spPr>
          <a:xfrm rot="1579784">
            <a:off x="1376582" y="1633697"/>
            <a:ext cx="675287" cy="36431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7755B88-CB8A-1B46-9A16-266A04AFBF86}"/>
              </a:ext>
            </a:extLst>
          </p:cNvPr>
          <p:cNvSpPr/>
          <p:nvPr/>
        </p:nvSpPr>
        <p:spPr>
          <a:xfrm>
            <a:off x="3193774" y="4770783"/>
            <a:ext cx="1391478" cy="482103"/>
          </a:xfrm>
          <a:prstGeom prst="roundRect">
            <a:avLst/>
          </a:prstGeom>
          <a:noFill/>
          <a:ln>
            <a:solidFill>
              <a:srgbClr val="061E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shape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C2F1072-F9CC-E346-9A25-755BB511637C}"/>
              </a:ext>
            </a:extLst>
          </p:cNvPr>
          <p:cNvSpPr/>
          <p:nvPr/>
        </p:nvSpPr>
        <p:spPr>
          <a:xfrm>
            <a:off x="5135217" y="4770782"/>
            <a:ext cx="1391478" cy="482103"/>
          </a:xfrm>
          <a:prstGeom prst="roundRect">
            <a:avLst/>
          </a:prstGeom>
          <a:noFill/>
          <a:ln>
            <a:solidFill>
              <a:srgbClr val="061E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forces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F8B2CF3-4277-F04A-B755-FAB23EB7C2F6}"/>
              </a:ext>
            </a:extLst>
          </p:cNvPr>
          <p:cNvSpPr/>
          <p:nvPr/>
        </p:nvSpPr>
        <p:spPr>
          <a:xfrm>
            <a:off x="7076659" y="4770782"/>
            <a:ext cx="1696279" cy="482103"/>
          </a:xfrm>
          <a:prstGeom prst="roundRect">
            <a:avLst/>
          </a:prstGeom>
          <a:noFill/>
          <a:ln>
            <a:solidFill>
              <a:srgbClr val="061E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Dynamics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322A5CA-BAA6-674A-84B3-80A6C97E2188}"/>
              </a:ext>
            </a:extLst>
          </p:cNvPr>
          <p:cNvCxnSpPr>
            <a:cxnSpLocks/>
          </p:cNvCxnSpPr>
          <p:nvPr/>
        </p:nvCxnSpPr>
        <p:spPr>
          <a:xfrm>
            <a:off x="4704522" y="5009322"/>
            <a:ext cx="344556" cy="0"/>
          </a:xfrm>
          <a:prstGeom prst="straightConnector1">
            <a:avLst/>
          </a:prstGeom>
          <a:ln w="28575">
            <a:solidFill>
              <a:srgbClr val="061EC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77FB94-6E29-C643-8888-C080433EB7BF}"/>
              </a:ext>
            </a:extLst>
          </p:cNvPr>
          <p:cNvCxnSpPr>
            <a:cxnSpLocks/>
          </p:cNvCxnSpPr>
          <p:nvPr/>
        </p:nvCxnSpPr>
        <p:spPr>
          <a:xfrm>
            <a:off x="6632714" y="5009322"/>
            <a:ext cx="344556" cy="0"/>
          </a:xfrm>
          <a:prstGeom prst="straightConnector1">
            <a:avLst/>
          </a:prstGeom>
          <a:ln w="28575">
            <a:solidFill>
              <a:srgbClr val="061EC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141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E563A5-0C38-4396-8246-B452F2711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BB687-6D28-47EB-A622-37E66C9E3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914" y="1127760"/>
            <a:ext cx="6526732" cy="5560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987C6B-1393-49F5-9049-0884F2A15FF0}"/>
                  </a:ext>
                </a:extLst>
              </p:cNvPr>
              <p:cNvSpPr txBox="1"/>
              <p:nvPr/>
            </p:nvSpPr>
            <p:spPr>
              <a:xfrm>
                <a:off x="3352802" y="849543"/>
                <a:ext cx="2783838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𝑆𝑝h𝑒𝑟𝑒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987C6B-1393-49F5-9049-0884F2A15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2" y="849543"/>
                <a:ext cx="2783838" cy="5564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144050C-DA5C-4BF7-B908-B776DEAA3989}"/>
              </a:ext>
            </a:extLst>
          </p:cNvPr>
          <p:cNvSpPr txBox="1"/>
          <p:nvPr/>
        </p:nvSpPr>
        <p:spPr>
          <a:xfrm>
            <a:off x="416560" y="213982"/>
            <a:ext cx="831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Surface area increases due to non-affine deformation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1016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0838-7B4C-F84A-990F-4B33DA0D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956"/>
            <a:ext cx="7886700" cy="824696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92ABE-29D9-3B46-8A9F-9B25A666E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30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B81563-C7D5-9E40-8643-FA0AD496CED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722489"/>
            <a:ext cx="7886700" cy="2370213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A new </a:t>
            </a:r>
            <a:r>
              <a:rPr lang="en-US" sz="2300" b="1" dirty="0"/>
              <a:t>Virtual Camera </a:t>
            </a:r>
            <a:r>
              <a:rPr lang="en-US" sz="2300" dirty="0"/>
              <a:t>method was developed for 3D shape reconstruction of bubbles/droplets in turbulence.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No need for 2D segmentation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The methods helps to reconstruct non-affine deformation in turbulence.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In strong turbulence bubbles deform significantly more than that represented by an ellipsoid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0137D7-3120-5B4B-89F0-895179FB9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81" t="22859" r="21650" b="10173"/>
          <a:stretch/>
        </p:blipFill>
        <p:spPr>
          <a:xfrm>
            <a:off x="2757046" y="3092702"/>
            <a:ext cx="3629908" cy="3629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CE7000-7204-2B47-B475-06803EF6F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746235"/>
            <a:ext cx="1044942" cy="10496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9B72FC-0B7A-6C46-BB14-D9A6D5940E7F}"/>
              </a:ext>
            </a:extLst>
          </p:cNvPr>
          <p:cNvSpPr/>
          <p:nvPr/>
        </p:nvSpPr>
        <p:spPr>
          <a:xfrm>
            <a:off x="6386954" y="4895268"/>
            <a:ext cx="2643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Award Nos. 1705246 </a:t>
            </a:r>
          </a:p>
          <a:p>
            <a:r>
              <a:rPr lang="en-US" sz="2000" b="1" dirty="0">
                <a:latin typeface="Helvetica" pitchFamily="2" charset="0"/>
              </a:rPr>
              <a:t>CAREER-1653389</a:t>
            </a:r>
            <a:endParaRPr lang="en-US" sz="2000" b="1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535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41976" y="6421014"/>
            <a:ext cx="4615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Vorticity</a:t>
            </a:r>
            <a:r>
              <a:rPr lang="en-US" dirty="0"/>
              <a:t> magnitude: 1900  1/s (six times mean)</a:t>
            </a:r>
          </a:p>
        </p:txBody>
      </p:sp>
      <p:pic>
        <p:nvPicPr>
          <p:cNvPr id="8" name="bubble_0_92_highr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9" y="0"/>
            <a:ext cx="9144000" cy="6456363"/>
          </a:xfrm>
          <a:prstGeom prst="rect">
            <a:avLst/>
          </a:prstGeom>
        </p:spPr>
      </p:pic>
      <p:pic>
        <p:nvPicPr>
          <p:cNvPr id="10" name="bubble_92end_highres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25" y="1"/>
            <a:ext cx="9144000" cy="645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9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1042"/>
            <a:ext cx="7886700" cy="739736"/>
          </a:xfrm>
        </p:spPr>
        <p:txBody>
          <a:bodyPr/>
          <a:lstStyle/>
          <a:p>
            <a:pPr algn="ctr"/>
            <a:r>
              <a:rPr lang="en-US" dirty="0"/>
              <a:t>Thank you! </a:t>
            </a:r>
          </a:p>
        </p:txBody>
      </p:sp>
      <p:pic>
        <p:nvPicPr>
          <p:cNvPr id="4" name="bubbleonly_89end.avi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439" y="3046188"/>
            <a:ext cx="4425950" cy="3124200"/>
          </a:xfrm>
        </p:spPr>
      </p:pic>
      <p:pic>
        <p:nvPicPr>
          <p:cNvPr id="5" name="try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7481" t="31967" r="35980" b="1"/>
          <a:stretch/>
        </p:blipFill>
        <p:spPr>
          <a:xfrm>
            <a:off x="4694787" y="3056348"/>
            <a:ext cx="4255477" cy="3125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225" y="1009649"/>
            <a:ext cx="7620000" cy="160972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9149" y="1245188"/>
            <a:ext cx="7534737" cy="1609724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 fontScale="70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Built a water tunnel to create turbulence with high energy dissipation 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Simultaneously measured both phases.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Reconstructed bubble geometry in 3D.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Breakup in turbulence is complicated!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66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FF6694-110B-4E86-9909-A85AE0277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45" y="1148084"/>
            <a:ext cx="5241070" cy="5123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258CC3-47F4-41A9-8A0F-5B1E6D797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118" y="280863"/>
            <a:ext cx="8513577" cy="58635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V-ONSET</a:t>
            </a:r>
            <a:r>
              <a:rPr lang="en-US" sz="3600" dirty="0"/>
              <a:t>(Vertical Octagonal Non-corrosive Stirred Energetic Turbulence)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D333C-E69C-4FB8-BD46-EA085666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8340DF-35DB-FB4B-B25A-926A6A6C8F21}"/>
              </a:ext>
            </a:extLst>
          </p:cNvPr>
          <p:cNvSpPr txBox="1"/>
          <p:nvPr/>
        </p:nvSpPr>
        <p:spPr>
          <a:xfrm>
            <a:off x="6044028" y="3102559"/>
            <a:ext cx="3087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Opposing mean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High energy dissipation rate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3A4984-A8EF-4D4A-90F2-C13FF47E0E81}"/>
              </a:ext>
            </a:extLst>
          </p:cNvPr>
          <p:cNvSpPr/>
          <p:nvPr/>
        </p:nvSpPr>
        <p:spPr>
          <a:xfrm>
            <a:off x="3360145" y="3102559"/>
            <a:ext cx="1520327" cy="47792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0581B9-3196-0446-A1DD-ED57902C0CBB}"/>
              </a:ext>
            </a:extLst>
          </p:cNvPr>
          <p:cNvSpPr txBox="1"/>
          <p:nvPr/>
        </p:nvSpPr>
        <p:spPr>
          <a:xfrm>
            <a:off x="6347791" y="5088835"/>
            <a:ext cx="1762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Masuk et. el. (RSI, 2019)</a:t>
            </a:r>
          </a:p>
        </p:txBody>
      </p:sp>
    </p:spTree>
    <p:extLst>
      <p:ext uri="{BB962C8B-B14F-4D97-AF65-F5344CB8AC3E}">
        <p14:creationId xmlns:p14="http://schemas.microsoft.com/office/powerpoint/2010/main" val="1396138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D8422-B0C1-4C95-B763-30A92F5FA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 of the test section with 6 high speed cameras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70582-2177-452D-A81C-992275B31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A343A8-4698-4EE6-BDA6-B92949A2A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6" y="1797419"/>
            <a:ext cx="4472554" cy="3366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403AC4-57B0-46CC-9E1C-867A31F8DE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1"/>
          <a:stretch/>
        </p:blipFill>
        <p:spPr>
          <a:xfrm>
            <a:off x="4420955" y="1797419"/>
            <a:ext cx="4569290" cy="3366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8199EC-B5B4-DB46-AEF5-1B0EA049C855}"/>
              </a:ext>
            </a:extLst>
          </p:cNvPr>
          <p:cNvSpPr txBox="1"/>
          <p:nvPr/>
        </p:nvSpPr>
        <p:spPr>
          <a:xfrm>
            <a:off x="1013552" y="5244029"/>
            <a:ext cx="3249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</a:t>
            </a:r>
            <a:r>
              <a:rPr lang="en-US" dirty="0" err="1"/>
              <a:t>Photron</a:t>
            </a:r>
            <a:r>
              <a:rPr lang="en-US" dirty="0"/>
              <a:t> AX200</a:t>
            </a:r>
          </a:p>
          <a:p>
            <a:r>
              <a:rPr lang="en-US" dirty="0"/>
              <a:t>2 </a:t>
            </a:r>
            <a:r>
              <a:rPr lang="en-US" dirty="0" err="1"/>
              <a:t>Photron</a:t>
            </a:r>
            <a:r>
              <a:rPr lang="en-US" dirty="0"/>
              <a:t> SA Series</a:t>
            </a:r>
          </a:p>
          <a:p>
            <a:r>
              <a:rPr lang="en-US" dirty="0" err="1"/>
              <a:t>Upto</a:t>
            </a:r>
            <a:r>
              <a:rPr lang="en-US" dirty="0"/>
              <a:t> 6400 fps</a:t>
            </a:r>
          </a:p>
        </p:txBody>
      </p:sp>
    </p:spTree>
    <p:extLst>
      <p:ext uri="{BB962C8B-B14F-4D97-AF65-F5344CB8AC3E}">
        <p14:creationId xmlns:p14="http://schemas.microsoft.com/office/powerpoint/2010/main" val="1227178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D923A-0F48-714E-AEAF-EE2C608D7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80385-76B7-A74C-90DC-D088613F0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5</a:t>
            </a:fld>
            <a:endParaRPr lang="en-US"/>
          </a:p>
        </p:txBody>
      </p:sp>
      <p:pic>
        <p:nvPicPr>
          <p:cNvPr id="3" name="080218R2B1 (Converted)">
            <a:hlinkClick r:id="" action="ppaction://media"/>
            <a:extLst>
              <a:ext uri="{FF2B5EF4-FFF2-40B4-BE49-F238E27FC236}">
                <a16:creationId xmlns:a16="http://schemas.microsoft.com/office/drawing/2014/main" id="{39A4B618-DBB3-2F48-B387-16B37C781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6263" b="41826"/>
          <a:stretch/>
        </p:blipFill>
        <p:spPr>
          <a:xfrm>
            <a:off x="1802635" y="365126"/>
            <a:ext cx="5538729" cy="505532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2455B7-E208-D840-8660-D19CC9BEBB7E}"/>
              </a:ext>
            </a:extLst>
          </p:cNvPr>
          <p:cNvGrpSpPr/>
          <p:nvPr/>
        </p:nvGrpSpPr>
        <p:grpSpPr>
          <a:xfrm>
            <a:off x="5347751" y="658575"/>
            <a:ext cx="1378226" cy="369332"/>
            <a:chOff x="5427264" y="4503257"/>
            <a:chExt cx="1378226" cy="36933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D74E467-C275-C747-B436-DC1A1CCEED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0210" y="4872589"/>
              <a:ext cx="436411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61C939-319F-C640-9984-C951A174CA61}"/>
                </a:ext>
              </a:extLst>
            </p:cNvPr>
            <p:cNvSpPr txBox="1"/>
            <p:nvPr/>
          </p:nvSpPr>
          <p:spPr>
            <a:xfrm>
              <a:off x="5427264" y="4503257"/>
              <a:ext cx="137822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2.5 mm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FBCD5C3-492C-364B-B573-89B595378D2B}"/>
              </a:ext>
            </a:extLst>
          </p:cNvPr>
          <p:cNvSpPr txBox="1"/>
          <p:nvPr/>
        </p:nvSpPr>
        <p:spPr>
          <a:xfrm>
            <a:off x="1464463" y="5713896"/>
            <a:ext cx="621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Raw images of air bubbles in turbulent water imaged at 4000 fps</a:t>
            </a:r>
          </a:p>
        </p:txBody>
      </p:sp>
    </p:spTree>
    <p:extLst>
      <p:ext uri="{BB962C8B-B14F-4D97-AF65-F5344CB8AC3E}">
        <p14:creationId xmlns:p14="http://schemas.microsoft.com/office/powerpoint/2010/main" val="409073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7D752-E69D-490A-994D-53AB51C65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18" y="260528"/>
            <a:ext cx="7886700" cy="644500"/>
          </a:xfrm>
        </p:spPr>
        <p:txBody>
          <a:bodyPr>
            <a:normAutofit fontScale="90000"/>
          </a:bodyPr>
          <a:lstStyle/>
          <a:p>
            <a:r>
              <a:rPr lang="en-US" dirty="0"/>
              <a:t>Visual hull reconstruction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D6A1F-BF2F-4B3C-89D1-24D8842D4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3E0DDD-A1FF-48AF-9855-D9FF307D41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34" t="10741" r="41833" b="13259"/>
          <a:stretch/>
        </p:blipFill>
        <p:spPr>
          <a:xfrm>
            <a:off x="1905000" y="1409700"/>
            <a:ext cx="3413760" cy="390906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F293FFA-9976-406B-92A5-9C5C7A5E7EB7}"/>
              </a:ext>
            </a:extLst>
          </p:cNvPr>
          <p:cNvGrpSpPr/>
          <p:nvPr/>
        </p:nvGrpSpPr>
        <p:grpSpPr>
          <a:xfrm rot="2007463" flipV="1">
            <a:off x="2289609" y="4745339"/>
            <a:ext cx="324760" cy="92010"/>
            <a:chOff x="1474470" y="4636449"/>
            <a:chExt cx="350520" cy="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770ABD8-26C5-43A8-AB41-DAA878C7FE98}"/>
                </a:ext>
              </a:extLst>
            </p:cNvPr>
            <p:cNvCxnSpPr>
              <a:cxnSpLocks/>
            </p:cNvCxnSpPr>
            <p:nvPr/>
          </p:nvCxnSpPr>
          <p:spPr>
            <a:xfrm>
              <a:off x="1474470" y="4636449"/>
              <a:ext cx="3505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A712684-67BB-4C10-891C-C90E753F97C3}"/>
                </a:ext>
              </a:extLst>
            </p:cNvPr>
            <p:cNvCxnSpPr>
              <a:cxnSpLocks/>
            </p:cNvCxnSpPr>
            <p:nvPr/>
          </p:nvCxnSpPr>
          <p:spPr>
            <a:xfrm>
              <a:off x="1564005" y="4636449"/>
              <a:ext cx="16954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49F5E5-134E-4187-8123-776A057AA220}"/>
              </a:ext>
            </a:extLst>
          </p:cNvPr>
          <p:cNvGrpSpPr/>
          <p:nvPr/>
        </p:nvGrpSpPr>
        <p:grpSpPr>
          <a:xfrm rot="19592537">
            <a:off x="4655619" y="4821539"/>
            <a:ext cx="324760" cy="92010"/>
            <a:chOff x="1474470" y="4636449"/>
            <a:chExt cx="350520" cy="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C765C00-F0C7-427D-9F8F-B3951C9489D3}"/>
                </a:ext>
              </a:extLst>
            </p:cNvPr>
            <p:cNvCxnSpPr>
              <a:cxnSpLocks/>
            </p:cNvCxnSpPr>
            <p:nvPr/>
          </p:nvCxnSpPr>
          <p:spPr>
            <a:xfrm>
              <a:off x="1474470" y="4636449"/>
              <a:ext cx="3505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88F51B4-3E4C-41C0-A472-2BC714B8FC94}"/>
                </a:ext>
              </a:extLst>
            </p:cNvPr>
            <p:cNvCxnSpPr>
              <a:cxnSpLocks/>
            </p:cNvCxnSpPr>
            <p:nvPr/>
          </p:nvCxnSpPr>
          <p:spPr>
            <a:xfrm>
              <a:off x="1564005" y="4636449"/>
              <a:ext cx="16954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A8E03C0-506B-4655-B9E2-AA4C9AA7A0C5}"/>
              </a:ext>
            </a:extLst>
          </p:cNvPr>
          <p:cNvSpPr txBox="1"/>
          <p:nvPr/>
        </p:nvSpPr>
        <p:spPr>
          <a:xfrm>
            <a:off x="5585218" y="4416472"/>
            <a:ext cx="2019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plane (Black)</a:t>
            </a:r>
          </a:p>
          <a:p>
            <a:r>
              <a:rPr lang="en-US" dirty="0"/>
              <a:t>Image (White)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37E119-EF87-4335-8C33-BDF77621BDA9}"/>
              </a:ext>
            </a:extLst>
          </p:cNvPr>
          <p:cNvCxnSpPr>
            <a:cxnSpLocks/>
          </p:cNvCxnSpPr>
          <p:nvPr/>
        </p:nvCxnSpPr>
        <p:spPr>
          <a:xfrm flipV="1">
            <a:off x="4926637" y="4596384"/>
            <a:ext cx="706067" cy="14381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8A2BB91-8A62-4996-8622-C1E79373DC0A}"/>
              </a:ext>
            </a:extLst>
          </p:cNvPr>
          <p:cNvCxnSpPr>
            <a:cxnSpLocks/>
          </p:cNvCxnSpPr>
          <p:nvPr/>
        </p:nvCxnSpPr>
        <p:spPr>
          <a:xfrm>
            <a:off x="4791899" y="4829162"/>
            <a:ext cx="840805" cy="5429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51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60E2-B8B4-44F1-BF3E-20CF87F3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A244B-A654-4975-994D-F1739B446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69402-1A7E-4021-97CF-E1F8928AA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7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2E21F9-E4EA-4B25-B0C9-0D74E181F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67" t="10593" r="42500" b="13408"/>
          <a:stretch/>
        </p:blipFill>
        <p:spPr>
          <a:xfrm>
            <a:off x="1935480" y="1402080"/>
            <a:ext cx="3322320" cy="39090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6124E1-5D4F-460E-B61C-8A71E874580B}"/>
              </a:ext>
            </a:extLst>
          </p:cNvPr>
          <p:cNvSpPr txBox="1">
            <a:spLocks/>
          </p:cNvSpPr>
          <p:nvPr/>
        </p:nvSpPr>
        <p:spPr>
          <a:xfrm>
            <a:off x="522118" y="260528"/>
            <a:ext cx="7886700" cy="64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/>
              <a:t>Visual hull 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827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60E2-B8B4-44F1-BF3E-20CF87F3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A244B-A654-4975-994D-F1739B446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69402-1A7E-4021-97CF-E1F8928AA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13D66-9A13-5C47-B5D0-4E925FC51E99}" type="slidenum">
              <a:rPr lang="en-US" smtClean="0"/>
              <a:t>8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2E21F9-E4EA-4B25-B0C9-0D74E181F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17" t="10741" r="19167" b="13703"/>
          <a:stretch/>
        </p:blipFill>
        <p:spPr>
          <a:xfrm>
            <a:off x="1912620" y="1409700"/>
            <a:ext cx="5478780" cy="38862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1BB711-B6CF-45EA-962D-B22ABE892744}"/>
              </a:ext>
            </a:extLst>
          </p:cNvPr>
          <p:cNvSpPr txBox="1">
            <a:spLocks/>
          </p:cNvSpPr>
          <p:nvPr/>
        </p:nvSpPr>
        <p:spPr>
          <a:xfrm>
            <a:off x="522118" y="260528"/>
            <a:ext cx="7886700" cy="64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/>
              <a:t>Visual hull 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539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49219</TotalTime>
  <Words>560</Words>
  <Application>Microsoft Macintosh PowerPoint</Application>
  <PresentationFormat>On-screen Show (4:3)</PresentationFormat>
  <Paragraphs>182</Paragraphs>
  <Slides>33</Slides>
  <Notes>0</Notes>
  <HiddenSlides>3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Helvetica</vt:lpstr>
      <vt:lpstr>Times New Roman</vt:lpstr>
      <vt:lpstr>Office Theme</vt:lpstr>
      <vt:lpstr>Hinze scale bubble deformation and breakup in strong turbulence</vt:lpstr>
      <vt:lpstr>PowerPoint Presentation</vt:lpstr>
      <vt:lpstr>PowerPoint Presentation</vt:lpstr>
      <vt:lpstr>V-ONSET(Vertical Octagonal Non-corrosive Stirred Energetic Turbulence)</vt:lpstr>
      <vt:lpstr>Imaging of the test section with 6 high speed cameras</vt:lpstr>
      <vt:lpstr>PowerPoint Presentation</vt:lpstr>
      <vt:lpstr>Visual hull reconstruction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Thank you!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Ashik Ullah Mohammad Masuk</dc:creator>
  <cp:lastModifiedBy>Ashik Ullah Mohammad Masuk</cp:lastModifiedBy>
  <cp:revision>353</cp:revision>
  <dcterms:created xsi:type="dcterms:W3CDTF">2018-11-14T23:28:15Z</dcterms:created>
  <dcterms:modified xsi:type="dcterms:W3CDTF">2019-08-07T13:40:25Z</dcterms:modified>
</cp:coreProperties>
</file>