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 id="2147483679" r:id="rId2"/>
    <p:sldMasterId id="2147483674" r:id="rId3"/>
  </p:sldMasterIdLst>
  <p:notesMasterIdLst>
    <p:notesMasterId r:id="rId27"/>
  </p:notesMasterIdLst>
  <p:handoutMasterIdLst>
    <p:handoutMasterId r:id="rId28"/>
  </p:handoutMasterIdLst>
  <p:sldIdLst>
    <p:sldId id="256" r:id="rId4"/>
    <p:sldId id="269" r:id="rId5"/>
    <p:sldId id="270" r:id="rId6"/>
    <p:sldId id="271" r:id="rId7"/>
    <p:sldId id="286" r:id="rId8"/>
    <p:sldId id="274" r:id="rId9"/>
    <p:sldId id="308" r:id="rId10"/>
    <p:sldId id="287" r:id="rId11"/>
    <p:sldId id="272" r:id="rId12"/>
    <p:sldId id="300" r:id="rId13"/>
    <p:sldId id="301" r:id="rId14"/>
    <p:sldId id="302" r:id="rId15"/>
    <p:sldId id="288" r:id="rId16"/>
    <p:sldId id="304" r:id="rId17"/>
    <p:sldId id="309" r:id="rId18"/>
    <p:sldId id="310" r:id="rId19"/>
    <p:sldId id="311" r:id="rId20"/>
    <p:sldId id="312" r:id="rId21"/>
    <p:sldId id="292" r:id="rId22"/>
    <p:sldId id="295" r:id="rId23"/>
    <p:sldId id="307" r:id="rId24"/>
    <p:sldId id="299" r:id="rId25"/>
    <p:sldId id="297"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2">
          <p15:clr>
            <a:srgbClr val="A4A3A4"/>
          </p15:clr>
        </p15:guide>
        <p15:guide id="2" pos="3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Smith" initials="JS" lastIdx="1" clrIdx="0">
    <p:extLst>
      <p:ext uri="{19B8F6BF-5375-455C-9EA6-DF929625EA0E}">
        <p15:presenceInfo xmlns:p15="http://schemas.microsoft.com/office/powerpoint/2012/main" userId="f3000344d14b28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5F83"/>
    <a:srgbClr val="CCFF99"/>
    <a:srgbClr val="000000"/>
    <a:srgbClr val="66CCFF"/>
    <a:srgbClr val="FF5050"/>
    <a:srgbClr val="CC3300"/>
    <a:srgbClr val="3399FF"/>
    <a:srgbClr val="FFCC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2081" autoAdjust="0"/>
  </p:normalViewPr>
  <p:slideViewPr>
    <p:cSldViewPr snapToGrid="0" snapToObjects="1" showGuides="1">
      <p:cViewPr varScale="1">
        <p:scale>
          <a:sx n="83" d="100"/>
          <a:sy n="83" d="100"/>
        </p:scale>
        <p:origin x="822" y="90"/>
      </p:cViewPr>
      <p:guideLst>
        <p:guide orient="horz" pos="1582"/>
        <p:guide pos="344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677F42-4EDC-48EC-9251-1D7211CAF1EB}" type="datetimeFigureOut">
              <a:rPr lang="en-US" smtClean="0"/>
              <a:t>8/4/2019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E93C34-B420-40C0-9F44-8D453876A604}" type="slidenum">
              <a:rPr lang="en-US" smtClean="0"/>
              <a:t>‹Nº›</a:t>
            </a:fld>
            <a:endParaRPr lang="en-US"/>
          </a:p>
        </p:txBody>
      </p:sp>
    </p:spTree>
    <p:extLst>
      <p:ext uri="{BB962C8B-B14F-4D97-AF65-F5344CB8AC3E}">
        <p14:creationId xmlns:p14="http://schemas.microsoft.com/office/powerpoint/2010/main" val="32323264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6E59A-769F-42C2-975D-746E22DBC2B5}" type="datetimeFigureOut">
              <a:rPr lang="en-US" smtClean="0"/>
              <a:t>8/4/2019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457D9-C94B-41EF-8666-498299E319A8}" type="slidenum">
              <a:rPr lang="en-US" smtClean="0"/>
              <a:t>‹Nº›</a:t>
            </a:fld>
            <a:endParaRPr lang="en-US"/>
          </a:p>
        </p:txBody>
      </p:sp>
    </p:spTree>
    <p:extLst>
      <p:ext uri="{BB962C8B-B14F-4D97-AF65-F5344CB8AC3E}">
        <p14:creationId xmlns:p14="http://schemas.microsoft.com/office/powerpoint/2010/main" val="34586097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457D9-C94B-41EF-8666-498299E319A8}" type="slidenum">
              <a:rPr lang="en-US" smtClean="0"/>
              <a:t>5</a:t>
            </a:fld>
            <a:endParaRPr lang="en-US"/>
          </a:p>
        </p:txBody>
      </p:sp>
    </p:spTree>
    <p:extLst>
      <p:ext uri="{BB962C8B-B14F-4D97-AF65-F5344CB8AC3E}">
        <p14:creationId xmlns:p14="http://schemas.microsoft.com/office/powerpoint/2010/main" val="163524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457D9-C94B-41EF-8666-498299E319A8}" type="slidenum">
              <a:rPr lang="en-US" smtClean="0"/>
              <a:t>14</a:t>
            </a:fld>
            <a:endParaRPr lang="en-US"/>
          </a:p>
        </p:txBody>
      </p:sp>
    </p:spTree>
    <p:extLst>
      <p:ext uri="{BB962C8B-B14F-4D97-AF65-F5344CB8AC3E}">
        <p14:creationId xmlns:p14="http://schemas.microsoft.com/office/powerpoint/2010/main" val="187948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457D9-C94B-41EF-8666-498299E319A8}" type="slidenum">
              <a:rPr lang="en-US" smtClean="0"/>
              <a:t>15</a:t>
            </a:fld>
            <a:endParaRPr lang="en-US"/>
          </a:p>
        </p:txBody>
      </p:sp>
    </p:spTree>
    <p:extLst>
      <p:ext uri="{BB962C8B-B14F-4D97-AF65-F5344CB8AC3E}">
        <p14:creationId xmlns:p14="http://schemas.microsoft.com/office/powerpoint/2010/main" val="26395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457D9-C94B-41EF-8666-498299E319A8}" type="slidenum">
              <a:rPr lang="en-US" smtClean="0"/>
              <a:t>16</a:t>
            </a:fld>
            <a:endParaRPr lang="en-US"/>
          </a:p>
        </p:txBody>
      </p:sp>
    </p:spTree>
    <p:extLst>
      <p:ext uri="{BB962C8B-B14F-4D97-AF65-F5344CB8AC3E}">
        <p14:creationId xmlns:p14="http://schemas.microsoft.com/office/powerpoint/2010/main" val="87751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457D9-C94B-41EF-8666-498299E319A8}" type="slidenum">
              <a:rPr lang="en-US" smtClean="0"/>
              <a:t>17</a:t>
            </a:fld>
            <a:endParaRPr lang="en-US"/>
          </a:p>
        </p:txBody>
      </p:sp>
    </p:spTree>
    <p:extLst>
      <p:ext uri="{BB962C8B-B14F-4D97-AF65-F5344CB8AC3E}">
        <p14:creationId xmlns:p14="http://schemas.microsoft.com/office/powerpoint/2010/main" val="78233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457D9-C94B-41EF-8666-498299E319A8}" type="slidenum">
              <a:rPr lang="en-US" smtClean="0"/>
              <a:t>18</a:t>
            </a:fld>
            <a:endParaRPr lang="en-US"/>
          </a:p>
        </p:txBody>
      </p:sp>
    </p:spTree>
    <p:extLst>
      <p:ext uri="{BB962C8B-B14F-4D97-AF65-F5344CB8AC3E}">
        <p14:creationId xmlns:p14="http://schemas.microsoft.com/office/powerpoint/2010/main" val="3533657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3" y="-9622"/>
            <a:ext cx="9144003" cy="457200"/>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09E2F"/>
              </a:solidFill>
            </a:endParaRPr>
          </a:p>
        </p:txBody>
      </p:sp>
      <p:pic>
        <p:nvPicPr>
          <p:cNvPr id="13" name="Picture 12" descr="DotPattern_309.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927"/>
            <a:ext cx="2724150" cy="621030"/>
          </a:xfrm>
          <a:prstGeom prst="rect">
            <a:avLst/>
          </a:prstGeom>
        </p:spPr>
      </p:pic>
      <p:sp>
        <p:nvSpPr>
          <p:cNvPr id="15" name="Text Placeholder 5"/>
          <p:cNvSpPr>
            <a:spLocks noGrp="1"/>
          </p:cNvSpPr>
          <p:nvPr>
            <p:ph type="body" sz="quarter" idx="10" hasCustomPrompt="1"/>
          </p:nvPr>
        </p:nvSpPr>
        <p:spPr>
          <a:xfrm>
            <a:off x="722557" y="-3482"/>
            <a:ext cx="8370643" cy="345016"/>
          </a:xfrm>
          <a:prstGeom prst="rect">
            <a:avLst/>
          </a:prstGeom>
          <a:ln>
            <a:noFill/>
          </a:ln>
        </p:spPr>
        <p:txBody>
          <a:bodyPr>
            <a:noAutofit/>
          </a:bodyPr>
          <a:lstStyle>
            <a:lvl1pPr marL="0" indent="0" algn="r">
              <a:lnSpc>
                <a:spcPct val="100000"/>
              </a:lnSpc>
              <a:buNone/>
              <a:defRPr sz="2800" b="0" i="0" baseline="0">
                <a:solidFill>
                  <a:schemeClr val="bg2"/>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(ORGON SLAB MEDIUM 30 PT)</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28" y="42448"/>
            <a:ext cx="2098867" cy="365760"/>
          </a:xfrm>
          <a:prstGeom prst="rect">
            <a:avLst/>
          </a:prstGeom>
        </p:spPr>
      </p:pic>
      <p:sp>
        <p:nvSpPr>
          <p:cNvPr id="4" name="Text Placeholder 3"/>
          <p:cNvSpPr>
            <a:spLocks noGrp="1"/>
          </p:cNvSpPr>
          <p:nvPr>
            <p:ph type="body" sz="quarter" idx="11" hasCustomPrompt="1"/>
          </p:nvPr>
        </p:nvSpPr>
        <p:spPr>
          <a:xfrm>
            <a:off x="8686800" y="4954270"/>
            <a:ext cx="457200" cy="182880"/>
          </a:xfrm>
          <a:prstGeom prst="rect">
            <a:avLst/>
          </a:prstGeom>
        </p:spPr>
        <p:txBody>
          <a:bodyPr/>
          <a:lstStyle>
            <a:lvl1pPr marL="0" indent="0" algn="r">
              <a:buFontTx/>
              <a:buNone/>
              <a:defRPr sz="1000">
                <a:solidFill>
                  <a:srgbClr val="005F83"/>
                </a:solidFill>
              </a:defRPr>
            </a:lvl1pPr>
            <a:lvl2pPr>
              <a:defRPr sz="900"/>
            </a:lvl2pPr>
            <a:lvl3pPr>
              <a:defRPr sz="900"/>
            </a:lvl3pPr>
            <a:lvl4pPr>
              <a:defRPr sz="900"/>
            </a:lvl4pPr>
            <a:lvl5pPr>
              <a:defRPr sz="900"/>
            </a:lvl5pPr>
          </a:lstStyle>
          <a:p>
            <a:pPr lvl="0"/>
            <a:fld id="{7EF12383-5357-4549-B677-1B947F5E2B64}" type="slidenum">
              <a:rPr lang="en-US" smtClean="0"/>
              <a:t>‹#›</a:t>
            </a:fld>
            <a:endParaRPr lang="en-US" dirty="0"/>
          </a:p>
        </p:txBody>
      </p:sp>
    </p:spTree>
    <p:extLst>
      <p:ext uri="{BB962C8B-B14F-4D97-AF65-F5344CB8AC3E}">
        <p14:creationId xmlns:p14="http://schemas.microsoft.com/office/powerpoint/2010/main" val="302950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381535"/>
            <a:ext cx="6972300" cy="2760254"/>
          </a:xfrm>
          <a:prstGeom prst="rect">
            <a:avLst/>
          </a:prstGeom>
          <a:ln>
            <a:noFill/>
          </a:ln>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3" y="-152013"/>
            <a:ext cx="9342553" cy="350345"/>
          </a:xfrm>
          <a:prstGeom prst="rect">
            <a:avLst/>
          </a:prstGeom>
        </p:spPr>
      </p:pic>
      <p:pic>
        <p:nvPicPr>
          <p:cNvPr id="6" name="Picture 5"/>
          <p:cNvPicPr>
            <a:picLocks noChangeAspect="1"/>
          </p:cNvPicPr>
          <p:nvPr userDrawn="1"/>
        </p:nvPicPr>
        <p:blipFill>
          <a:blip r:embed="rId3"/>
          <a:stretch>
            <a:fillRect/>
          </a:stretch>
        </p:blipFill>
        <p:spPr>
          <a:xfrm>
            <a:off x="8133425" y="4296146"/>
            <a:ext cx="904425" cy="731520"/>
          </a:xfrm>
          <a:prstGeom prst="rect">
            <a:avLst/>
          </a:prstGeom>
        </p:spPr>
      </p:pic>
    </p:spTree>
    <p:extLst>
      <p:ext uri="{BB962C8B-B14F-4D97-AF65-F5344CB8AC3E}">
        <p14:creationId xmlns:p14="http://schemas.microsoft.com/office/powerpoint/2010/main" val="410239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381535"/>
            <a:ext cx="6972300" cy="2760254"/>
          </a:xfrm>
          <a:prstGeom prst="rect">
            <a:avLst/>
          </a:prstGeom>
          <a:ln>
            <a:noFill/>
          </a:ln>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3" y="-152013"/>
            <a:ext cx="9342553" cy="350345"/>
          </a:xfrm>
          <a:prstGeom prst="rect">
            <a:avLst/>
          </a:prstGeom>
        </p:spPr>
      </p:pic>
      <p:pic>
        <p:nvPicPr>
          <p:cNvPr id="6" name="Picture 5"/>
          <p:cNvPicPr>
            <a:picLocks noChangeAspect="1"/>
          </p:cNvPicPr>
          <p:nvPr userDrawn="1"/>
        </p:nvPicPr>
        <p:blipFill>
          <a:blip r:embed="rId3"/>
          <a:stretch>
            <a:fillRect/>
          </a:stretch>
        </p:blipFill>
        <p:spPr>
          <a:xfrm>
            <a:off x="8133425" y="4296146"/>
            <a:ext cx="904425" cy="731520"/>
          </a:xfrm>
          <a:prstGeom prst="rect">
            <a:avLst/>
          </a:prstGeom>
        </p:spPr>
      </p:pic>
    </p:spTree>
    <p:extLst>
      <p:ext uri="{BB962C8B-B14F-4D97-AF65-F5344CB8AC3E}">
        <p14:creationId xmlns:p14="http://schemas.microsoft.com/office/powerpoint/2010/main" val="1131318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1740180"/>
            <a:ext cx="8197114" cy="2857565"/>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298002"/>
            <a:ext cx="8184662" cy="308378"/>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3" y="-142488"/>
            <a:ext cx="9342553" cy="350345"/>
          </a:xfrm>
          <a:prstGeom prst="rect">
            <a:avLst/>
          </a:prstGeom>
        </p:spPr>
      </p:pic>
      <p:pic>
        <p:nvPicPr>
          <p:cNvPr id="8" name="Picture 7"/>
          <p:cNvPicPr>
            <a:picLocks noChangeAspect="1"/>
          </p:cNvPicPr>
          <p:nvPr userDrawn="1"/>
        </p:nvPicPr>
        <p:blipFill>
          <a:blip r:embed="rId3"/>
          <a:stretch>
            <a:fillRect/>
          </a:stretch>
        </p:blipFill>
        <p:spPr>
          <a:xfrm>
            <a:off x="8127075" y="4283446"/>
            <a:ext cx="678319" cy="548640"/>
          </a:xfrm>
          <a:prstGeom prst="rect">
            <a:avLst/>
          </a:prstGeom>
        </p:spPr>
      </p:pic>
    </p:spTree>
    <p:extLst>
      <p:ext uri="{BB962C8B-B14F-4D97-AF65-F5344CB8AC3E}">
        <p14:creationId xmlns:p14="http://schemas.microsoft.com/office/powerpoint/2010/main" val="692595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302545"/>
            <a:ext cx="8076956" cy="3011623"/>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3" y="-142488"/>
            <a:ext cx="9342553" cy="350345"/>
          </a:xfrm>
          <a:prstGeom prst="rect">
            <a:avLst/>
          </a:prstGeom>
        </p:spPr>
      </p:pic>
      <p:pic>
        <p:nvPicPr>
          <p:cNvPr id="8" name="Picture 7"/>
          <p:cNvPicPr>
            <a:picLocks noChangeAspect="1"/>
          </p:cNvPicPr>
          <p:nvPr userDrawn="1"/>
        </p:nvPicPr>
        <p:blipFill>
          <a:blip r:embed="rId3"/>
          <a:stretch>
            <a:fillRect/>
          </a:stretch>
        </p:blipFill>
        <p:spPr>
          <a:xfrm>
            <a:off x="8127075" y="4283446"/>
            <a:ext cx="678319" cy="548640"/>
          </a:xfrm>
          <a:prstGeom prst="rect">
            <a:avLst/>
          </a:prstGeom>
        </p:spPr>
      </p:pic>
    </p:spTree>
    <p:extLst>
      <p:ext uri="{BB962C8B-B14F-4D97-AF65-F5344CB8AC3E}">
        <p14:creationId xmlns:p14="http://schemas.microsoft.com/office/powerpoint/2010/main" val="271832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6" y="1302545"/>
            <a:ext cx="8021637" cy="3324225"/>
          </a:xfrm>
          <a:prstGeom prst="rect">
            <a:avLst/>
          </a:prstGeom>
        </p:spPr>
        <p:txBody>
          <a:bodyPr>
            <a:normAutofit/>
          </a:bodyPr>
          <a:lstStyle>
            <a:lvl1pPr marL="0" indent="0">
              <a:buNone/>
              <a:defRPr sz="2400" b="0" i="0" baseline="0">
                <a:solidFill>
                  <a:srgbClr val="003B49"/>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3" y="-142488"/>
            <a:ext cx="9342553" cy="350345"/>
          </a:xfrm>
          <a:prstGeom prst="rect">
            <a:avLst/>
          </a:prstGeom>
        </p:spPr>
      </p:pic>
      <p:pic>
        <p:nvPicPr>
          <p:cNvPr id="7" name="Picture 6"/>
          <p:cNvPicPr>
            <a:picLocks noChangeAspect="1"/>
          </p:cNvPicPr>
          <p:nvPr userDrawn="1"/>
        </p:nvPicPr>
        <p:blipFill>
          <a:blip r:embed="rId3"/>
          <a:stretch>
            <a:fillRect/>
          </a:stretch>
        </p:blipFill>
        <p:spPr>
          <a:xfrm>
            <a:off x="8127075" y="4283446"/>
            <a:ext cx="678319" cy="548640"/>
          </a:xfrm>
          <a:prstGeom prst="rect">
            <a:avLst/>
          </a:prstGeom>
        </p:spPr>
      </p:pic>
    </p:spTree>
    <p:extLst>
      <p:ext uri="{BB962C8B-B14F-4D97-AF65-F5344CB8AC3E}">
        <p14:creationId xmlns:p14="http://schemas.microsoft.com/office/powerpoint/2010/main" val="136344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473441" y="1074616"/>
            <a:ext cx="8197114" cy="3749040"/>
          </a:xfrm>
          <a:prstGeom prst="rect">
            <a:avLst/>
          </a:prstGeom>
        </p:spPr>
        <p:txBody>
          <a:bodyPr/>
          <a:lstStyle>
            <a:lvl1pPr marL="342900" indent="-342900">
              <a:buFont typeface="Lucida Grande"/>
              <a:buChar char="&gt;"/>
              <a:defRPr sz="2400" b="0" i="0" baseline="0">
                <a:solidFill>
                  <a:srgbClr val="005F83"/>
                </a:solidFill>
                <a:latin typeface="Orgon Slab ExtraLight"/>
                <a:cs typeface="Orgon Slab ExtraLight"/>
              </a:defRPr>
            </a:lvl1pPr>
            <a:lvl2pPr>
              <a:defRPr sz="2000" b="0" i="0" baseline="0">
                <a:solidFill>
                  <a:srgbClr val="005F83"/>
                </a:solidFill>
                <a:latin typeface="Orgon Slab ExtraLight"/>
                <a:cs typeface="Orgon Slab ExtraLight"/>
              </a:defRPr>
            </a:lvl2pPr>
            <a:lvl3pPr marL="1143000" indent="-228600">
              <a:buSzPct val="100000"/>
              <a:buFont typeface="Lucida Grande"/>
              <a:buChar char="&gt;"/>
              <a:defRPr sz="1800" b="0" i="0" baseline="0">
                <a:solidFill>
                  <a:srgbClr val="005F83"/>
                </a:solidFill>
                <a:latin typeface="Orgon Slab ExtraLight"/>
                <a:cs typeface="Orgon Slab ExtraLight"/>
              </a:defRPr>
            </a:lvl3pPr>
            <a:lvl4pPr>
              <a:defRPr sz="1600" b="0" i="0" baseline="0">
                <a:solidFill>
                  <a:srgbClr val="005F83"/>
                </a:solidFill>
                <a:latin typeface="Orgon Slab ExtraLight"/>
                <a:cs typeface="Orgon Slab ExtraLight"/>
              </a:defRPr>
            </a:lvl4pPr>
            <a:lvl5pPr marL="2057400" indent="-228600">
              <a:buFont typeface="Lucida Grande"/>
              <a:buChar char="&gt;"/>
              <a:defRPr sz="1400" b="0" i="0" baseline="0">
                <a:solidFill>
                  <a:srgbClr val="005F83"/>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479667" y="606883"/>
            <a:ext cx="8184662" cy="308378"/>
          </a:xfrm>
          <a:prstGeom prst="rect">
            <a:avLst/>
          </a:prstGeom>
        </p:spPr>
        <p:txBody>
          <a:bodyPr>
            <a:noAutofit/>
          </a:bodyPr>
          <a:lstStyle>
            <a:lvl1pPr marL="0" indent="0">
              <a:lnSpc>
                <a:spcPct val="90000"/>
              </a:lnSpc>
              <a:buNone/>
              <a:defRPr sz="2400" b="0" i="0" baseline="0">
                <a:solidFill>
                  <a:srgbClr val="005F83"/>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13" name="Rectangle 12"/>
          <p:cNvSpPr/>
          <p:nvPr userDrawn="1"/>
        </p:nvSpPr>
        <p:spPr>
          <a:xfrm>
            <a:off x="-3" y="-9622"/>
            <a:ext cx="9144003" cy="457200"/>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09E2F"/>
              </a:solidFill>
            </a:endParaRPr>
          </a:p>
        </p:txBody>
      </p:sp>
      <p:pic>
        <p:nvPicPr>
          <p:cNvPr id="14" name="Picture 13" descr="DotPattern_309.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927"/>
            <a:ext cx="2724150" cy="621030"/>
          </a:xfrm>
          <a:prstGeom prst="rect">
            <a:avLst/>
          </a:prstGeom>
        </p:spPr>
      </p:pic>
      <p:sp>
        <p:nvSpPr>
          <p:cNvPr id="16" name="Text Placeholder 5"/>
          <p:cNvSpPr>
            <a:spLocks noGrp="1"/>
          </p:cNvSpPr>
          <p:nvPr>
            <p:ph type="body" sz="quarter" idx="10" hasCustomPrompt="1"/>
          </p:nvPr>
        </p:nvSpPr>
        <p:spPr>
          <a:xfrm>
            <a:off x="728907" y="-9937"/>
            <a:ext cx="8370643" cy="345016"/>
          </a:xfrm>
          <a:prstGeom prst="rect">
            <a:avLst/>
          </a:prstGeom>
          <a:ln>
            <a:noFill/>
          </a:ln>
        </p:spPr>
        <p:txBody>
          <a:bodyPr>
            <a:noAutofit/>
          </a:bodyPr>
          <a:lstStyle>
            <a:lvl1pPr marL="0" indent="0" algn="r">
              <a:lnSpc>
                <a:spcPct val="100000"/>
              </a:lnSpc>
              <a:buNone/>
              <a:defRPr sz="2800" b="0" i="0" baseline="0">
                <a:solidFill>
                  <a:schemeClr val="bg2"/>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(ORGON SLAB MEDIUM 30 PT)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28" y="42448"/>
            <a:ext cx="2098867" cy="365760"/>
          </a:xfrm>
          <a:prstGeom prst="rect">
            <a:avLst/>
          </a:prstGeom>
        </p:spPr>
      </p:pic>
      <p:sp>
        <p:nvSpPr>
          <p:cNvPr id="8" name="Text Placeholder 3"/>
          <p:cNvSpPr>
            <a:spLocks noGrp="1"/>
          </p:cNvSpPr>
          <p:nvPr>
            <p:ph type="body" sz="quarter" idx="13" hasCustomPrompt="1"/>
          </p:nvPr>
        </p:nvSpPr>
        <p:spPr>
          <a:xfrm>
            <a:off x="8686800" y="4954270"/>
            <a:ext cx="457200" cy="182880"/>
          </a:xfrm>
          <a:prstGeom prst="rect">
            <a:avLst/>
          </a:prstGeom>
        </p:spPr>
        <p:txBody>
          <a:bodyPr/>
          <a:lstStyle>
            <a:lvl1pPr marL="0" indent="0" algn="r">
              <a:buFontTx/>
              <a:buNone/>
              <a:defRPr sz="1000">
                <a:solidFill>
                  <a:srgbClr val="005F83"/>
                </a:solidFill>
              </a:defRPr>
            </a:lvl1pPr>
            <a:lvl2pPr>
              <a:defRPr sz="900"/>
            </a:lvl2pPr>
            <a:lvl3pPr>
              <a:defRPr sz="900"/>
            </a:lvl3pPr>
            <a:lvl4pPr>
              <a:defRPr sz="900"/>
            </a:lvl4pPr>
            <a:lvl5pPr>
              <a:defRPr sz="900"/>
            </a:lvl5pPr>
          </a:lstStyle>
          <a:p>
            <a:pPr lvl="0"/>
            <a:fld id="{7EF12383-5357-4549-B677-1B947F5E2B64}" type="slidenum">
              <a:rPr lang="en-US" smtClean="0"/>
              <a:t>‹#›</a:t>
            </a:fld>
            <a:endParaRPr lang="en-US" dirty="0"/>
          </a:p>
        </p:txBody>
      </p:sp>
    </p:spTree>
    <p:extLst>
      <p:ext uri="{BB962C8B-B14F-4D97-AF65-F5344CB8AC3E}">
        <p14:creationId xmlns:p14="http://schemas.microsoft.com/office/powerpoint/2010/main" val="55826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473893" y="606882"/>
            <a:ext cx="8196210" cy="4297680"/>
          </a:xfrm>
          <a:prstGeom prst="rect">
            <a:avLst/>
          </a:prstGeom>
        </p:spPr>
        <p:txBody>
          <a:bodyPr/>
          <a:lstStyle>
            <a:lvl1pPr marL="342900" indent="-342900">
              <a:buFont typeface="Lucida Grande"/>
              <a:buChar char="&gt;"/>
              <a:defRPr sz="2400" b="0" i="0" baseline="0">
                <a:solidFill>
                  <a:srgbClr val="005F83"/>
                </a:solidFill>
                <a:latin typeface="Orgon Slab Light"/>
                <a:cs typeface="Orgon Slab Light"/>
              </a:defRPr>
            </a:lvl1pPr>
            <a:lvl2pPr>
              <a:defRPr sz="2000" b="0" i="0" baseline="0">
                <a:solidFill>
                  <a:srgbClr val="005F83"/>
                </a:solidFill>
                <a:latin typeface="Orgon Slab Light"/>
                <a:cs typeface="Orgon Slab Light"/>
              </a:defRPr>
            </a:lvl2pPr>
            <a:lvl3pPr marL="1143000" indent="-228600">
              <a:buSzPct val="100000"/>
              <a:buFont typeface="Lucida Grande"/>
              <a:buChar char="&gt;"/>
              <a:defRPr sz="1800" b="0" i="0" baseline="0">
                <a:solidFill>
                  <a:srgbClr val="005F83"/>
                </a:solidFill>
                <a:latin typeface="Orgon Slab Light"/>
                <a:cs typeface="Orgon Slab Light"/>
              </a:defRPr>
            </a:lvl3pPr>
            <a:lvl4pPr>
              <a:defRPr sz="1600" b="0" i="0" baseline="0">
                <a:solidFill>
                  <a:srgbClr val="005F83"/>
                </a:solidFill>
                <a:latin typeface="Orgon Slab Light"/>
                <a:cs typeface="Orgon Slab Light"/>
              </a:defRPr>
            </a:lvl4pPr>
            <a:lvl5pPr marL="2057400" indent="-228600">
              <a:buFont typeface="Lucida Grande"/>
              <a:buChar char="&gt;"/>
              <a:defRPr sz="1400" b="0" i="0" baseline="0">
                <a:solidFill>
                  <a:srgbClr val="005F83"/>
                </a:solidFill>
                <a:latin typeface="Orgon Slab Light"/>
                <a:cs typeface="Orgon Slab Light"/>
              </a:defRPr>
            </a:lvl5pPr>
          </a:lstStyle>
          <a:p>
            <a:pPr lvl="0"/>
            <a:r>
              <a:rPr lang="en-US" dirty="0"/>
              <a:t>Bulleted content here (</a:t>
            </a:r>
            <a:r>
              <a:rPr lang="en-US" dirty="0" err="1"/>
              <a:t>Orgon</a:t>
            </a:r>
            <a:r>
              <a:rPr lang="en-US" dirty="0"/>
              <a:t> Sans Light, 24 pt.)</a:t>
            </a:r>
          </a:p>
          <a:p>
            <a:pPr lvl="1"/>
            <a:r>
              <a:rPr lang="en-US" dirty="0"/>
              <a:t>Second level (</a:t>
            </a:r>
            <a:r>
              <a:rPr lang="en-US" dirty="0" err="1"/>
              <a:t>Orgon</a:t>
            </a:r>
            <a:r>
              <a:rPr lang="en-US" dirty="0"/>
              <a:t> Sans Light, 20)</a:t>
            </a:r>
          </a:p>
          <a:p>
            <a:pPr lvl="2"/>
            <a:r>
              <a:rPr lang="en-US" dirty="0"/>
              <a:t>Third level (</a:t>
            </a:r>
            <a:r>
              <a:rPr lang="en-US" dirty="0" err="1"/>
              <a:t>Orgon</a:t>
            </a:r>
            <a:r>
              <a:rPr lang="en-US" dirty="0"/>
              <a:t> Sans Light, 18)</a:t>
            </a:r>
          </a:p>
          <a:p>
            <a:pPr lvl="3"/>
            <a:r>
              <a:rPr lang="en-US" dirty="0"/>
              <a:t>Fourth level (</a:t>
            </a:r>
            <a:r>
              <a:rPr lang="en-US" dirty="0" err="1"/>
              <a:t>Orgon</a:t>
            </a:r>
            <a:r>
              <a:rPr lang="en-US" dirty="0"/>
              <a:t> Sans Light, 16)</a:t>
            </a:r>
          </a:p>
          <a:p>
            <a:pPr lvl="4"/>
            <a:r>
              <a:rPr lang="en-US" dirty="0"/>
              <a:t>Fifth level (</a:t>
            </a:r>
            <a:r>
              <a:rPr lang="en-US" dirty="0" err="1"/>
              <a:t>Orgon</a:t>
            </a:r>
            <a:r>
              <a:rPr lang="en-US" dirty="0"/>
              <a:t> Sans Light, 14)</a:t>
            </a:r>
          </a:p>
        </p:txBody>
      </p:sp>
      <p:sp>
        <p:nvSpPr>
          <p:cNvPr id="13" name="Rectangle 12"/>
          <p:cNvSpPr/>
          <p:nvPr userDrawn="1"/>
        </p:nvSpPr>
        <p:spPr>
          <a:xfrm>
            <a:off x="-3" y="-9622"/>
            <a:ext cx="9144003" cy="457200"/>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09E2F"/>
              </a:solidFill>
            </a:endParaRPr>
          </a:p>
        </p:txBody>
      </p:sp>
      <p:pic>
        <p:nvPicPr>
          <p:cNvPr id="14" name="Picture 13" descr="DotPattern_309.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927"/>
            <a:ext cx="2724150" cy="621030"/>
          </a:xfrm>
          <a:prstGeom prst="rect">
            <a:avLst/>
          </a:prstGeom>
        </p:spPr>
      </p:pic>
      <p:sp>
        <p:nvSpPr>
          <p:cNvPr id="16" name="Text Placeholder 5"/>
          <p:cNvSpPr>
            <a:spLocks noGrp="1"/>
          </p:cNvSpPr>
          <p:nvPr>
            <p:ph type="body" sz="quarter" idx="10" hasCustomPrompt="1"/>
          </p:nvPr>
        </p:nvSpPr>
        <p:spPr>
          <a:xfrm>
            <a:off x="722557" y="-1170"/>
            <a:ext cx="8370643" cy="345016"/>
          </a:xfrm>
          <a:prstGeom prst="rect">
            <a:avLst/>
          </a:prstGeom>
          <a:ln>
            <a:noFill/>
          </a:ln>
        </p:spPr>
        <p:txBody>
          <a:bodyPr>
            <a:noAutofit/>
          </a:bodyPr>
          <a:lstStyle>
            <a:lvl1pPr marL="0" indent="0" algn="r">
              <a:lnSpc>
                <a:spcPct val="100000"/>
              </a:lnSpc>
              <a:buNone/>
              <a:defRPr sz="2800" b="0" i="0" baseline="0">
                <a:solidFill>
                  <a:schemeClr val="bg2"/>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(ORGON SLAB MEDIUM 30 PT)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28" y="36098"/>
            <a:ext cx="2098867" cy="365760"/>
          </a:xfrm>
          <a:prstGeom prst="rect">
            <a:avLst/>
          </a:prstGeom>
        </p:spPr>
      </p:pic>
      <p:sp>
        <p:nvSpPr>
          <p:cNvPr id="8" name="Text Placeholder 3"/>
          <p:cNvSpPr>
            <a:spLocks noGrp="1"/>
          </p:cNvSpPr>
          <p:nvPr>
            <p:ph type="body" sz="quarter" idx="12" hasCustomPrompt="1"/>
          </p:nvPr>
        </p:nvSpPr>
        <p:spPr>
          <a:xfrm>
            <a:off x="8686800" y="4954270"/>
            <a:ext cx="457200" cy="182880"/>
          </a:xfrm>
          <a:prstGeom prst="rect">
            <a:avLst/>
          </a:prstGeom>
        </p:spPr>
        <p:txBody>
          <a:bodyPr/>
          <a:lstStyle>
            <a:lvl1pPr marL="0" indent="0" algn="r">
              <a:buFontTx/>
              <a:buNone/>
              <a:defRPr sz="1000">
                <a:solidFill>
                  <a:srgbClr val="005F83"/>
                </a:solidFill>
              </a:defRPr>
            </a:lvl1pPr>
            <a:lvl2pPr>
              <a:defRPr sz="900"/>
            </a:lvl2pPr>
            <a:lvl3pPr>
              <a:defRPr sz="900"/>
            </a:lvl3pPr>
            <a:lvl4pPr>
              <a:defRPr sz="900"/>
            </a:lvl4pPr>
            <a:lvl5pPr>
              <a:defRPr sz="900"/>
            </a:lvl5pPr>
          </a:lstStyle>
          <a:p>
            <a:pPr lvl="0"/>
            <a:fld id="{7EF12383-5357-4549-B677-1B947F5E2B64}" type="slidenum">
              <a:rPr lang="en-US" smtClean="0"/>
              <a:t>‹#›</a:t>
            </a:fld>
            <a:endParaRPr lang="en-US" dirty="0"/>
          </a:p>
        </p:txBody>
      </p:sp>
    </p:spTree>
    <p:extLst>
      <p:ext uri="{BB962C8B-B14F-4D97-AF65-F5344CB8AC3E}">
        <p14:creationId xmlns:p14="http://schemas.microsoft.com/office/powerpoint/2010/main" val="80695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61179" y="606883"/>
            <a:ext cx="8021637" cy="4297680"/>
          </a:xfrm>
          <a:prstGeom prst="rect">
            <a:avLst/>
          </a:prstGeom>
        </p:spPr>
        <p:txBody>
          <a:bodyPr>
            <a:normAutofit/>
          </a:bodyPr>
          <a:lstStyle>
            <a:lvl1pPr marL="0" indent="0">
              <a:buNone/>
              <a:defRPr sz="2400" b="0" i="0" baseline="0">
                <a:solidFill>
                  <a:srgbClr val="005F83"/>
                </a:solidFill>
                <a:latin typeface="Orgon Slab Light"/>
                <a:cs typeface="Orgon Slab Light"/>
              </a:defRPr>
            </a:lvl1pPr>
          </a:lstStyle>
          <a:p>
            <a:r>
              <a:rPr lang="en-US" dirty="0"/>
              <a:t>Graphic Here</a:t>
            </a:r>
          </a:p>
        </p:txBody>
      </p:sp>
      <p:sp>
        <p:nvSpPr>
          <p:cNvPr id="14" name="Rectangle 13"/>
          <p:cNvSpPr/>
          <p:nvPr userDrawn="1"/>
        </p:nvSpPr>
        <p:spPr>
          <a:xfrm>
            <a:off x="-3" y="-9622"/>
            <a:ext cx="9144003" cy="457200"/>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09E2F"/>
              </a:solidFill>
            </a:endParaRPr>
          </a:p>
        </p:txBody>
      </p:sp>
      <p:pic>
        <p:nvPicPr>
          <p:cNvPr id="15" name="Picture 14" descr="DotPattern_309.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927"/>
            <a:ext cx="2724150" cy="621030"/>
          </a:xfrm>
          <a:prstGeom prst="rect">
            <a:avLst/>
          </a:prstGeom>
        </p:spPr>
      </p:pic>
      <p:sp>
        <p:nvSpPr>
          <p:cNvPr id="17" name="Text Placeholder 5"/>
          <p:cNvSpPr>
            <a:spLocks noGrp="1"/>
          </p:cNvSpPr>
          <p:nvPr>
            <p:ph type="body" sz="quarter" idx="10" hasCustomPrompt="1"/>
          </p:nvPr>
        </p:nvSpPr>
        <p:spPr>
          <a:xfrm>
            <a:off x="709857" y="-9832"/>
            <a:ext cx="8370643" cy="345016"/>
          </a:xfrm>
          <a:prstGeom prst="rect">
            <a:avLst/>
          </a:prstGeom>
          <a:ln>
            <a:noFill/>
          </a:ln>
        </p:spPr>
        <p:txBody>
          <a:bodyPr>
            <a:noAutofit/>
          </a:bodyPr>
          <a:lstStyle>
            <a:lvl1pPr marL="0" indent="0" algn="r">
              <a:lnSpc>
                <a:spcPct val="100000"/>
              </a:lnSpc>
              <a:buNone/>
              <a:defRPr sz="2800" b="0" i="0" baseline="0">
                <a:solidFill>
                  <a:schemeClr val="bg2"/>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(ORGON SLAB MEDIUM 30 PT)</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28" y="42448"/>
            <a:ext cx="2098867" cy="365760"/>
          </a:xfrm>
          <a:prstGeom prst="rect">
            <a:avLst/>
          </a:prstGeom>
        </p:spPr>
      </p:pic>
      <p:sp>
        <p:nvSpPr>
          <p:cNvPr id="7" name="Text Placeholder 3"/>
          <p:cNvSpPr>
            <a:spLocks noGrp="1"/>
          </p:cNvSpPr>
          <p:nvPr>
            <p:ph type="body" sz="quarter" idx="11" hasCustomPrompt="1"/>
          </p:nvPr>
        </p:nvSpPr>
        <p:spPr>
          <a:xfrm>
            <a:off x="8686800" y="4954270"/>
            <a:ext cx="457200" cy="182880"/>
          </a:xfrm>
          <a:prstGeom prst="rect">
            <a:avLst/>
          </a:prstGeom>
        </p:spPr>
        <p:txBody>
          <a:bodyPr/>
          <a:lstStyle>
            <a:lvl1pPr marL="0" indent="0" algn="r">
              <a:buFontTx/>
              <a:buNone/>
              <a:defRPr sz="1000">
                <a:solidFill>
                  <a:srgbClr val="005F83"/>
                </a:solidFill>
              </a:defRPr>
            </a:lvl1pPr>
            <a:lvl2pPr>
              <a:defRPr sz="900"/>
            </a:lvl2pPr>
            <a:lvl3pPr>
              <a:defRPr sz="900"/>
            </a:lvl3pPr>
            <a:lvl4pPr>
              <a:defRPr sz="900"/>
            </a:lvl4pPr>
            <a:lvl5pPr>
              <a:defRPr sz="900"/>
            </a:lvl5pPr>
          </a:lstStyle>
          <a:p>
            <a:pPr lvl="0"/>
            <a:fld id="{7EF12383-5357-4549-B677-1B947F5E2B64}" type="slidenum">
              <a:rPr lang="en-US" smtClean="0"/>
              <a:t>‹#›</a:t>
            </a:fld>
            <a:endParaRPr lang="en-US" dirty="0"/>
          </a:p>
        </p:txBody>
      </p:sp>
    </p:spTree>
    <p:extLst>
      <p:ext uri="{BB962C8B-B14F-4D97-AF65-F5344CB8AC3E}">
        <p14:creationId xmlns:p14="http://schemas.microsoft.com/office/powerpoint/2010/main" val="272401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3" y="-9622"/>
            <a:ext cx="9144003" cy="457200"/>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509E2F"/>
              </a:solidFill>
            </a:endParaRPr>
          </a:p>
        </p:txBody>
      </p:sp>
      <p:pic>
        <p:nvPicPr>
          <p:cNvPr id="13" name="Picture 12" descr="MinersDigDeep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4804242"/>
            <a:ext cx="9099296" cy="707136"/>
          </a:xfrm>
          <a:prstGeom prst="rect">
            <a:avLst/>
          </a:prstGeom>
        </p:spPr>
      </p:pic>
      <p:pic>
        <p:nvPicPr>
          <p:cNvPr id="14" name="Picture 13" descr="DotPattern_309.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8927"/>
            <a:ext cx="2724150" cy="621030"/>
          </a:xfrm>
          <a:prstGeom prst="rect">
            <a:avLst/>
          </a:prstGeom>
        </p:spPr>
      </p:pic>
      <p:sp>
        <p:nvSpPr>
          <p:cNvPr id="8" name="Text Placeholder 5"/>
          <p:cNvSpPr>
            <a:spLocks noGrp="1"/>
          </p:cNvSpPr>
          <p:nvPr>
            <p:ph type="body" sz="quarter" idx="10" hasCustomPrompt="1"/>
          </p:nvPr>
        </p:nvSpPr>
        <p:spPr>
          <a:xfrm>
            <a:off x="741353" y="-3482"/>
            <a:ext cx="8370643" cy="345016"/>
          </a:xfrm>
          <a:prstGeom prst="rect">
            <a:avLst/>
          </a:prstGeom>
          <a:ln>
            <a:noFill/>
          </a:ln>
        </p:spPr>
        <p:txBody>
          <a:bodyPr>
            <a:noAutofit/>
          </a:bodyPr>
          <a:lstStyle>
            <a:lvl1pPr marL="0" indent="0" algn="r">
              <a:lnSpc>
                <a:spcPct val="100000"/>
              </a:lnSpc>
              <a:buNone/>
              <a:defRPr sz="2800" b="0" i="0" baseline="0">
                <a:solidFill>
                  <a:schemeClr val="bg2"/>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(ORGON SLAB MEDIUM 30 PT)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28" y="36098"/>
            <a:ext cx="2098867" cy="365760"/>
          </a:xfrm>
          <a:prstGeom prst="rect">
            <a:avLst/>
          </a:prstGeom>
        </p:spPr>
      </p:pic>
    </p:spTree>
    <p:extLst>
      <p:ext uri="{BB962C8B-B14F-4D97-AF65-F5344CB8AC3E}">
        <p14:creationId xmlns:p14="http://schemas.microsoft.com/office/powerpoint/2010/main" val="344729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p:spTree>
      <p:nvGrpSpPr>
        <p:cNvPr id="1" name=""/>
        <p:cNvGrpSpPr/>
        <p:nvPr/>
      </p:nvGrpSpPr>
      <p:grpSpPr>
        <a:xfrm>
          <a:off x="0" y="0"/>
          <a:ext cx="0" cy="0"/>
          <a:chOff x="0" y="0"/>
          <a:chExt cx="0" cy="0"/>
        </a:xfrm>
      </p:grpSpPr>
      <p:sp>
        <p:nvSpPr>
          <p:cNvPr id="11" name="Rectangle 10"/>
          <p:cNvSpPr/>
          <p:nvPr userDrawn="1"/>
        </p:nvSpPr>
        <p:spPr>
          <a:xfrm>
            <a:off x="1" y="448069"/>
            <a:ext cx="5147733" cy="1457326"/>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A2F3A"/>
              </a:solidFill>
            </a:endParaRPr>
          </a:p>
        </p:txBody>
      </p:sp>
      <p:pic>
        <p:nvPicPr>
          <p:cNvPr id="12" name="Picture 11" descr="TitlePageDot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50" y="-200437"/>
            <a:ext cx="2980944" cy="2706624"/>
          </a:xfrm>
          <a:prstGeom prst="rect">
            <a:avLst/>
          </a:prstGeom>
        </p:spPr>
      </p:pic>
      <p:sp>
        <p:nvSpPr>
          <p:cNvPr id="13" name="Text Placeholder 5"/>
          <p:cNvSpPr>
            <a:spLocks noGrp="1"/>
          </p:cNvSpPr>
          <p:nvPr>
            <p:ph type="body" sz="quarter" idx="10" hasCustomPrompt="1"/>
          </p:nvPr>
        </p:nvSpPr>
        <p:spPr>
          <a:xfrm>
            <a:off x="493957" y="693209"/>
            <a:ext cx="4497144" cy="1087966"/>
          </a:xfrm>
          <a:prstGeom prst="rect">
            <a:avLst/>
          </a:prstGeom>
          <a:ln>
            <a:noFill/>
          </a:ln>
        </p:spPr>
        <p:txBody>
          <a:bodyPr>
            <a:normAutofit/>
          </a:bodyPr>
          <a:lstStyle>
            <a:lvl1pPr marL="0" indent="0">
              <a:lnSpc>
                <a:spcPct val="100000"/>
              </a:lnSpc>
              <a:buNone/>
              <a:defRPr sz="4000" b="0" i="0" baseline="0">
                <a:solidFill>
                  <a:schemeClr val="bg2"/>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PLACE TITLE HERE</a:t>
            </a:r>
          </a:p>
        </p:txBody>
      </p:sp>
    </p:spTree>
    <p:extLst>
      <p:ext uri="{BB962C8B-B14F-4D97-AF65-F5344CB8AC3E}">
        <p14:creationId xmlns:p14="http://schemas.microsoft.com/office/powerpoint/2010/main" val="291709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1740179"/>
            <a:ext cx="8197114" cy="2857565"/>
          </a:xfrm>
          <a:prstGeom prst="rect">
            <a:avLst/>
          </a:prstGeom>
        </p:spPr>
        <p:txBody>
          <a:bodyPr/>
          <a:lstStyle>
            <a:lvl1pPr marL="342900" indent="-342900">
              <a:buFont typeface="Lucida Grande"/>
              <a:buChar char="&gt;"/>
              <a:defRPr sz="2400" b="0" i="0" baseline="0">
                <a:solidFill>
                  <a:srgbClr val="005F83"/>
                </a:solidFill>
                <a:latin typeface="Orgon Slab ExtraLight"/>
                <a:cs typeface="Orgon Slab ExtraLight"/>
              </a:defRPr>
            </a:lvl1pPr>
            <a:lvl2pPr>
              <a:defRPr sz="2000" b="0" i="0" baseline="0">
                <a:solidFill>
                  <a:srgbClr val="005F83"/>
                </a:solidFill>
                <a:latin typeface="Orgon Slab ExtraLight"/>
                <a:cs typeface="Orgon Slab ExtraLight"/>
              </a:defRPr>
            </a:lvl2pPr>
            <a:lvl3pPr marL="1143000" indent="-228600">
              <a:buSzPct val="100000"/>
              <a:buFont typeface="Lucida Grande"/>
              <a:buChar char="&gt;"/>
              <a:defRPr sz="1800" b="0" i="0" baseline="0">
                <a:solidFill>
                  <a:srgbClr val="005F83"/>
                </a:solidFill>
                <a:latin typeface="Orgon Slab ExtraLight"/>
                <a:cs typeface="Orgon Slab ExtraLight"/>
              </a:defRPr>
            </a:lvl3pPr>
            <a:lvl4pPr>
              <a:defRPr sz="1600" b="0" i="0" baseline="0">
                <a:solidFill>
                  <a:srgbClr val="005F83"/>
                </a:solidFill>
                <a:latin typeface="Orgon Slab ExtraLight"/>
                <a:cs typeface="Orgon Slab ExtraLight"/>
              </a:defRPr>
            </a:lvl4pPr>
            <a:lvl5pPr marL="2057400" indent="-228600">
              <a:buFont typeface="Lucida Grande"/>
              <a:buChar char="&gt;"/>
              <a:defRPr sz="1400" b="0" i="0" baseline="0">
                <a:solidFill>
                  <a:srgbClr val="005F83"/>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298001"/>
            <a:ext cx="8184662" cy="308378"/>
          </a:xfrm>
          <a:prstGeom prst="rect">
            <a:avLst/>
          </a:prstGeom>
        </p:spPr>
        <p:txBody>
          <a:bodyPr>
            <a:noAutofit/>
          </a:bodyPr>
          <a:lstStyle>
            <a:lvl1pPr marL="0" indent="0">
              <a:lnSpc>
                <a:spcPct val="90000"/>
              </a:lnSpc>
              <a:buNone/>
              <a:defRPr sz="2400" b="0" i="0" baseline="0">
                <a:solidFill>
                  <a:srgbClr val="005F83"/>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11" name="Rectangle 10"/>
          <p:cNvSpPr/>
          <p:nvPr userDrawn="1"/>
        </p:nvSpPr>
        <p:spPr>
          <a:xfrm>
            <a:off x="-3" y="-9622"/>
            <a:ext cx="9144003" cy="457200"/>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inersDigDeep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4888052"/>
            <a:ext cx="9144000" cy="532958"/>
          </a:xfrm>
          <a:prstGeom prst="rect">
            <a:avLst/>
          </a:prstGeom>
        </p:spPr>
      </p:pic>
      <p:pic>
        <p:nvPicPr>
          <p:cNvPr id="13" name="Picture 12" descr="DotPattern_309.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9226"/>
            <a:ext cx="2755900" cy="471201"/>
          </a:xfrm>
          <a:prstGeom prst="rect">
            <a:avLst/>
          </a:prstGeom>
        </p:spPr>
      </p:pic>
      <p:sp>
        <p:nvSpPr>
          <p:cNvPr id="15" name="Text Placeholder 5"/>
          <p:cNvSpPr>
            <a:spLocks noGrp="1"/>
          </p:cNvSpPr>
          <p:nvPr>
            <p:ph type="body" sz="quarter" idx="10" hasCustomPrompt="1"/>
          </p:nvPr>
        </p:nvSpPr>
        <p:spPr>
          <a:xfrm>
            <a:off x="728907" y="-2983"/>
            <a:ext cx="8370643" cy="345016"/>
          </a:xfrm>
          <a:prstGeom prst="rect">
            <a:avLst/>
          </a:prstGeom>
          <a:ln>
            <a:noFill/>
          </a:ln>
        </p:spPr>
        <p:txBody>
          <a:bodyPr>
            <a:noAutofit/>
          </a:bodyPr>
          <a:lstStyle>
            <a:lvl1pPr marL="0" indent="0" algn="r">
              <a:lnSpc>
                <a:spcPct val="100000"/>
              </a:lnSpc>
              <a:buNone/>
              <a:defRPr sz="2800" b="0" i="0" baseline="0">
                <a:solidFill>
                  <a:schemeClr val="bg2"/>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(ORGON SLAB MEDIUM 30 PT)</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28" y="36098"/>
            <a:ext cx="2098867" cy="365760"/>
          </a:xfrm>
          <a:prstGeom prst="rect">
            <a:avLst/>
          </a:prstGeom>
        </p:spPr>
      </p:pic>
    </p:spTree>
    <p:extLst>
      <p:ext uri="{BB962C8B-B14F-4D97-AF65-F5344CB8AC3E}">
        <p14:creationId xmlns:p14="http://schemas.microsoft.com/office/powerpoint/2010/main" val="13788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523870" y="622532"/>
            <a:ext cx="8076956" cy="4114800"/>
          </a:xfrm>
          <a:prstGeom prst="rect">
            <a:avLst/>
          </a:prstGeom>
        </p:spPr>
        <p:txBody>
          <a:bodyPr/>
          <a:lstStyle>
            <a:lvl1pPr marL="342900" indent="-342900">
              <a:buFont typeface="Lucida Grande"/>
              <a:buChar char="&gt;"/>
              <a:defRPr sz="2400" b="0" i="0" baseline="0">
                <a:solidFill>
                  <a:srgbClr val="005F83"/>
                </a:solidFill>
                <a:latin typeface="Orgon Slab Light"/>
                <a:cs typeface="Orgon Slab Light"/>
              </a:defRPr>
            </a:lvl1pPr>
            <a:lvl2pPr>
              <a:defRPr sz="2000" b="0" i="0" baseline="0">
                <a:solidFill>
                  <a:srgbClr val="005F83"/>
                </a:solidFill>
                <a:latin typeface="Orgon Slab Light"/>
                <a:cs typeface="Orgon Slab Light"/>
              </a:defRPr>
            </a:lvl2pPr>
            <a:lvl3pPr marL="1143000" indent="-228600">
              <a:buSzPct val="100000"/>
              <a:buFont typeface="Lucida Grande"/>
              <a:buChar char="&gt;"/>
              <a:defRPr sz="1800" b="0" i="0" baseline="0">
                <a:solidFill>
                  <a:srgbClr val="005F83"/>
                </a:solidFill>
                <a:latin typeface="Orgon Slab Light"/>
                <a:cs typeface="Orgon Slab Light"/>
              </a:defRPr>
            </a:lvl3pPr>
            <a:lvl4pPr>
              <a:defRPr sz="1600" b="0" i="0" baseline="0">
                <a:solidFill>
                  <a:srgbClr val="005F83"/>
                </a:solidFill>
                <a:latin typeface="Orgon Slab Light"/>
                <a:cs typeface="Orgon Slab Light"/>
              </a:defRPr>
            </a:lvl4pPr>
            <a:lvl5pPr marL="2057400" indent="-228600">
              <a:buFont typeface="Lucida Grande"/>
              <a:buChar char="&gt;"/>
              <a:defRPr sz="1400" b="0" i="0" baseline="0">
                <a:solidFill>
                  <a:srgbClr val="005F83"/>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12" name="Rectangle 11"/>
          <p:cNvSpPr/>
          <p:nvPr userDrawn="1"/>
        </p:nvSpPr>
        <p:spPr>
          <a:xfrm>
            <a:off x="-3" y="-9622"/>
            <a:ext cx="9144003" cy="457200"/>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MinersDigDeep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4811222"/>
            <a:ext cx="9099296" cy="707136"/>
          </a:xfrm>
          <a:prstGeom prst="rect">
            <a:avLst/>
          </a:prstGeom>
        </p:spPr>
      </p:pic>
      <p:pic>
        <p:nvPicPr>
          <p:cNvPr id="14" name="Picture 13" descr="DotPattern_309.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9226"/>
            <a:ext cx="2755900" cy="471201"/>
          </a:xfrm>
          <a:prstGeom prst="rect">
            <a:avLst/>
          </a:prstGeom>
        </p:spPr>
      </p:pic>
      <p:sp>
        <p:nvSpPr>
          <p:cNvPr id="17" name="Text Placeholder 5"/>
          <p:cNvSpPr>
            <a:spLocks noGrp="1"/>
          </p:cNvSpPr>
          <p:nvPr>
            <p:ph type="body" sz="quarter" idx="10" hasCustomPrompt="1"/>
          </p:nvPr>
        </p:nvSpPr>
        <p:spPr>
          <a:xfrm>
            <a:off x="741353" y="-3482"/>
            <a:ext cx="8370643" cy="345016"/>
          </a:xfrm>
          <a:prstGeom prst="rect">
            <a:avLst/>
          </a:prstGeom>
          <a:ln>
            <a:noFill/>
          </a:ln>
        </p:spPr>
        <p:txBody>
          <a:bodyPr>
            <a:noAutofit/>
          </a:bodyPr>
          <a:lstStyle>
            <a:lvl1pPr marL="0" indent="0" algn="r">
              <a:lnSpc>
                <a:spcPct val="100000"/>
              </a:lnSpc>
              <a:buNone/>
              <a:defRPr sz="2800" b="0" i="0" baseline="0">
                <a:solidFill>
                  <a:schemeClr val="bg2"/>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(ORGON SLAB MEDIUM 30 PT)</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28" y="42448"/>
            <a:ext cx="2098867" cy="365760"/>
          </a:xfrm>
          <a:prstGeom prst="rect">
            <a:avLst/>
          </a:prstGeom>
        </p:spPr>
      </p:pic>
    </p:spTree>
    <p:extLst>
      <p:ext uri="{BB962C8B-B14F-4D97-AF65-F5344CB8AC3E}">
        <p14:creationId xmlns:p14="http://schemas.microsoft.com/office/powerpoint/2010/main" val="90101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302544"/>
            <a:ext cx="8021637" cy="3324225"/>
          </a:xfrm>
          <a:prstGeom prst="rect">
            <a:avLst/>
          </a:prstGeom>
        </p:spPr>
        <p:txBody>
          <a:bodyPr>
            <a:normAutofit/>
          </a:bodyPr>
          <a:lstStyle>
            <a:lvl1pPr marL="0" indent="0">
              <a:buNone/>
              <a:defRPr sz="2400" b="0" i="0" baseline="0">
                <a:solidFill>
                  <a:srgbClr val="005F83"/>
                </a:solidFill>
                <a:latin typeface="Orgon Slab"/>
                <a:cs typeface="Orgon Slab"/>
              </a:defRPr>
            </a:lvl1pPr>
          </a:lstStyle>
          <a:p>
            <a:r>
              <a:rPr lang="en-US" dirty="0"/>
              <a:t>Graphic Here</a:t>
            </a:r>
          </a:p>
        </p:txBody>
      </p:sp>
      <p:sp>
        <p:nvSpPr>
          <p:cNvPr id="11" name="Rectangle 10"/>
          <p:cNvSpPr/>
          <p:nvPr userDrawn="1"/>
        </p:nvSpPr>
        <p:spPr>
          <a:xfrm>
            <a:off x="-3" y="-9622"/>
            <a:ext cx="9144003" cy="457200"/>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inersDigDeep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4811222"/>
            <a:ext cx="9099296" cy="707136"/>
          </a:xfrm>
          <a:prstGeom prst="rect">
            <a:avLst/>
          </a:prstGeom>
        </p:spPr>
      </p:pic>
      <p:pic>
        <p:nvPicPr>
          <p:cNvPr id="15" name="Picture 14" descr="DotPattern_309.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576"/>
            <a:ext cx="2755900" cy="471201"/>
          </a:xfrm>
          <a:prstGeom prst="rect">
            <a:avLst/>
          </a:prstGeom>
        </p:spPr>
      </p:pic>
      <p:sp>
        <p:nvSpPr>
          <p:cNvPr id="17" name="Text Placeholder 5"/>
          <p:cNvSpPr>
            <a:spLocks noGrp="1"/>
          </p:cNvSpPr>
          <p:nvPr>
            <p:ph type="body" sz="quarter" idx="10" hasCustomPrompt="1"/>
          </p:nvPr>
        </p:nvSpPr>
        <p:spPr>
          <a:xfrm>
            <a:off x="741353" y="1060"/>
            <a:ext cx="8370643" cy="345016"/>
          </a:xfrm>
          <a:prstGeom prst="rect">
            <a:avLst/>
          </a:prstGeom>
          <a:ln>
            <a:noFill/>
          </a:ln>
        </p:spPr>
        <p:txBody>
          <a:bodyPr>
            <a:noAutofit/>
          </a:bodyPr>
          <a:lstStyle>
            <a:lvl1pPr marL="0" indent="0" algn="r">
              <a:lnSpc>
                <a:spcPct val="100000"/>
              </a:lnSpc>
              <a:buNone/>
              <a:defRPr sz="2800" b="0" i="0" baseline="0">
                <a:solidFill>
                  <a:schemeClr val="bg2"/>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(ORGON SLAB MEDIUM 30 PT)</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28" y="42448"/>
            <a:ext cx="2098867" cy="365760"/>
          </a:xfrm>
          <a:prstGeom prst="rect">
            <a:avLst/>
          </a:prstGeom>
        </p:spPr>
      </p:pic>
    </p:spTree>
    <p:extLst>
      <p:ext uri="{BB962C8B-B14F-4D97-AF65-F5344CB8AC3E}">
        <p14:creationId xmlns:p14="http://schemas.microsoft.com/office/powerpoint/2010/main" val="147177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0858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7355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5.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7.tiff"/><Relationship Id="rId4" Type="http://schemas.openxmlformats.org/officeDocument/2006/relationships/image" Target="../media/image26.tiff"/></Relationships>
</file>

<file path=ppt/slides/_rels/slide1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0.tiff"/><Relationship Id="rId4" Type="http://schemas.openxmlformats.org/officeDocument/2006/relationships/image" Target="../media/image29.tiff"/></Relationships>
</file>

<file path=ppt/slides/_rels/slide1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2.tiff"/></Relationships>
</file>

<file path=ppt/slides/_rels/slide1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5.tiff"/><Relationship Id="rId4" Type="http://schemas.openxmlformats.org/officeDocument/2006/relationships/image" Target="../media/image34.tiff"/></Relationships>
</file>

<file path=ppt/slides/_rels/slide18.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5.tiff"/><Relationship Id="rId5" Type="http://schemas.openxmlformats.org/officeDocument/2006/relationships/image" Target="../media/image38.tiff"/><Relationship Id="rId4" Type="http://schemas.openxmlformats.org/officeDocument/2006/relationships/image" Target="../media/image37.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5660" y="1644298"/>
            <a:ext cx="8734567" cy="2760254"/>
          </a:xfrm>
        </p:spPr>
        <p:txBody>
          <a:bodyPr>
            <a:noAutofit/>
          </a:bodyPr>
          <a:lstStyle/>
          <a:p>
            <a:r>
              <a:rPr lang="en-US" sz="3600" dirty="0"/>
              <a:t>Advanced measurement techniques for the validation of a single-</a:t>
            </a:r>
            <a:r>
              <a:rPr lang="en-US" sz="3600" dirty="0" err="1"/>
              <a:t>pseudophase</a:t>
            </a:r>
            <a:r>
              <a:rPr lang="en-US" sz="3600" dirty="0"/>
              <a:t> CFD model to predict the thermal </a:t>
            </a:r>
            <a:r>
              <a:rPr lang="en-US" sz="3600" dirty="0" err="1"/>
              <a:t>behaviour</a:t>
            </a:r>
            <a:r>
              <a:rPr lang="en-US" sz="3600" dirty="0"/>
              <a:t> of nanofluids</a:t>
            </a:r>
          </a:p>
        </p:txBody>
      </p:sp>
      <p:sp>
        <p:nvSpPr>
          <p:cNvPr id="3" name="TextBox 2"/>
          <p:cNvSpPr txBox="1"/>
          <p:nvPr/>
        </p:nvSpPr>
        <p:spPr>
          <a:xfrm>
            <a:off x="245660" y="3821989"/>
            <a:ext cx="7806518" cy="892552"/>
          </a:xfrm>
          <a:prstGeom prst="rect">
            <a:avLst/>
          </a:prstGeom>
          <a:noFill/>
        </p:spPr>
        <p:txBody>
          <a:bodyPr wrap="square" rtlCol="0">
            <a:spAutoFit/>
          </a:bodyPr>
          <a:lstStyle/>
          <a:p>
            <a:r>
              <a:rPr lang="en-US" sz="1600" i="1" dirty="0" err="1">
                <a:solidFill>
                  <a:srgbClr val="005F83"/>
                </a:solidFill>
                <a:latin typeface="Times New Roman" panose="02020603050405020304" pitchFamily="18" charset="0"/>
                <a:cs typeface="Times New Roman" panose="02020603050405020304" pitchFamily="18" charset="0"/>
              </a:rPr>
              <a:t>Sebastián</a:t>
            </a:r>
            <a:r>
              <a:rPr lang="en-US" sz="1600" i="1" dirty="0">
                <a:solidFill>
                  <a:srgbClr val="005F83"/>
                </a:solidFill>
                <a:latin typeface="Times New Roman" panose="02020603050405020304" pitchFamily="18" charset="0"/>
                <a:cs typeface="Times New Roman" panose="02020603050405020304" pitchFamily="18" charset="0"/>
              </a:rPr>
              <a:t> Uribe</a:t>
            </a:r>
            <a:r>
              <a:rPr lang="en-US" sz="1600" i="1" baseline="30000" dirty="0">
                <a:solidFill>
                  <a:srgbClr val="005F83"/>
                </a:solidFill>
                <a:latin typeface="Times New Roman" panose="02020603050405020304" pitchFamily="18" charset="0"/>
                <a:cs typeface="Times New Roman" panose="02020603050405020304" pitchFamily="18" charset="0"/>
              </a:rPr>
              <a:t>1*</a:t>
            </a:r>
            <a:r>
              <a:rPr lang="en-US" sz="1600" i="1" dirty="0">
                <a:solidFill>
                  <a:srgbClr val="005F83"/>
                </a:solidFill>
                <a:latin typeface="Times New Roman" panose="02020603050405020304" pitchFamily="18" charset="0"/>
                <a:cs typeface="Times New Roman" panose="02020603050405020304" pitchFamily="18" charset="0"/>
              </a:rPr>
              <a:t>, </a:t>
            </a:r>
            <a:r>
              <a:rPr lang="en-US" sz="1600" i="1" dirty="0" err="1">
                <a:solidFill>
                  <a:srgbClr val="005F83"/>
                </a:solidFill>
                <a:latin typeface="Times New Roman" panose="02020603050405020304" pitchFamily="18" charset="0"/>
                <a:cs typeface="Times New Roman" panose="02020603050405020304" pitchFamily="18" charset="0"/>
              </a:rPr>
              <a:t>Muthanna</a:t>
            </a:r>
            <a:r>
              <a:rPr lang="en-US" sz="1600" i="1" dirty="0">
                <a:solidFill>
                  <a:srgbClr val="005F83"/>
                </a:solidFill>
                <a:latin typeface="Times New Roman" panose="02020603050405020304" pitchFamily="18" charset="0"/>
                <a:cs typeface="Times New Roman" panose="02020603050405020304" pitchFamily="18" charset="0"/>
              </a:rPr>
              <a:t> Al-Dahhan</a:t>
            </a:r>
            <a:r>
              <a:rPr lang="en-US" sz="1600" i="1" baseline="30000" dirty="0">
                <a:solidFill>
                  <a:srgbClr val="005F83"/>
                </a:solidFill>
                <a:latin typeface="Times New Roman" panose="02020603050405020304" pitchFamily="18" charset="0"/>
                <a:cs typeface="Times New Roman" panose="02020603050405020304" pitchFamily="18" charset="0"/>
              </a:rPr>
              <a:t>1</a:t>
            </a:r>
          </a:p>
          <a:p>
            <a:pPr algn="just">
              <a:tabLst>
                <a:tab pos="114300" algn="l"/>
                <a:tab pos="596900" algn="l"/>
              </a:tabLst>
            </a:pPr>
            <a:r>
              <a:rPr lang="en-GB" sz="1200" baseline="30000" dirty="0">
                <a:solidFill>
                  <a:srgbClr val="005F83"/>
                </a:solidFill>
                <a:latin typeface="Times New Roman" panose="02020603050405020304" pitchFamily="18" charset="0"/>
                <a:ea typeface="Calibri" panose="020F0502020204030204" pitchFamily="34" charset="0"/>
                <a:cs typeface="Times New Roman" panose="02020603050405020304" pitchFamily="18" charset="0"/>
              </a:rPr>
              <a:t>1 </a:t>
            </a:r>
            <a:r>
              <a:rPr lang="en-GB" sz="1200" dirty="0">
                <a:solidFill>
                  <a:srgbClr val="005F83"/>
                </a:solidFill>
                <a:latin typeface="Times New Roman" panose="02020603050405020304" pitchFamily="18" charset="0"/>
                <a:ea typeface="Calibri" panose="020F0502020204030204" pitchFamily="34" charset="0"/>
                <a:cs typeface="Times New Roman" panose="02020603050405020304" pitchFamily="18" charset="0"/>
              </a:rPr>
              <a:t>Chemical and Biochemical Engineering Department, Missouri University of Science and Technology, Rolla, MO 65409 USA</a:t>
            </a:r>
          </a:p>
          <a:p>
            <a:pPr algn="just">
              <a:tabLst>
                <a:tab pos="114300" algn="l"/>
                <a:tab pos="596900" algn="l"/>
              </a:tabLst>
            </a:pPr>
            <a:r>
              <a:rPr lang="en-GB" sz="1200" i="1" dirty="0">
                <a:solidFill>
                  <a:srgbClr val="000000"/>
                </a:solidFill>
                <a:latin typeface="Times New Roman" panose="02020603050405020304" pitchFamily="18" charset="0"/>
                <a:cs typeface="Times New Roman" panose="02020603050405020304" pitchFamily="18" charset="0"/>
              </a:rPr>
              <a:t>* </a:t>
            </a:r>
            <a:r>
              <a:rPr lang="en-GB" sz="1200" i="1" u="sng" dirty="0">
                <a:solidFill>
                  <a:srgbClr val="000000"/>
                </a:solidFill>
                <a:latin typeface="Times New Roman" panose="02020603050405020304" pitchFamily="18" charset="0"/>
                <a:cs typeface="Times New Roman" panose="02020603050405020304" pitchFamily="18" charset="0"/>
              </a:rPr>
              <a:t>uribelopezj@umsystem.edu</a:t>
            </a:r>
          </a:p>
        </p:txBody>
      </p:sp>
    </p:spTree>
    <p:extLst>
      <p:ext uri="{BB962C8B-B14F-4D97-AF65-F5344CB8AC3E}">
        <p14:creationId xmlns:p14="http://schemas.microsoft.com/office/powerpoint/2010/main" val="152415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349068" y="1594207"/>
            <a:ext cx="8369857" cy="2062913"/>
          </a:xfrm>
          <a:prstGeom prst="rect">
            <a:avLst/>
          </a:prstGeom>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spcBef>
                <a:spcPts val="600"/>
              </a:spcBef>
              <a:spcAft>
                <a:spcPts val="600"/>
              </a:spcAft>
            </a:pPr>
            <a:r>
              <a:rPr lang="en-US" sz="1400" dirty="0">
                <a:latin typeface="Times New Roman" panose="02020603050405020304" pitchFamily="18" charset="0"/>
                <a:ea typeface="Calibri" panose="020F0502020204030204" pitchFamily="34" charset="0"/>
              </a:rPr>
              <a:t>Momentum balance</a:t>
            </a:r>
          </a:p>
          <a:p>
            <a:pPr lvl="1" algn="just">
              <a:spcBef>
                <a:spcPts val="600"/>
              </a:spcBef>
              <a:spcAft>
                <a:spcPts val="600"/>
              </a:spcAft>
            </a:pPr>
            <a:endParaRPr lang="en-US" sz="1400" dirty="0">
              <a:latin typeface="Times New Roman" panose="02020603050405020304" pitchFamily="18" charset="0"/>
              <a:ea typeface="Calibri" panose="020F0502020204030204" pitchFamily="34" charset="0"/>
            </a:endParaRPr>
          </a:p>
          <a:p>
            <a:pPr lvl="1" algn="just">
              <a:spcBef>
                <a:spcPts val="600"/>
              </a:spcBef>
              <a:spcAft>
                <a:spcPts val="600"/>
              </a:spcAft>
            </a:pPr>
            <a:endParaRPr lang="en-US" sz="1400" dirty="0">
              <a:latin typeface="Times New Roman" panose="02020603050405020304" pitchFamily="18" charset="0"/>
              <a:ea typeface="Calibri" panose="020F0502020204030204" pitchFamily="34" charset="0"/>
            </a:endParaRPr>
          </a:p>
          <a:p>
            <a:pPr lvl="1" algn="just">
              <a:spcBef>
                <a:spcPts val="0"/>
              </a:spcBef>
              <a:spcAft>
                <a:spcPts val="600"/>
              </a:spcAft>
            </a:pPr>
            <a:r>
              <a:rPr lang="en-US" sz="1400" dirty="0">
                <a:latin typeface="Times New Roman" panose="02020603050405020304" pitchFamily="18" charset="0"/>
                <a:ea typeface="Calibri" panose="020F0502020204030204" pitchFamily="34" charset="0"/>
              </a:rPr>
              <a:t>Continuity</a:t>
            </a:r>
          </a:p>
          <a:p>
            <a:pPr lvl="1" algn="just">
              <a:spcBef>
                <a:spcPts val="600"/>
              </a:spcBef>
              <a:spcAft>
                <a:spcPts val="600"/>
              </a:spcAft>
            </a:pPr>
            <a:endParaRPr lang="en-US" sz="1200" dirty="0">
              <a:latin typeface="Times New Roman" panose="02020603050405020304" pitchFamily="18" charset="0"/>
              <a:ea typeface="Calibri" panose="020F0502020204030204" pitchFamily="34" charset="0"/>
            </a:endParaRPr>
          </a:p>
          <a:p>
            <a:pPr lvl="1" algn="just">
              <a:spcBef>
                <a:spcPts val="600"/>
              </a:spcBef>
              <a:spcAft>
                <a:spcPts val="600"/>
              </a:spcAft>
            </a:pPr>
            <a:endParaRPr lang="en-US" sz="1200" dirty="0">
              <a:latin typeface="Times New Roman" panose="02020603050405020304" pitchFamily="18" charset="0"/>
              <a:ea typeface="Calibri" panose="020F0502020204030204" pitchFamily="34" charset="0"/>
            </a:endParaRPr>
          </a:p>
          <a:p>
            <a:pPr lvl="1" algn="just">
              <a:spcBef>
                <a:spcPts val="0"/>
              </a:spcBef>
              <a:spcAft>
                <a:spcPts val="600"/>
              </a:spcAft>
            </a:pPr>
            <a:r>
              <a:rPr lang="en-US" sz="1400" dirty="0">
                <a:latin typeface="Times New Roman" panose="02020603050405020304" pitchFamily="18" charset="0"/>
                <a:ea typeface="Calibri" panose="020F0502020204030204" pitchFamily="34" charset="0"/>
              </a:rPr>
              <a:t>Heat transfer balance</a:t>
            </a:r>
          </a:p>
          <a:p>
            <a:pPr lvl="1" algn="just">
              <a:spcBef>
                <a:spcPts val="600"/>
              </a:spcBef>
              <a:spcAft>
                <a:spcPts val="600"/>
              </a:spcAft>
            </a:pPr>
            <a:endParaRPr lang="en-US" sz="1200"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1"/>
          </p:nvPr>
        </p:nvSpPr>
        <p:spPr>
          <a:xfrm>
            <a:off x="274321" y="532026"/>
            <a:ext cx="8769000" cy="951079"/>
          </a:xfrm>
        </p:spPr>
        <p:txBody>
          <a:bodyPr anchor="ctr"/>
          <a:lstStyle/>
          <a:p>
            <a:pPr algn="just">
              <a:spcBef>
                <a:spcPts val="600"/>
              </a:spcBef>
              <a:spcAft>
                <a:spcPts val="600"/>
              </a:spcAft>
            </a:pPr>
            <a:r>
              <a:rPr lang="en-US" sz="1800" dirty="0">
                <a:latin typeface="Times New Roman" panose="02020603050405020304" pitchFamily="18" charset="0"/>
                <a:ea typeface="Calibri" panose="020F0502020204030204" pitchFamily="34" charset="0"/>
              </a:rPr>
              <a:t>A single-pseudo-phase model was implemented. Effect of nanoparticles over the base fluid was accounted through effective thermophysical properties</a:t>
            </a:r>
            <a:endParaRPr lang="en-US" sz="1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0"/>
          </p:nvPr>
        </p:nvSpPr>
        <p:spPr/>
        <p:txBody>
          <a:bodyPr/>
          <a:lstStyle/>
          <a:p>
            <a:r>
              <a:rPr lang="en-US" dirty="0"/>
              <a:t>Governing Equations</a:t>
            </a:r>
          </a:p>
        </p:txBody>
      </p:sp>
      <p:sp>
        <p:nvSpPr>
          <p:cNvPr id="4" name="Text Placeholder 3"/>
          <p:cNvSpPr>
            <a:spLocks noGrp="1"/>
          </p:cNvSpPr>
          <p:nvPr>
            <p:ph type="body" sz="quarter" idx="12"/>
          </p:nvPr>
        </p:nvSpPr>
        <p:spPr/>
        <p:txBody>
          <a:bodyPr/>
          <a:lstStyle/>
          <a:p>
            <a:endParaRPr lang="en-US" dirty="0"/>
          </a:p>
        </p:txBody>
      </p:sp>
      <p:graphicFrame>
        <p:nvGraphicFramePr>
          <p:cNvPr id="17" name="Objeto 16">
            <a:extLst>
              <a:ext uri="{FF2B5EF4-FFF2-40B4-BE49-F238E27FC236}">
                <a16:creationId xmlns:a16="http://schemas.microsoft.com/office/drawing/2014/main" id="{98B8129B-AF64-4EF9-8E46-B4B187B734E4}"/>
              </a:ext>
            </a:extLst>
          </p:cNvPr>
          <p:cNvGraphicFramePr>
            <a:graphicFrameLocks noChangeAspect="1"/>
          </p:cNvGraphicFramePr>
          <p:nvPr>
            <p:extLst>
              <p:ext uri="{D42A27DB-BD31-4B8C-83A1-F6EECF244321}">
                <p14:modId xmlns:p14="http://schemas.microsoft.com/office/powerpoint/2010/main" val="4021377064"/>
              </p:ext>
            </p:extLst>
          </p:nvPr>
        </p:nvGraphicFramePr>
        <p:xfrm>
          <a:off x="206359" y="1894036"/>
          <a:ext cx="6049571" cy="581984"/>
        </p:xfrm>
        <a:graphic>
          <a:graphicData uri="http://schemas.openxmlformats.org/presentationml/2006/ole">
            <mc:AlternateContent xmlns:mc="http://schemas.openxmlformats.org/markup-compatibility/2006">
              <mc:Choice xmlns:v="urn:schemas-microsoft-com:vml" Requires="v">
                <p:oleObj spid="_x0000_s8472" name="Equation" r:id="rId3" imgW="3771900" imgH="355600" progId="Equation.DSMT4">
                  <p:embed/>
                </p:oleObj>
              </mc:Choice>
              <mc:Fallback>
                <p:oleObj name="Equation" r:id="rId3" imgW="3771900" imgH="355600" progId="Equation.DSMT4">
                  <p:embed/>
                  <p:pic>
                    <p:nvPicPr>
                      <p:cNvPr id="0" name="Object 2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59" y="1894036"/>
                        <a:ext cx="6049571" cy="581984"/>
                      </a:xfrm>
                      <a:prstGeom prst="rect">
                        <a:avLst/>
                      </a:prstGeom>
                      <a:noFill/>
                    </p:spPr>
                  </p:pic>
                </p:oleObj>
              </mc:Fallback>
            </mc:AlternateContent>
          </a:graphicData>
        </a:graphic>
      </p:graphicFrame>
      <p:graphicFrame>
        <p:nvGraphicFramePr>
          <p:cNvPr id="19" name="Objeto 18">
            <a:extLst>
              <a:ext uri="{FF2B5EF4-FFF2-40B4-BE49-F238E27FC236}">
                <a16:creationId xmlns:a16="http://schemas.microsoft.com/office/drawing/2014/main" id="{B1B2A5BE-50CE-4181-BA71-BC2F658D4C8D}"/>
              </a:ext>
            </a:extLst>
          </p:cNvPr>
          <p:cNvGraphicFramePr>
            <a:graphicFrameLocks noChangeAspect="1"/>
          </p:cNvGraphicFramePr>
          <p:nvPr>
            <p:extLst>
              <p:ext uri="{D42A27DB-BD31-4B8C-83A1-F6EECF244321}">
                <p14:modId xmlns:p14="http://schemas.microsoft.com/office/powerpoint/2010/main" val="3324184610"/>
              </p:ext>
            </p:extLst>
          </p:nvPr>
        </p:nvGraphicFramePr>
        <p:xfrm>
          <a:off x="206359" y="2972535"/>
          <a:ext cx="1995821" cy="456671"/>
        </p:xfrm>
        <a:graphic>
          <a:graphicData uri="http://schemas.openxmlformats.org/presentationml/2006/ole">
            <mc:AlternateContent xmlns:mc="http://schemas.openxmlformats.org/markup-compatibility/2006">
              <mc:Choice xmlns:v="urn:schemas-microsoft-com:vml" Requires="v">
                <p:oleObj spid="_x0000_s8473" name="Equation" r:id="rId5" imgW="1129810" imgH="253890" progId="Equation.DSMT4">
                  <p:embed/>
                </p:oleObj>
              </mc:Choice>
              <mc:Fallback>
                <p:oleObj name="Equation" r:id="rId5" imgW="1129810" imgH="253890" progId="Equation.DSMT4">
                  <p:embed/>
                  <p:pic>
                    <p:nvPicPr>
                      <p:cNvPr id="0" name="Object 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59" y="2972535"/>
                        <a:ext cx="1995821" cy="456671"/>
                      </a:xfrm>
                      <a:prstGeom prst="rect">
                        <a:avLst/>
                      </a:prstGeom>
                      <a:noFill/>
                    </p:spPr>
                  </p:pic>
                </p:oleObj>
              </mc:Fallback>
            </mc:AlternateContent>
          </a:graphicData>
        </a:graphic>
      </p:graphicFrame>
      <p:graphicFrame>
        <p:nvGraphicFramePr>
          <p:cNvPr id="26" name="Objeto 25">
            <a:extLst>
              <a:ext uri="{FF2B5EF4-FFF2-40B4-BE49-F238E27FC236}">
                <a16:creationId xmlns:a16="http://schemas.microsoft.com/office/drawing/2014/main" id="{593E8DD7-C02D-48C5-A044-B7506D6AD280}"/>
              </a:ext>
            </a:extLst>
          </p:cNvPr>
          <p:cNvGraphicFramePr>
            <a:graphicFrameLocks noChangeAspect="1"/>
          </p:cNvGraphicFramePr>
          <p:nvPr>
            <p:extLst>
              <p:ext uri="{D42A27DB-BD31-4B8C-83A1-F6EECF244321}">
                <p14:modId xmlns:p14="http://schemas.microsoft.com/office/powerpoint/2010/main" val="599102865"/>
              </p:ext>
            </p:extLst>
          </p:nvPr>
        </p:nvGraphicFramePr>
        <p:xfrm>
          <a:off x="206359" y="3966219"/>
          <a:ext cx="5497902" cy="490582"/>
        </p:xfrm>
        <a:graphic>
          <a:graphicData uri="http://schemas.openxmlformats.org/presentationml/2006/ole">
            <mc:AlternateContent xmlns:mc="http://schemas.openxmlformats.org/markup-compatibility/2006">
              <mc:Choice xmlns:v="urn:schemas-microsoft-com:vml" Requires="v">
                <p:oleObj spid="_x0000_s8474" name="Equation" r:id="rId7" imgW="3098800" imgH="279400" progId="Equation.DSMT4">
                  <p:embed/>
                </p:oleObj>
              </mc:Choice>
              <mc:Fallback>
                <p:oleObj name="Equation" r:id="rId7" imgW="3098800" imgH="279400" progId="Equation.DSMT4">
                  <p:embed/>
                  <p:pic>
                    <p:nvPicPr>
                      <p:cNvPr id="0" name="Object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359" y="3966219"/>
                        <a:ext cx="5497902" cy="490582"/>
                      </a:xfrm>
                      <a:prstGeom prst="rect">
                        <a:avLst/>
                      </a:prstGeom>
                      <a:noFill/>
                    </p:spPr>
                  </p:pic>
                </p:oleObj>
              </mc:Fallback>
            </mc:AlternateContent>
          </a:graphicData>
        </a:graphic>
      </p:graphicFrame>
      <p:sp>
        <p:nvSpPr>
          <p:cNvPr id="31" name="Text Placeholder 1">
            <a:extLst>
              <a:ext uri="{FF2B5EF4-FFF2-40B4-BE49-F238E27FC236}">
                <a16:creationId xmlns:a16="http://schemas.microsoft.com/office/drawing/2014/main" id="{CFEC4FDF-4E8C-4598-A325-3F4D397B4DDB}"/>
              </a:ext>
            </a:extLst>
          </p:cNvPr>
          <p:cNvSpPr txBox="1">
            <a:spLocks/>
          </p:cNvSpPr>
          <p:nvPr/>
        </p:nvSpPr>
        <p:spPr>
          <a:xfrm>
            <a:off x="5152626" y="2616430"/>
            <a:ext cx="3311360" cy="1267993"/>
          </a:xfrm>
          <a:prstGeom prst="rect">
            <a:avLst/>
          </a:prstGeom>
          <a:ln w="19050">
            <a:solidFill>
              <a:srgbClr val="005F83"/>
            </a:solidFill>
          </a:ln>
        </p:spPr>
        <p:txBody>
          <a:bodyPr anchor="ctr"/>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1800" dirty="0">
                <a:latin typeface="Times New Roman" panose="02020603050405020304" pitchFamily="18" charset="0"/>
                <a:ea typeface="Calibri" panose="020F0502020204030204" pitchFamily="34" charset="0"/>
              </a:rPr>
              <a:t>Thermophysical properties of the nanofluids are simultaneously estimated by the model</a:t>
            </a:r>
            <a:endParaRPr lang="en-US" sz="1200" dirty="0">
              <a:latin typeface="Times New Roman" panose="02020603050405020304" pitchFamily="18" charset="0"/>
              <a:cs typeface="Times New Roman" panose="02020603050405020304" pitchFamily="18" charset="0"/>
            </a:endParaRPr>
          </a:p>
        </p:txBody>
      </p:sp>
      <p:cxnSp>
        <p:nvCxnSpPr>
          <p:cNvPr id="28" name="Conector recto 27">
            <a:extLst>
              <a:ext uri="{FF2B5EF4-FFF2-40B4-BE49-F238E27FC236}">
                <a16:creationId xmlns:a16="http://schemas.microsoft.com/office/drawing/2014/main" id="{884BC777-D45F-4104-8D36-561C87BDD88B}"/>
              </a:ext>
            </a:extLst>
          </p:cNvPr>
          <p:cNvCxnSpPr/>
          <p:nvPr/>
        </p:nvCxnSpPr>
        <p:spPr>
          <a:xfrm>
            <a:off x="206359" y="2370221"/>
            <a:ext cx="99791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902BF839-DA74-4A76-A4B2-D67AF03FF626}"/>
              </a:ext>
            </a:extLst>
          </p:cNvPr>
          <p:cNvCxnSpPr/>
          <p:nvPr/>
        </p:nvCxnSpPr>
        <p:spPr>
          <a:xfrm>
            <a:off x="3232093" y="2370221"/>
            <a:ext cx="99791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6723786A-80BA-4EF6-A7A5-55CC1241A725}"/>
              </a:ext>
            </a:extLst>
          </p:cNvPr>
          <p:cNvCxnSpPr/>
          <p:nvPr/>
        </p:nvCxnSpPr>
        <p:spPr>
          <a:xfrm>
            <a:off x="223602" y="3429206"/>
            <a:ext cx="99791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395E05DB-D83F-435E-A82A-EC6DBAB042F1}"/>
              </a:ext>
            </a:extLst>
          </p:cNvPr>
          <p:cNvCxnSpPr/>
          <p:nvPr/>
        </p:nvCxnSpPr>
        <p:spPr>
          <a:xfrm>
            <a:off x="223602" y="4456801"/>
            <a:ext cx="99791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4EF06F3F-0722-4D79-9E27-3C1B0047F237}"/>
              </a:ext>
            </a:extLst>
          </p:cNvPr>
          <p:cNvCxnSpPr/>
          <p:nvPr/>
        </p:nvCxnSpPr>
        <p:spPr>
          <a:xfrm>
            <a:off x="1373912" y="4456801"/>
            <a:ext cx="99791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43E4BE3A-0B9F-46B5-912F-50A79EC2DE0F}"/>
              </a:ext>
            </a:extLst>
          </p:cNvPr>
          <p:cNvCxnSpPr/>
          <p:nvPr/>
        </p:nvCxnSpPr>
        <p:spPr>
          <a:xfrm>
            <a:off x="3731048" y="4456801"/>
            <a:ext cx="99791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63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349068" y="1095759"/>
            <a:ext cx="8369857" cy="2062913"/>
          </a:xfrm>
          <a:prstGeom prst="rect">
            <a:avLst/>
          </a:prstGeom>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spcBef>
                <a:spcPts val="600"/>
              </a:spcBef>
              <a:spcAft>
                <a:spcPts val="600"/>
              </a:spcAft>
            </a:pPr>
            <a:r>
              <a:rPr lang="en-US" sz="1400" dirty="0">
                <a:latin typeface="Times New Roman" panose="02020603050405020304" pitchFamily="18" charset="0"/>
                <a:ea typeface="Calibri" panose="020F0502020204030204" pitchFamily="34" charset="0"/>
              </a:rPr>
              <a:t>Density </a:t>
            </a:r>
          </a:p>
          <a:p>
            <a:pPr lvl="1" algn="just">
              <a:spcBef>
                <a:spcPts val="600"/>
              </a:spcBef>
              <a:spcAft>
                <a:spcPts val="600"/>
              </a:spcAft>
            </a:pPr>
            <a:endParaRPr lang="en-US" sz="1400" dirty="0">
              <a:latin typeface="Times New Roman" panose="02020603050405020304" pitchFamily="18" charset="0"/>
              <a:ea typeface="Calibri" panose="020F0502020204030204" pitchFamily="34" charset="0"/>
            </a:endParaRPr>
          </a:p>
          <a:p>
            <a:pPr lvl="1" algn="just">
              <a:spcBef>
                <a:spcPts val="600"/>
              </a:spcBef>
            </a:pPr>
            <a:endParaRPr lang="en-US" sz="1400" dirty="0">
              <a:latin typeface="Times New Roman" panose="02020603050405020304" pitchFamily="18" charset="0"/>
              <a:ea typeface="Calibri" panose="020F0502020204030204" pitchFamily="34" charset="0"/>
            </a:endParaRPr>
          </a:p>
          <a:p>
            <a:pPr lvl="1" algn="just">
              <a:spcBef>
                <a:spcPts val="0"/>
              </a:spcBef>
              <a:spcAft>
                <a:spcPts val="600"/>
              </a:spcAft>
            </a:pPr>
            <a:r>
              <a:rPr lang="en-US" sz="1400" dirty="0">
                <a:latin typeface="Times New Roman" panose="02020603050405020304" pitchFamily="18" charset="0"/>
                <a:ea typeface="Calibri" panose="020F0502020204030204" pitchFamily="34" charset="0"/>
              </a:rPr>
              <a:t>Viscosity</a:t>
            </a:r>
          </a:p>
          <a:p>
            <a:pPr lvl="1" algn="just">
              <a:spcBef>
                <a:spcPts val="600"/>
              </a:spcBef>
            </a:pPr>
            <a:endParaRPr lang="en-US" sz="1400" dirty="0">
              <a:latin typeface="Times New Roman" panose="02020603050405020304" pitchFamily="18" charset="0"/>
              <a:ea typeface="Calibri" panose="020F0502020204030204" pitchFamily="34" charset="0"/>
            </a:endParaRPr>
          </a:p>
          <a:p>
            <a:pPr lvl="1" algn="just">
              <a:spcBef>
                <a:spcPts val="600"/>
              </a:spcBef>
            </a:pPr>
            <a:endParaRPr lang="en-US" sz="1400" dirty="0">
              <a:latin typeface="Times New Roman" panose="02020603050405020304" pitchFamily="18" charset="0"/>
              <a:ea typeface="Calibri" panose="020F0502020204030204" pitchFamily="34" charset="0"/>
            </a:endParaRPr>
          </a:p>
          <a:p>
            <a:pPr lvl="1" algn="just">
              <a:spcBef>
                <a:spcPts val="600"/>
              </a:spcBef>
            </a:pPr>
            <a:r>
              <a:rPr lang="en-US" sz="1400" dirty="0">
                <a:latin typeface="Times New Roman" panose="02020603050405020304" pitchFamily="18" charset="0"/>
                <a:ea typeface="Calibri" panose="020F0502020204030204" pitchFamily="34" charset="0"/>
              </a:rPr>
              <a:t>Thermal conductivity</a:t>
            </a:r>
          </a:p>
          <a:p>
            <a:pPr lvl="1" algn="just">
              <a:spcBef>
                <a:spcPts val="600"/>
              </a:spcBef>
            </a:pPr>
            <a:endParaRPr lang="en-US" sz="1400" dirty="0">
              <a:latin typeface="Times New Roman" panose="02020603050405020304" pitchFamily="18" charset="0"/>
              <a:ea typeface="Calibri" panose="020F0502020204030204" pitchFamily="34" charset="0"/>
            </a:endParaRPr>
          </a:p>
          <a:p>
            <a:pPr lvl="1" algn="just">
              <a:spcBef>
                <a:spcPts val="600"/>
              </a:spcBef>
            </a:pPr>
            <a:endParaRPr lang="en-US" sz="1400" dirty="0">
              <a:latin typeface="Times New Roman" panose="02020603050405020304" pitchFamily="18" charset="0"/>
              <a:ea typeface="Calibri" panose="020F0502020204030204" pitchFamily="34" charset="0"/>
            </a:endParaRPr>
          </a:p>
          <a:p>
            <a:pPr lvl="1" algn="just">
              <a:spcBef>
                <a:spcPts val="0"/>
              </a:spcBef>
              <a:spcAft>
                <a:spcPts val="600"/>
              </a:spcAft>
            </a:pPr>
            <a:r>
              <a:rPr lang="en-US" sz="1400" dirty="0">
                <a:latin typeface="Times New Roman" panose="02020603050405020304" pitchFamily="18" charset="0"/>
                <a:ea typeface="Calibri" panose="020F0502020204030204" pitchFamily="34" charset="0"/>
              </a:rPr>
              <a:t>Heat capacity</a:t>
            </a:r>
          </a:p>
          <a:p>
            <a:pPr lvl="1" algn="just">
              <a:spcBef>
                <a:spcPts val="0"/>
              </a:spcBef>
              <a:spcAft>
                <a:spcPts val="600"/>
              </a:spcAft>
            </a:pPr>
            <a:endParaRPr lang="en-US" sz="1400" dirty="0">
              <a:latin typeface="Times New Roman" panose="02020603050405020304" pitchFamily="18" charset="0"/>
              <a:ea typeface="Calibri" panose="020F0502020204030204" pitchFamily="34" charset="0"/>
            </a:endParaRPr>
          </a:p>
          <a:p>
            <a:pPr lvl="1" algn="just">
              <a:spcBef>
                <a:spcPts val="600"/>
              </a:spcBef>
              <a:spcAft>
                <a:spcPts val="600"/>
              </a:spcAft>
            </a:pPr>
            <a:endParaRPr lang="en-US" sz="1200"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1"/>
          </p:nvPr>
        </p:nvSpPr>
        <p:spPr>
          <a:xfrm>
            <a:off x="274321" y="451001"/>
            <a:ext cx="8769000" cy="951079"/>
          </a:xfrm>
        </p:spPr>
        <p:txBody>
          <a:bodyPr anchor="ctr"/>
          <a:lstStyle/>
          <a:p>
            <a:pPr algn="just">
              <a:spcBef>
                <a:spcPts val="600"/>
              </a:spcBef>
              <a:spcAft>
                <a:spcPts val="600"/>
              </a:spcAft>
            </a:pPr>
            <a:r>
              <a:rPr lang="en-US" sz="1800" dirty="0">
                <a:latin typeface="Times New Roman" panose="02020603050405020304" pitchFamily="18" charset="0"/>
                <a:ea typeface="Calibri" panose="020F0502020204030204" pitchFamily="34" charset="0"/>
              </a:rPr>
              <a:t>Sub-models/correlations are required to estimate the nanofluid thermophysical properties</a:t>
            </a:r>
            <a:endParaRPr lang="en-US" sz="1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0"/>
          </p:nvPr>
        </p:nvSpPr>
        <p:spPr>
          <a:xfrm>
            <a:off x="722557" y="-1170"/>
            <a:ext cx="8370643" cy="345016"/>
          </a:xfrm>
        </p:spPr>
        <p:txBody>
          <a:bodyPr/>
          <a:lstStyle/>
          <a:p>
            <a:r>
              <a:rPr lang="en-US" dirty="0"/>
              <a:t>Closures/sub-models</a:t>
            </a:r>
          </a:p>
        </p:txBody>
      </p:sp>
      <p:sp>
        <p:nvSpPr>
          <p:cNvPr id="4" name="Text Placeholder 3"/>
          <p:cNvSpPr>
            <a:spLocks noGrp="1"/>
          </p:cNvSpPr>
          <p:nvPr>
            <p:ph type="body" sz="quarter" idx="12"/>
          </p:nvPr>
        </p:nvSpPr>
        <p:spPr/>
        <p:txBody>
          <a:bodyPr/>
          <a:lstStyle/>
          <a:p>
            <a:endParaRPr lang="en-US" dirty="0"/>
          </a:p>
        </p:txBody>
      </p:sp>
      <p:graphicFrame>
        <p:nvGraphicFramePr>
          <p:cNvPr id="6" name="Objeto 5">
            <a:extLst>
              <a:ext uri="{FF2B5EF4-FFF2-40B4-BE49-F238E27FC236}">
                <a16:creationId xmlns:a16="http://schemas.microsoft.com/office/drawing/2014/main" id="{D7820067-4275-46A1-98B9-AD762A2BA314}"/>
              </a:ext>
            </a:extLst>
          </p:cNvPr>
          <p:cNvGraphicFramePr>
            <a:graphicFrameLocks noChangeAspect="1"/>
          </p:cNvGraphicFramePr>
          <p:nvPr>
            <p:extLst>
              <p:ext uri="{D42A27DB-BD31-4B8C-83A1-F6EECF244321}">
                <p14:modId xmlns:p14="http://schemas.microsoft.com/office/powerpoint/2010/main" val="4014682497"/>
              </p:ext>
            </p:extLst>
          </p:nvPr>
        </p:nvGraphicFramePr>
        <p:xfrm>
          <a:off x="156423" y="1478800"/>
          <a:ext cx="3409174" cy="453437"/>
        </p:xfrm>
        <a:graphic>
          <a:graphicData uri="http://schemas.openxmlformats.org/presentationml/2006/ole">
            <mc:AlternateContent xmlns:mc="http://schemas.openxmlformats.org/markup-compatibility/2006">
              <mc:Choice xmlns:v="urn:schemas-microsoft-com:vml" Requires="v">
                <p:oleObj spid="_x0000_s9537" name="Equation" r:id="rId3" imgW="1943100" imgH="254000" progId="Equation.DSMT4">
                  <p:embed/>
                </p:oleObj>
              </mc:Choice>
              <mc:Fallback>
                <p:oleObj name="Equation" r:id="rId3" imgW="1943100" imgH="254000" progId="Equation.DSMT4">
                  <p:embed/>
                  <p:pic>
                    <p:nvPicPr>
                      <p:cNvPr id="0" name="Object 2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23" y="1478800"/>
                        <a:ext cx="3409174" cy="453437"/>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907E14F8-5BCA-4B50-9BF1-3B1DE97B6D19}"/>
              </a:ext>
            </a:extLst>
          </p:cNvPr>
          <p:cNvGraphicFramePr>
            <a:graphicFrameLocks noChangeAspect="1"/>
          </p:cNvGraphicFramePr>
          <p:nvPr>
            <p:extLst>
              <p:ext uri="{D42A27DB-BD31-4B8C-83A1-F6EECF244321}">
                <p14:modId xmlns:p14="http://schemas.microsoft.com/office/powerpoint/2010/main" val="2417369742"/>
              </p:ext>
            </p:extLst>
          </p:nvPr>
        </p:nvGraphicFramePr>
        <p:xfrm>
          <a:off x="156423" y="2421029"/>
          <a:ext cx="3123673" cy="453437"/>
        </p:xfrm>
        <a:graphic>
          <a:graphicData uri="http://schemas.openxmlformats.org/presentationml/2006/ole">
            <mc:AlternateContent xmlns:mc="http://schemas.openxmlformats.org/markup-compatibility/2006">
              <mc:Choice xmlns:v="urn:schemas-microsoft-com:vml" Requires="v">
                <p:oleObj spid="_x0000_s9538" name="Equation" r:id="rId5" imgW="1765300" imgH="254000" progId="Equation.DSMT4">
                  <p:embed/>
                </p:oleObj>
              </mc:Choice>
              <mc:Fallback>
                <p:oleObj name="Equation" r:id="rId5" imgW="1765300" imgH="254000" progId="Equation.DSMT4">
                  <p:embed/>
                  <p:pic>
                    <p:nvPicPr>
                      <p:cNvPr id="0" name="Object 2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423" y="2421029"/>
                        <a:ext cx="3123673" cy="453437"/>
                      </a:xfrm>
                      <a:prstGeom prst="rect">
                        <a:avLst/>
                      </a:prstGeom>
                      <a:noFill/>
                    </p:spPr>
                  </p:pic>
                </p:oleObj>
              </mc:Fallback>
            </mc:AlternateContent>
          </a:graphicData>
        </a:graphic>
      </p:graphicFrame>
      <p:graphicFrame>
        <p:nvGraphicFramePr>
          <p:cNvPr id="11" name="Objeto 10">
            <a:extLst>
              <a:ext uri="{FF2B5EF4-FFF2-40B4-BE49-F238E27FC236}">
                <a16:creationId xmlns:a16="http://schemas.microsoft.com/office/drawing/2014/main" id="{6E793A36-D489-4838-9EE1-273964799EE1}"/>
              </a:ext>
            </a:extLst>
          </p:cNvPr>
          <p:cNvGraphicFramePr>
            <a:graphicFrameLocks noChangeAspect="1"/>
          </p:cNvGraphicFramePr>
          <p:nvPr>
            <p:extLst>
              <p:ext uri="{D42A27DB-BD31-4B8C-83A1-F6EECF244321}">
                <p14:modId xmlns:p14="http://schemas.microsoft.com/office/powerpoint/2010/main" val="2216945478"/>
              </p:ext>
            </p:extLst>
          </p:nvPr>
        </p:nvGraphicFramePr>
        <p:xfrm>
          <a:off x="156423" y="3314913"/>
          <a:ext cx="6048000" cy="453600"/>
        </p:xfrm>
        <a:graphic>
          <a:graphicData uri="http://schemas.openxmlformats.org/presentationml/2006/ole">
            <mc:AlternateContent xmlns:mc="http://schemas.openxmlformats.org/markup-compatibility/2006">
              <mc:Choice xmlns:v="urn:schemas-microsoft-com:vml" Requires="v">
                <p:oleObj spid="_x0000_s9539" name="Equation" r:id="rId7" imgW="3429000" imgH="254000" progId="Equation.DSMT4">
                  <p:embed/>
                </p:oleObj>
              </mc:Choice>
              <mc:Fallback>
                <p:oleObj name="Equation" r:id="rId7" imgW="3429000" imgH="254000" progId="Equation.DSMT4">
                  <p:embed/>
                  <p:pic>
                    <p:nvPicPr>
                      <p:cNvPr id="0" name="Object 2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423" y="3314913"/>
                        <a:ext cx="6048000" cy="453600"/>
                      </a:xfrm>
                      <a:prstGeom prst="rect">
                        <a:avLst/>
                      </a:prstGeom>
                      <a:noFill/>
                    </p:spPr>
                  </p:pic>
                </p:oleObj>
              </mc:Fallback>
            </mc:AlternateContent>
          </a:graphicData>
        </a:graphic>
      </p:graphicFrame>
      <p:graphicFrame>
        <p:nvGraphicFramePr>
          <p:cNvPr id="22" name="Objeto 21">
            <a:extLst>
              <a:ext uri="{FF2B5EF4-FFF2-40B4-BE49-F238E27FC236}">
                <a16:creationId xmlns:a16="http://schemas.microsoft.com/office/drawing/2014/main" id="{FD50EC4C-7B0D-43C0-A6D8-3F530C7B73AA}"/>
              </a:ext>
            </a:extLst>
          </p:cNvPr>
          <p:cNvGraphicFramePr>
            <a:graphicFrameLocks noChangeAspect="1"/>
          </p:cNvGraphicFramePr>
          <p:nvPr>
            <p:extLst>
              <p:ext uri="{D42A27DB-BD31-4B8C-83A1-F6EECF244321}">
                <p14:modId xmlns:p14="http://schemas.microsoft.com/office/powerpoint/2010/main" val="2700185890"/>
              </p:ext>
            </p:extLst>
          </p:nvPr>
        </p:nvGraphicFramePr>
        <p:xfrm>
          <a:off x="156423" y="4144766"/>
          <a:ext cx="4520808" cy="900944"/>
        </p:xfrm>
        <a:graphic>
          <a:graphicData uri="http://schemas.openxmlformats.org/presentationml/2006/ole">
            <mc:AlternateContent xmlns:mc="http://schemas.openxmlformats.org/markup-compatibility/2006">
              <mc:Choice xmlns:v="urn:schemas-microsoft-com:vml" Requires="v">
                <p:oleObj spid="_x0000_s9540" name="Equation" r:id="rId9" imgW="2679700" imgH="533400" progId="Equation.DSMT4">
                  <p:embed/>
                </p:oleObj>
              </mc:Choice>
              <mc:Fallback>
                <p:oleObj name="Equation" r:id="rId9" imgW="2679700" imgH="533400" progId="Equation.DSMT4">
                  <p:embed/>
                  <p:pic>
                    <p:nvPicPr>
                      <p:cNvPr id="0" name="Object 2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423" y="4144766"/>
                        <a:ext cx="4520808" cy="900944"/>
                      </a:xfrm>
                      <a:prstGeom prst="rect">
                        <a:avLst/>
                      </a:prstGeom>
                      <a:noFill/>
                    </p:spPr>
                  </p:pic>
                </p:oleObj>
              </mc:Fallback>
            </mc:AlternateContent>
          </a:graphicData>
        </a:graphic>
      </p:graphicFrame>
      <p:cxnSp>
        <p:nvCxnSpPr>
          <p:cNvPr id="23" name="Conector recto 22">
            <a:extLst>
              <a:ext uri="{FF2B5EF4-FFF2-40B4-BE49-F238E27FC236}">
                <a16:creationId xmlns:a16="http://schemas.microsoft.com/office/drawing/2014/main" id="{3463A082-9463-46BC-8617-2B171A434291}"/>
              </a:ext>
            </a:extLst>
          </p:cNvPr>
          <p:cNvCxnSpPr>
            <a:cxnSpLocks/>
          </p:cNvCxnSpPr>
          <p:nvPr/>
        </p:nvCxnSpPr>
        <p:spPr>
          <a:xfrm>
            <a:off x="2107730" y="1932237"/>
            <a:ext cx="766099"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959AFCA1-F1F1-4731-AE9E-FF6562C97D44}"/>
              </a:ext>
            </a:extLst>
          </p:cNvPr>
          <p:cNvCxnSpPr>
            <a:cxnSpLocks/>
          </p:cNvCxnSpPr>
          <p:nvPr/>
        </p:nvCxnSpPr>
        <p:spPr>
          <a:xfrm>
            <a:off x="2405273" y="2869046"/>
            <a:ext cx="766099"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4D48FB29-EAC6-42ED-8E48-F2D61135341E}"/>
              </a:ext>
            </a:extLst>
          </p:cNvPr>
          <p:cNvCxnSpPr>
            <a:cxnSpLocks/>
          </p:cNvCxnSpPr>
          <p:nvPr/>
        </p:nvCxnSpPr>
        <p:spPr>
          <a:xfrm>
            <a:off x="3323772" y="3768513"/>
            <a:ext cx="766099"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AF78957B-34BA-4A8C-BCFD-8D073B1CB315}"/>
              </a:ext>
            </a:extLst>
          </p:cNvPr>
          <p:cNvCxnSpPr>
            <a:cxnSpLocks/>
          </p:cNvCxnSpPr>
          <p:nvPr/>
        </p:nvCxnSpPr>
        <p:spPr>
          <a:xfrm>
            <a:off x="4172858" y="3770569"/>
            <a:ext cx="766099"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C8365095-C3E1-4FBC-B96B-2BBB3A1AB2D5}"/>
              </a:ext>
            </a:extLst>
          </p:cNvPr>
          <p:cNvCxnSpPr>
            <a:cxnSpLocks/>
          </p:cNvCxnSpPr>
          <p:nvPr/>
        </p:nvCxnSpPr>
        <p:spPr>
          <a:xfrm>
            <a:off x="295964" y="4983298"/>
            <a:ext cx="766099"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2C5A764F-763D-4243-8E49-E5C24047624A}"/>
              </a:ext>
            </a:extLst>
          </p:cNvPr>
          <p:cNvCxnSpPr>
            <a:cxnSpLocks/>
          </p:cNvCxnSpPr>
          <p:nvPr/>
        </p:nvCxnSpPr>
        <p:spPr>
          <a:xfrm>
            <a:off x="3280096" y="4561598"/>
            <a:ext cx="766099"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DE2B4755-B6E3-4838-966C-F46B861D6E19}"/>
              </a:ext>
            </a:extLst>
          </p:cNvPr>
          <p:cNvCxnSpPr>
            <a:cxnSpLocks/>
          </p:cNvCxnSpPr>
          <p:nvPr/>
        </p:nvCxnSpPr>
        <p:spPr>
          <a:xfrm>
            <a:off x="3280096" y="5039662"/>
            <a:ext cx="766099"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BF59BB-D9FB-49E5-851A-9CE2C9573DAD}"/>
              </a:ext>
            </a:extLst>
          </p:cNvPr>
          <p:cNvCxnSpPr>
            <a:cxnSpLocks/>
          </p:cNvCxnSpPr>
          <p:nvPr/>
        </p:nvCxnSpPr>
        <p:spPr>
          <a:xfrm>
            <a:off x="2022223" y="4551196"/>
            <a:ext cx="766099"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41D179FE-3D10-4CB6-95B6-F0EA13AE498F}"/>
              </a:ext>
            </a:extLst>
          </p:cNvPr>
          <p:cNvCxnSpPr>
            <a:cxnSpLocks/>
          </p:cNvCxnSpPr>
          <p:nvPr/>
        </p:nvCxnSpPr>
        <p:spPr>
          <a:xfrm>
            <a:off x="1901373" y="5039662"/>
            <a:ext cx="766099"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
        <p:nvSpPr>
          <p:cNvPr id="33" name="Text Placeholder 1">
            <a:extLst>
              <a:ext uri="{FF2B5EF4-FFF2-40B4-BE49-F238E27FC236}">
                <a16:creationId xmlns:a16="http://schemas.microsoft.com/office/drawing/2014/main" id="{68B68EFD-CC46-4AD4-9855-5D4CC29AEC1D}"/>
              </a:ext>
            </a:extLst>
          </p:cNvPr>
          <p:cNvSpPr txBox="1">
            <a:spLocks/>
          </p:cNvSpPr>
          <p:nvPr/>
        </p:nvSpPr>
        <p:spPr>
          <a:xfrm>
            <a:off x="5122679" y="1640293"/>
            <a:ext cx="3311360" cy="1267993"/>
          </a:xfrm>
          <a:prstGeom prst="rect">
            <a:avLst/>
          </a:prstGeom>
          <a:ln w="19050">
            <a:solidFill>
              <a:srgbClr val="005F83"/>
            </a:solidFill>
          </a:ln>
        </p:spPr>
        <p:txBody>
          <a:bodyPr anchor="ctr"/>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1800" dirty="0">
                <a:latin typeface="Times New Roman" panose="02020603050405020304" pitchFamily="18" charset="0"/>
                <a:ea typeface="Calibri" panose="020F0502020204030204" pitchFamily="34" charset="0"/>
              </a:rPr>
              <a:t>Water properties are also simultaneously estimated by the model based on polynomial correlations</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66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321" y="451001"/>
            <a:ext cx="8769000" cy="951079"/>
          </a:xfrm>
        </p:spPr>
        <p:txBody>
          <a:bodyPr anchor="ctr"/>
          <a:lstStyle/>
          <a:p>
            <a:pPr algn="just">
              <a:spcBef>
                <a:spcPts val="600"/>
              </a:spcBef>
              <a:spcAft>
                <a:spcPts val="600"/>
              </a:spcAft>
            </a:pPr>
            <a:r>
              <a:rPr lang="en-US" sz="1800" dirty="0">
                <a:latin typeface="Times New Roman" panose="02020603050405020304" pitchFamily="18" charset="0"/>
                <a:ea typeface="Calibri" panose="020F0502020204030204" pitchFamily="34" charset="0"/>
              </a:rPr>
              <a:t>The following boundary conditions were set to the implemented model</a:t>
            </a:r>
            <a:endParaRPr lang="en-US" sz="1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0"/>
          </p:nvPr>
        </p:nvSpPr>
        <p:spPr>
          <a:xfrm>
            <a:off x="722557" y="-1170"/>
            <a:ext cx="8370643" cy="345016"/>
          </a:xfrm>
        </p:spPr>
        <p:txBody>
          <a:bodyPr/>
          <a:lstStyle/>
          <a:p>
            <a:r>
              <a:rPr lang="en-US" dirty="0"/>
              <a:t>Boundary conditions</a:t>
            </a:r>
          </a:p>
        </p:txBody>
      </p:sp>
      <p:sp>
        <p:nvSpPr>
          <p:cNvPr id="4" name="Text Placeholder 3"/>
          <p:cNvSpPr>
            <a:spLocks noGrp="1"/>
          </p:cNvSpPr>
          <p:nvPr>
            <p:ph type="body" sz="quarter" idx="12"/>
          </p:nvPr>
        </p:nvSpPr>
        <p:spPr/>
        <p:txBody>
          <a:bodyPr/>
          <a:lstStyle/>
          <a:p>
            <a:endParaRPr lang="en-US" dirty="0"/>
          </a:p>
        </p:txBody>
      </p:sp>
      <p:pic>
        <p:nvPicPr>
          <p:cNvPr id="6" name="Imagen 5">
            <a:extLst>
              <a:ext uri="{FF2B5EF4-FFF2-40B4-BE49-F238E27FC236}">
                <a16:creationId xmlns:a16="http://schemas.microsoft.com/office/drawing/2014/main" id="{52F92547-B60D-4DE5-9772-2980585E53C6}"/>
              </a:ext>
            </a:extLst>
          </p:cNvPr>
          <p:cNvPicPr>
            <a:picLocks noChangeAspect="1"/>
          </p:cNvPicPr>
          <p:nvPr/>
        </p:nvPicPr>
        <p:blipFill>
          <a:blip r:embed="rId2"/>
          <a:stretch>
            <a:fillRect/>
          </a:stretch>
        </p:blipFill>
        <p:spPr>
          <a:xfrm>
            <a:off x="1044477" y="1258466"/>
            <a:ext cx="7055045" cy="3694278"/>
          </a:xfrm>
          <a:prstGeom prst="rect">
            <a:avLst/>
          </a:prstGeom>
        </p:spPr>
      </p:pic>
    </p:spTree>
    <p:extLst>
      <p:ext uri="{BB962C8B-B14F-4D97-AF65-F5344CB8AC3E}">
        <p14:creationId xmlns:p14="http://schemas.microsoft.com/office/powerpoint/2010/main" val="143834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a:t>Results and discussion</a:t>
            </a:r>
          </a:p>
        </p:txBody>
      </p:sp>
    </p:spTree>
    <p:extLst>
      <p:ext uri="{BB962C8B-B14F-4D97-AF65-F5344CB8AC3E}">
        <p14:creationId xmlns:p14="http://schemas.microsoft.com/office/powerpoint/2010/main" val="106767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Results: Heat transfer coefficient</a:t>
            </a:r>
          </a:p>
        </p:txBody>
      </p:sp>
      <p:sp>
        <p:nvSpPr>
          <p:cNvPr id="16" name="Text Placeholder 1">
            <a:extLst>
              <a:ext uri="{FF2B5EF4-FFF2-40B4-BE49-F238E27FC236}">
                <a16:creationId xmlns:a16="http://schemas.microsoft.com/office/drawing/2014/main" id="{92D5A6B6-0176-4F4E-934D-070B9B335F00}"/>
              </a:ext>
            </a:extLst>
          </p:cNvPr>
          <p:cNvSpPr txBox="1">
            <a:spLocks/>
          </p:cNvSpPr>
          <p:nvPr/>
        </p:nvSpPr>
        <p:spPr>
          <a:xfrm>
            <a:off x="274321" y="545037"/>
            <a:ext cx="8080407" cy="951079"/>
          </a:xfrm>
          <a:prstGeom prst="rect">
            <a:avLst/>
          </a:prstGeom>
        </p:spPr>
        <p:txBody>
          <a:bodyPr anchor="ctr"/>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600"/>
              </a:spcAft>
            </a:pPr>
            <a:r>
              <a:rPr lang="en-US" sz="1800" dirty="0">
                <a:latin typeface="Times New Roman" panose="02020603050405020304" pitchFamily="18" charset="0"/>
                <a:ea typeface="Calibri" panose="020F0502020204030204" pitchFamily="34" charset="0"/>
              </a:rPr>
              <a:t>48 cases were reproduced on the CFD simulations. </a:t>
            </a:r>
            <a:endParaRPr lang="en-US" sz="16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F06F0DC5-509C-4311-B265-2DA8547574B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700" y="1318316"/>
            <a:ext cx="3058160" cy="3058160"/>
          </a:xfrm>
          <a:prstGeom prst="rect">
            <a:avLst/>
          </a:prstGeom>
        </p:spPr>
      </p:pic>
      <p:pic>
        <p:nvPicPr>
          <p:cNvPr id="7" name="Imagen 6">
            <a:extLst>
              <a:ext uri="{FF2B5EF4-FFF2-40B4-BE49-F238E27FC236}">
                <a16:creationId xmlns:a16="http://schemas.microsoft.com/office/drawing/2014/main" id="{B9A44611-48C2-4DFF-A73A-DFE2AA8854B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051873" y="1318316"/>
            <a:ext cx="3058160" cy="3058160"/>
          </a:xfrm>
          <a:prstGeom prst="rect">
            <a:avLst/>
          </a:prstGeom>
        </p:spPr>
      </p:pic>
      <p:pic>
        <p:nvPicPr>
          <p:cNvPr id="9" name="Imagen 8">
            <a:extLst>
              <a:ext uri="{FF2B5EF4-FFF2-40B4-BE49-F238E27FC236}">
                <a16:creationId xmlns:a16="http://schemas.microsoft.com/office/drawing/2014/main" id="{09DF6C5D-5F1B-41FD-8D4C-A5C8DD9098B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122733" y="1311966"/>
            <a:ext cx="3058160" cy="3058160"/>
          </a:xfrm>
          <a:prstGeom prst="rect">
            <a:avLst/>
          </a:prstGeom>
        </p:spPr>
      </p:pic>
      <p:cxnSp>
        <p:nvCxnSpPr>
          <p:cNvPr id="10" name="Conector recto 9">
            <a:extLst>
              <a:ext uri="{FF2B5EF4-FFF2-40B4-BE49-F238E27FC236}">
                <a16:creationId xmlns:a16="http://schemas.microsoft.com/office/drawing/2014/main" id="{AFB64824-E46D-4A75-9CF4-12556396743A}"/>
              </a:ext>
            </a:extLst>
          </p:cNvPr>
          <p:cNvCxnSpPr>
            <a:cxnSpLocks/>
          </p:cNvCxnSpPr>
          <p:nvPr/>
        </p:nvCxnSpPr>
        <p:spPr>
          <a:xfrm>
            <a:off x="274321" y="4677070"/>
            <a:ext cx="8691879"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8441235B-80F6-4AF7-8EC9-D3B2A69420A4}"/>
              </a:ext>
            </a:extLst>
          </p:cNvPr>
          <p:cNvSpPr>
            <a:spLocks noGrp="1"/>
          </p:cNvSpPr>
          <p:nvPr>
            <p:ph type="body" sz="quarter" idx="11"/>
          </p:nvPr>
        </p:nvSpPr>
        <p:spPr>
          <a:xfrm>
            <a:off x="1118166" y="4335433"/>
            <a:ext cx="790142" cy="452928"/>
          </a:xfrm>
          <a:ln>
            <a:noFill/>
          </a:ln>
        </p:spPr>
        <p:txBody>
          <a:bodyPr anchor="t"/>
          <a:lstStyle/>
          <a:p>
            <a:pPr marL="0" indent="0" algn="ctr">
              <a:spcBef>
                <a:spcPts val="600"/>
              </a:spcBef>
              <a:spcAft>
                <a:spcPts val="600"/>
              </a:spcAft>
              <a:buNone/>
            </a:pPr>
            <a:r>
              <a:rPr lang="en-US" sz="1600" i="1" dirty="0">
                <a:latin typeface="Times New Roman" panose="02020603050405020304" pitchFamily="18" charset="0"/>
              </a:rPr>
              <a:t>a</a:t>
            </a:r>
            <a:r>
              <a:rPr lang="en-US" sz="1600" dirty="0">
                <a:latin typeface="Times New Roman" panose="02020603050405020304" pitchFamily="18" charset="0"/>
              </a:rPr>
              <a:t>)</a:t>
            </a:r>
          </a:p>
        </p:txBody>
      </p:sp>
      <p:sp>
        <p:nvSpPr>
          <p:cNvPr id="13" name="Text Placeholder 1">
            <a:extLst>
              <a:ext uri="{FF2B5EF4-FFF2-40B4-BE49-F238E27FC236}">
                <a16:creationId xmlns:a16="http://schemas.microsoft.com/office/drawing/2014/main" id="{F532BB51-EDF3-4D73-BB71-A942A867C0AD}"/>
              </a:ext>
            </a:extLst>
          </p:cNvPr>
          <p:cNvSpPr txBox="1">
            <a:spLocks/>
          </p:cNvSpPr>
          <p:nvPr/>
        </p:nvSpPr>
        <p:spPr>
          <a:xfrm>
            <a:off x="4508884" y="4335433"/>
            <a:ext cx="790142" cy="452928"/>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Lucida Grande"/>
              <a:buNone/>
            </a:pPr>
            <a:r>
              <a:rPr lang="en-US" sz="1600" i="1" dirty="0">
                <a:latin typeface="Times New Roman" panose="02020603050405020304" pitchFamily="18" charset="0"/>
              </a:rPr>
              <a:t>b</a:t>
            </a:r>
            <a:r>
              <a:rPr lang="en-US" sz="1600" dirty="0">
                <a:latin typeface="Times New Roman" panose="02020603050405020304" pitchFamily="18" charset="0"/>
              </a:rPr>
              <a:t>)</a:t>
            </a:r>
          </a:p>
        </p:txBody>
      </p:sp>
      <p:sp>
        <p:nvSpPr>
          <p:cNvPr id="14" name="Text Placeholder 1">
            <a:extLst>
              <a:ext uri="{FF2B5EF4-FFF2-40B4-BE49-F238E27FC236}">
                <a16:creationId xmlns:a16="http://schemas.microsoft.com/office/drawing/2014/main" id="{AC49A730-6C0A-4989-9DE2-53AAE6EF55BE}"/>
              </a:ext>
            </a:extLst>
          </p:cNvPr>
          <p:cNvSpPr txBox="1">
            <a:spLocks/>
          </p:cNvSpPr>
          <p:nvPr/>
        </p:nvSpPr>
        <p:spPr>
          <a:xfrm>
            <a:off x="7256742" y="4335894"/>
            <a:ext cx="790142" cy="452928"/>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Lucida Grande"/>
              <a:buNone/>
            </a:pPr>
            <a:r>
              <a:rPr lang="en-US" sz="1600" i="1" dirty="0">
                <a:latin typeface="Times New Roman" panose="02020603050405020304" pitchFamily="18" charset="0"/>
              </a:rPr>
              <a:t>c</a:t>
            </a:r>
            <a:r>
              <a:rPr lang="en-US" sz="1600" dirty="0">
                <a:latin typeface="Times New Roman" panose="02020603050405020304" pitchFamily="18" charset="0"/>
              </a:rPr>
              <a:t>)</a:t>
            </a:r>
          </a:p>
        </p:txBody>
      </p:sp>
      <p:sp>
        <p:nvSpPr>
          <p:cNvPr id="15" name="Text Placeholder 1">
            <a:extLst>
              <a:ext uri="{FF2B5EF4-FFF2-40B4-BE49-F238E27FC236}">
                <a16:creationId xmlns:a16="http://schemas.microsoft.com/office/drawing/2014/main" id="{8B4197A3-3896-44C1-B7EE-AE1E4E006E47}"/>
              </a:ext>
            </a:extLst>
          </p:cNvPr>
          <p:cNvSpPr txBox="1">
            <a:spLocks/>
          </p:cNvSpPr>
          <p:nvPr/>
        </p:nvSpPr>
        <p:spPr>
          <a:xfrm>
            <a:off x="274321" y="4684222"/>
            <a:ext cx="8691880" cy="540096"/>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Lucida Grande"/>
              <a:buNone/>
            </a:pPr>
            <a:r>
              <a:rPr lang="en-US" sz="1600" dirty="0">
                <a:latin typeface="Times New Roman" panose="02020603050405020304" pitchFamily="18" charset="0"/>
              </a:rPr>
              <a:t>Heat transfer coefficient at </a:t>
            </a:r>
            <a:r>
              <a:rPr lang="en-US" sz="1600" i="1" dirty="0">
                <a:latin typeface="Times New Roman" panose="02020603050405020304" pitchFamily="18" charset="0"/>
              </a:rPr>
              <a:t>a</a:t>
            </a:r>
            <a:r>
              <a:rPr lang="en-US" sz="1600" dirty="0">
                <a:latin typeface="Times New Roman" panose="02020603050405020304" pitchFamily="18" charset="0"/>
              </a:rPr>
              <a:t>) T = 25°C Q = 3 l/min; </a:t>
            </a:r>
            <a:r>
              <a:rPr lang="en-US" sz="1600" i="1" dirty="0">
                <a:latin typeface="Times New Roman" panose="02020603050405020304" pitchFamily="18" charset="0"/>
              </a:rPr>
              <a:t>b</a:t>
            </a:r>
            <a:r>
              <a:rPr lang="en-US" sz="1600" dirty="0">
                <a:latin typeface="Times New Roman" panose="02020603050405020304" pitchFamily="18" charset="0"/>
              </a:rPr>
              <a:t>) T = 55°C Q = 3 l/min; </a:t>
            </a:r>
            <a:r>
              <a:rPr lang="en-US" sz="1600" i="1" dirty="0">
                <a:latin typeface="Times New Roman" panose="02020603050405020304" pitchFamily="18" charset="0"/>
              </a:rPr>
              <a:t>c</a:t>
            </a:r>
            <a:r>
              <a:rPr lang="en-US" sz="1600" dirty="0">
                <a:latin typeface="Times New Roman" panose="02020603050405020304" pitchFamily="18" charset="0"/>
              </a:rPr>
              <a:t>) T = 55°C Q = 6 l/min</a:t>
            </a:r>
          </a:p>
        </p:txBody>
      </p:sp>
    </p:spTree>
    <p:extLst>
      <p:ext uri="{BB962C8B-B14F-4D97-AF65-F5344CB8AC3E}">
        <p14:creationId xmlns:p14="http://schemas.microsoft.com/office/powerpoint/2010/main" val="331494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2A6A0AD1-0F33-452A-A4BF-28CB35B8878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33840" y="1308807"/>
            <a:ext cx="3047053" cy="3047053"/>
          </a:xfrm>
          <a:prstGeom prst="rect">
            <a:avLst/>
          </a:prstGeom>
        </p:spPr>
      </p:pic>
      <p:pic>
        <p:nvPicPr>
          <p:cNvPr id="18" name="Imagen 17">
            <a:extLst>
              <a:ext uri="{FF2B5EF4-FFF2-40B4-BE49-F238E27FC236}">
                <a16:creationId xmlns:a16="http://schemas.microsoft.com/office/drawing/2014/main" id="{5744D073-BD9B-49AC-A557-E87277D1B46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050280" y="1311164"/>
            <a:ext cx="3072453" cy="3072453"/>
          </a:xfrm>
          <a:prstGeom prst="rect">
            <a:avLst/>
          </a:prstGeom>
        </p:spPr>
      </p:pic>
      <p:pic>
        <p:nvPicPr>
          <p:cNvPr id="17" name="Imagen 16">
            <a:extLst>
              <a:ext uri="{FF2B5EF4-FFF2-40B4-BE49-F238E27FC236}">
                <a16:creationId xmlns:a16="http://schemas.microsoft.com/office/drawing/2014/main" id="{A94F8E71-5D62-4668-B7E4-83C8B9CFC3E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1318315"/>
            <a:ext cx="3039173" cy="3039173"/>
          </a:xfrm>
          <a:prstGeom prst="rect">
            <a:avLst/>
          </a:prstGeom>
        </p:spPr>
      </p:pic>
      <p:sp>
        <p:nvSpPr>
          <p:cNvPr id="3" name="Text Placeholder 2"/>
          <p:cNvSpPr>
            <a:spLocks noGrp="1"/>
          </p:cNvSpPr>
          <p:nvPr>
            <p:ph type="body" sz="quarter" idx="10"/>
          </p:nvPr>
        </p:nvSpPr>
        <p:spPr>
          <a:xfrm>
            <a:off x="722557" y="-1170"/>
            <a:ext cx="8370643" cy="345016"/>
          </a:xfrm>
        </p:spPr>
        <p:txBody>
          <a:bodyPr/>
          <a:lstStyle/>
          <a:p>
            <a:r>
              <a:rPr lang="en-US" dirty="0"/>
              <a:t>Results: Thermal boundary layer</a:t>
            </a:r>
          </a:p>
        </p:txBody>
      </p:sp>
      <p:cxnSp>
        <p:nvCxnSpPr>
          <p:cNvPr id="10" name="Conector recto 9">
            <a:extLst>
              <a:ext uri="{FF2B5EF4-FFF2-40B4-BE49-F238E27FC236}">
                <a16:creationId xmlns:a16="http://schemas.microsoft.com/office/drawing/2014/main" id="{AFB64824-E46D-4A75-9CF4-12556396743A}"/>
              </a:ext>
            </a:extLst>
          </p:cNvPr>
          <p:cNvCxnSpPr>
            <a:cxnSpLocks/>
          </p:cNvCxnSpPr>
          <p:nvPr/>
        </p:nvCxnSpPr>
        <p:spPr>
          <a:xfrm>
            <a:off x="274321" y="4677070"/>
            <a:ext cx="8691879"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8441235B-80F6-4AF7-8EC9-D3B2A69420A4}"/>
              </a:ext>
            </a:extLst>
          </p:cNvPr>
          <p:cNvSpPr>
            <a:spLocks noGrp="1"/>
          </p:cNvSpPr>
          <p:nvPr>
            <p:ph type="body" sz="quarter" idx="11"/>
          </p:nvPr>
        </p:nvSpPr>
        <p:spPr>
          <a:xfrm>
            <a:off x="1118166" y="4335433"/>
            <a:ext cx="790142" cy="452928"/>
          </a:xfrm>
          <a:ln>
            <a:noFill/>
          </a:ln>
        </p:spPr>
        <p:txBody>
          <a:bodyPr anchor="t"/>
          <a:lstStyle/>
          <a:p>
            <a:pPr marL="0" indent="0" algn="ctr">
              <a:spcBef>
                <a:spcPts val="600"/>
              </a:spcBef>
              <a:spcAft>
                <a:spcPts val="600"/>
              </a:spcAft>
              <a:buNone/>
            </a:pPr>
            <a:r>
              <a:rPr lang="en-US" sz="1600" i="1" dirty="0">
                <a:latin typeface="Times New Roman" panose="02020603050405020304" pitchFamily="18" charset="0"/>
              </a:rPr>
              <a:t>a</a:t>
            </a:r>
            <a:r>
              <a:rPr lang="en-US" sz="1600" dirty="0">
                <a:latin typeface="Times New Roman" panose="02020603050405020304" pitchFamily="18" charset="0"/>
              </a:rPr>
              <a:t>)</a:t>
            </a:r>
          </a:p>
        </p:txBody>
      </p:sp>
      <p:sp>
        <p:nvSpPr>
          <p:cNvPr id="13" name="Text Placeholder 1">
            <a:extLst>
              <a:ext uri="{FF2B5EF4-FFF2-40B4-BE49-F238E27FC236}">
                <a16:creationId xmlns:a16="http://schemas.microsoft.com/office/drawing/2014/main" id="{F532BB51-EDF3-4D73-BB71-A942A867C0AD}"/>
              </a:ext>
            </a:extLst>
          </p:cNvPr>
          <p:cNvSpPr txBox="1">
            <a:spLocks/>
          </p:cNvSpPr>
          <p:nvPr/>
        </p:nvSpPr>
        <p:spPr>
          <a:xfrm>
            <a:off x="4508884" y="4335433"/>
            <a:ext cx="790142" cy="452928"/>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Lucida Grande"/>
              <a:buNone/>
            </a:pPr>
            <a:r>
              <a:rPr lang="en-US" sz="1600" i="1" dirty="0">
                <a:latin typeface="Times New Roman" panose="02020603050405020304" pitchFamily="18" charset="0"/>
              </a:rPr>
              <a:t>b</a:t>
            </a:r>
            <a:r>
              <a:rPr lang="en-US" sz="1600" dirty="0">
                <a:latin typeface="Times New Roman" panose="02020603050405020304" pitchFamily="18" charset="0"/>
              </a:rPr>
              <a:t>)</a:t>
            </a:r>
          </a:p>
        </p:txBody>
      </p:sp>
      <p:sp>
        <p:nvSpPr>
          <p:cNvPr id="14" name="Text Placeholder 1">
            <a:extLst>
              <a:ext uri="{FF2B5EF4-FFF2-40B4-BE49-F238E27FC236}">
                <a16:creationId xmlns:a16="http://schemas.microsoft.com/office/drawing/2014/main" id="{AC49A730-6C0A-4989-9DE2-53AAE6EF55BE}"/>
              </a:ext>
            </a:extLst>
          </p:cNvPr>
          <p:cNvSpPr txBox="1">
            <a:spLocks/>
          </p:cNvSpPr>
          <p:nvPr/>
        </p:nvSpPr>
        <p:spPr>
          <a:xfrm>
            <a:off x="7256742" y="4335894"/>
            <a:ext cx="790142" cy="452928"/>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Lucida Grande"/>
              <a:buNone/>
            </a:pPr>
            <a:r>
              <a:rPr lang="en-US" sz="1600" i="1" dirty="0">
                <a:latin typeface="Times New Roman" panose="02020603050405020304" pitchFamily="18" charset="0"/>
              </a:rPr>
              <a:t>c</a:t>
            </a:r>
            <a:r>
              <a:rPr lang="en-US" sz="1600" dirty="0">
                <a:latin typeface="Times New Roman" panose="02020603050405020304" pitchFamily="18" charset="0"/>
              </a:rPr>
              <a:t>)</a:t>
            </a:r>
          </a:p>
        </p:txBody>
      </p:sp>
      <p:sp>
        <p:nvSpPr>
          <p:cNvPr id="15" name="Text Placeholder 1">
            <a:extLst>
              <a:ext uri="{FF2B5EF4-FFF2-40B4-BE49-F238E27FC236}">
                <a16:creationId xmlns:a16="http://schemas.microsoft.com/office/drawing/2014/main" id="{8B4197A3-3896-44C1-B7EE-AE1E4E006E47}"/>
              </a:ext>
            </a:extLst>
          </p:cNvPr>
          <p:cNvSpPr txBox="1">
            <a:spLocks/>
          </p:cNvSpPr>
          <p:nvPr/>
        </p:nvSpPr>
        <p:spPr>
          <a:xfrm>
            <a:off x="274321" y="4684222"/>
            <a:ext cx="8691880" cy="540096"/>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Lucida Grande"/>
              <a:buNone/>
            </a:pPr>
            <a:r>
              <a:rPr lang="en-US" sz="1600" dirty="0">
                <a:latin typeface="Times New Roman" panose="02020603050405020304" pitchFamily="18" charset="0"/>
              </a:rPr>
              <a:t>Thermal boundary layer at </a:t>
            </a:r>
            <a:r>
              <a:rPr lang="en-US" sz="1600" i="1" dirty="0">
                <a:latin typeface="Times New Roman" panose="02020603050405020304" pitchFamily="18" charset="0"/>
              </a:rPr>
              <a:t>a</a:t>
            </a:r>
            <a:r>
              <a:rPr lang="en-US" sz="1600" dirty="0">
                <a:latin typeface="Times New Roman" panose="02020603050405020304" pitchFamily="18" charset="0"/>
              </a:rPr>
              <a:t>) T = 25°C Q = 3 l/min; </a:t>
            </a:r>
            <a:r>
              <a:rPr lang="en-US" sz="1600" i="1" dirty="0">
                <a:latin typeface="Times New Roman" panose="02020603050405020304" pitchFamily="18" charset="0"/>
              </a:rPr>
              <a:t>b</a:t>
            </a:r>
            <a:r>
              <a:rPr lang="en-US" sz="1600" dirty="0">
                <a:latin typeface="Times New Roman" panose="02020603050405020304" pitchFamily="18" charset="0"/>
              </a:rPr>
              <a:t>) T = 55°C Q = 3 l/min; </a:t>
            </a:r>
            <a:r>
              <a:rPr lang="en-US" sz="1600" i="1" dirty="0">
                <a:latin typeface="Times New Roman" panose="02020603050405020304" pitchFamily="18" charset="0"/>
              </a:rPr>
              <a:t>c</a:t>
            </a:r>
            <a:r>
              <a:rPr lang="en-US" sz="1600" dirty="0">
                <a:latin typeface="Times New Roman" panose="02020603050405020304" pitchFamily="18" charset="0"/>
              </a:rPr>
              <a:t>) T = 55°C Q = 6 l/min</a:t>
            </a:r>
          </a:p>
        </p:txBody>
      </p:sp>
      <p:sp>
        <p:nvSpPr>
          <p:cNvPr id="20" name="Text Placeholder 1">
            <a:extLst>
              <a:ext uri="{FF2B5EF4-FFF2-40B4-BE49-F238E27FC236}">
                <a16:creationId xmlns:a16="http://schemas.microsoft.com/office/drawing/2014/main" id="{77C21961-1580-46EA-A2BB-73DD3A98992F}"/>
              </a:ext>
            </a:extLst>
          </p:cNvPr>
          <p:cNvSpPr txBox="1">
            <a:spLocks/>
          </p:cNvSpPr>
          <p:nvPr/>
        </p:nvSpPr>
        <p:spPr>
          <a:xfrm>
            <a:off x="274321" y="545037"/>
            <a:ext cx="8691879" cy="951079"/>
          </a:xfrm>
          <a:prstGeom prst="rect">
            <a:avLst/>
          </a:prstGeom>
        </p:spPr>
        <p:txBody>
          <a:bodyPr anchor="ctr"/>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600"/>
              </a:spcAft>
            </a:pPr>
            <a:r>
              <a:rPr lang="en-US" sz="1800" dirty="0">
                <a:latin typeface="Times New Roman" panose="02020603050405020304" pitchFamily="18" charset="0"/>
                <a:ea typeface="Calibri" panose="020F0502020204030204" pitchFamily="34" charset="0"/>
              </a:rPr>
              <a:t>Enhancement of the heat transfer coefficient and thermal boundary layer thickness can be predicted by the implemented CFD model</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23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22557" y="-1170"/>
            <a:ext cx="8370643" cy="345016"/>
          </a:xfrm>
        </p:spPr>
        <p:txBody>
          <a:bodyPr/>
          <a:lstStyle/>
          <a:p>
            <a:r>
              <a:rPr lang="en-US" dirty="0"/>
              <a:t>Results: Average deviations</a:t>
            </a:r>
          </a:p>
        </p:txBody>
      </p:sp>
      <p:cxnSp>
        <p:nvCxnSpPr>
          <p:cNvPr id="10" name="Conector recto 9">
            <a:extLst>
              <a:ext uri="{FF2B5EF4-FFF2-40B4-BE49-F238E27FC236}">
                <a16:creationId xmlns:a16="http://schemas.microsoft.com/office/drawing/2014/main" id="{AFB64824-E46D-4A75-9CF4-12556396743A}"/>
              </a:ext>
            </a:extLst>
          </p:cNvPr>
          <p:cNvCxnSpPr>
            <a:cxnSpLocks/>
          </p:cNvCxnSpPr>
          <p:nvPr/>
        </p:nvCxnSpPr>
        <p:spPr>
          <a:xfrm>
            <a:off x="274321" y="4677070"/>
            <a:ext cx="8691879"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8441235B-80F6-4AF7-8EC9-D3B2A69420A4}"/>
              </a:ext>
            </a:extLst>
          </p:cNvPr>
          <p:cNvSpPr>
            <a:spLocks noGrp="1"/>
          </p:cNvSpPr>
          <p:nvPr>
            <p:ph type="body" sz="quarter" idx="11"/>
          </p:nvPr>
        </p:nvSpPr>
        <p:spPr>
          <a:xfrm>
            <a:off x="2016980" y="4335433"/>
            <a:ext cx="790142" cy="452928"/>
          </a:xfrm>
          <a:ln>
            <a:noFill/>
          </a:ln>
        </p:spPr>
        <p:txBody>
          <a:bodyPr anchor="t"/>
          <a:lstStyle/>
          <a:p>
            <a:pPr marL="0" indent="0" algn="ctr">
              <a:spcBef>
                <a:spcPts val="600"/>
              </a:spcBef>
              <a:spcAft>
                <a:spcPts val="600"/>
              </a:spcAft>
              <a:buNone/>
            </a:pPr>
            <a:r>
              <a:rPr lang="en-US" sz="1600" i="1" dirty="0">
                <a:latin typeface="Times New Roman" panose="02020603050405020304" pitchFamily="18" charset="0"/>
              </a:rPr>
              <a:t>a</a:t>
            </a:r>
            <a:r>
              <a:rPr lang="en-US" sz="1600" dirty="0">
                <a:latin typeface="Times New Roman" panose="02020603050405020304" pitchFamily="18" charset="0"/>
              </a:rPr>
              <a:t>)</a:t>
            </a:r>
          </a:p>
        </p:txBody>
      </p:sp>
      <p:sp>
        <p:nvSpPr>
          <p:cNvPr id="13" name="Text Placeholder 1">
            <a:extLst>
              <a:ext uri="{FF2B5EF4-FFF2-40B4-BE49-F238E27FC236}">
                <a16:creationId xmlns:a16="http://schemas.microsoft.com/office/drawing/2014/main" id="{F532BB51-EDF3-4D73-BB71-A942A867C0AD}"/>
              </a:ext>
            </a:extLst>
          </p:cNvPr>
          <p:cNvSpPr txBox="1">
            <a:spLocks/>
          </p:cNvSpPr>
          <p:nvPr/>
        </p:nvSpPr>
        <p:spPr>
          <a:xfrm>
            <a:off x="5931284" y="4335433"/>
            <a:ext cx="790142" cy="452928"/>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Lucida Grande"/>
              <a:buNone/>
            </a:pPr>
            <a:r>
              <a:rPr lang="en-US" sz="1600" i="1" dirty="0">
                <a:latin typeface="Times New Roman" panose="02020603050405020304" pitchFamily="18" charset="0"/>
              </a:rPr>
              <a:t>b</a:t>
            </a:r>
            <a:r>
              <a:rPr lang="en-US" sz="1600" dirty="0">
                <a:latin typeface="Times New Roman" panose="02020603050405020304" pitchFamily="18" charset="0"/>
              </a:rPr>
              <a:t>)</a:t>
            </a:r>
          </a:p>
        </p:txBody>
      </p:sp>
      <p:sp>
        <p:nvSpPr>
          <p:cNvPr id="15" name="Text Placeholder 1">
            <a:extLst>
              <a:ext uri="{FF2B5EF4-FFF2-40B4-BE49-F238E27FC236}">
                <a16:creationId xmlns:a16="http://schemas.microsoft.com/office/drawing/2014/main" id="{8B4197A3-3896-44C1-B7EE-AE1E4E006E47}"/>
              </a:ext>
            </a:extLst>
          </p:cNvPr>
          <p:cNvSpPr txBox="1">
            <a:spLocks/>
          </p:cNvSpPr>
          <p:nvPr/>
        </p:nvSpPr>
        <p:spPr>
          <a:xfrm>
            <a:off x="274321" y="4684222"/>
            <a:ext cx="8691880" cy="540096"/>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Lucida Grande"/>
              <a:buNone/>
            </a:pPr>
            <a:r>
              <a:rPr lang="en-US" sz="1600" dirty="0">
                <a:latin typeface="Times New Roman" panose="02020603050405020304" pitchFamily="18" charset="0"/>
              </a:rPr>
              <a:t>Average deviations in the prediction of at </a:t>
            </a:r>
            <a:r>
              <a:rPr lang="en-US" sz="1600" i="1" dirty="0">
                <a:latin typeface="Times New Roman" panose="02020603050405020304" pitchFamily="18" charset="0"/>
              </a:rPr>
              <a:t>a</a:t>
            </a:r>
            <a:r>
              <a:rPr lang="en-US" sz="1600" dirty="0">
                <a:latin typeface="Times New Roman" panose="02020603050405020304" pitchFamily="18" charset="0"/>
              </a:rPr>
              <a:t>) heat transfer coefficients; </a:t>
            </a:r>
            <a:r>
              <a:rPr lang="en-US" sz="1600" i="1" dirty="0">
                <a:latin typeface="Times New Roman" panose="02020603050405020304" pitchFamily="18" charset="0"/>
              </a:rPr>
              <a:t>b</a:t>
            </a:r>
            <a:r>
              <a:rPr lang="en-US" sz="1600" dirty="0">
                <a:latin typeface="Times New Roman" panose="02020603050405020304" pitchFamily="18" charset="0"/>
              </a:rPr>
              <a:t>) thermal boundary layer</a:t>
            </a:r>
          </a:p>
        </p:txBody>
      </p:sp>
      <p:pic>
        <p:nvPicPr>
          <p:cNvPr id="16" name="Imagen 15">
            <a:extLst>
              <a:ext uri="{FF2B5EF4-FFF2-40B4-BE49-F238E27FC236}">
                <a16:creationId xmlns:a16="http://schemas.microsoft.com/office/drawing/2014/main" id="{2A39F3E9-A5A2-48D5-B31D-AF99CA6A22D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6425" y="704641"/>
            <a:ext cx="3631253" cy="3631253"/>
          </a:xfrm>
          <a:prstGeom prst="rect">
            <a:avLst/>
          </a:prstGeom>
        </p:spPr>
      </p:pic>
      <p:pic>
        <p:nvPicPr>
          <p:cNvPr id="21" name="Imagen 20">
            <a:extLst>
              <a:ext uri="{FF2B5EF4-FFF2-40B4-BE49-F238E27FC236}">
                <a16:creationId xmlns:a16="http://schemas.microsoft.com/office/drawing/2014/main" id="{05F5450B-EB64-4E0B-9A92-BB78F42376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10155" y="685022"/>
            <a:ext cx="3632400" cy="3632400"/>
          </a:xfrm>
          <a:prstGeom prst="rect">
            <a:avLst/>
          </a:prstGeom>
        </p:spPr>
      </p:pic>
    </p:spTree>
    <p:extLst>
      <p:ext uri="{BB962C8B-B14F-4D97-AF65-F5344CB8AC3E}">
        <p14:creationId xmlns:p14="http://schemas.microsoft.com/office/powerpoint/2010/main" val="25144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A07AB163-72D0-46D5-A72C-DC28AE3D08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22732" y="1133119"/>
            <a:ext cx="3058223" cy="3058223"/>
          </a:xfrm>
          <a:prstGeom prst="rect">
            <a:avLst/>
          </a:prstGeom>
        </p:spPr>
      </p:pic>
      <p:pic>
        <p:nvPicPr>
          <p:cNvPr id="18" name="Imagen 17">
            <a:extLst>
              <a:ext uri="{FF2B5EF4-FFF2-40B4-BE49-F238E27FC236}">
                <a16:creationId xmlns:a16="http://schemas.microsoft.com/office/drawing/2014/main" id="{415931E2-753F-46C0-8F25-F13C3AC1904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051873" y="1133121"/>
            <a:ext cx="3058160" cy="3058160"/>
          </a:xfrm>
          <a:prstGeom prst="rect">
            <a:avLst/>
          </a:prstGeom>
        </p:spPr>
      </p:pic>
      <p:pic>
        <p:nvPicPr>
          <p:cNvPr id="17" name="Imagen 16">
            <a:extLst>
              <a:ext uri="{FF2B5EF4-FFF2-40B4-BE49-F238E27FC236}">
                <a16:creationId xmlns:a16="http://schemas.microsoft.com/office/drawing/2014/main" id="{028E1324-A1CB-4782-BD61-A2991507F14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2700" y="1133120"/>
            <a:ext cx="3058223" cy="3058223"/>
          </a:xfrm>
          <a:prstGeom prst="rect">
            <a:avLst/>
          </a:prstGeom>
        </p:spPr>
      </p:pic>
      <p:sp>
        <p:nvSpPr>
          <p:cNvPr id="3" name="Text Placeholder 2"/>
          <p:cNvSpPr>
            <a:spLocks noGrp="1"/>
          </p:cNvSpPr>
          <p:nvPr>
            <p:ph type="body" sz="quarter" idx="10"/>
          </p:nvPr>
        </p:nvSpPr>
        <p:spPr/>
        <p:txBody>
          <a:bodyPr/>
          <a:lstStyle/>
          <a:p>
            <a:r>
              <a:rPr lang="en-US" dirty="0"/>
              <a:t>Results: Heat transfer coefficient</a:t>
            </a:r>
          </a:p>
        </p:txBody>
      </p:sp>
      <p:cxnSp>
        <p:nvCxnSpPr>
          <p:cNvPr id="10" name="Conector recto 9">
            <a:extLst>
              <a:ext uri="{FF2B5EF4-FFF2-40B4-BE49-F238E27FC236}">
                <a16:creationId xmlns:a16="http://schemas.microsoft.com/office/drawing/2014/main" id="{AFB64824-E46D-4A75-9CF4-12556396743A}"/>
              </a:ext>
            </a:extLst>
          </p:cNvPr>
          <p:cNvCxnSpPr>
            <a:cxnSpLocks/>
          </p:cNvCxnSpPr>
          <p:nvPr/>
        </p:nvCxnSpPr>
        <p:spPr>
          <a:xfrm>
            <a:off x="274321" y="4584470"/>
            <a:ext cx="8691879"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8441235B-80F6-4AF7-8EC9-D3B2A69420A4}"/>
              </a:ext>
            </a:extLst>
          </p:cNvPr>
          <p:cNvSpPr>
            <a:spLocks noGrp="1"/>
          </p:cNvSpPr>
          <p:nvPr>
            <p:ph type="body" sz="quarter" idx="11"/>
          </p:nvPr>
        </p:nvSpPr>
        <p:spPr>
          <a:xfrm>
            <a:off x="1118166" y="4150238"/>
            <a:ext cx="790142" cy="452928"/>
          </a:xfrm>
          <a:ln>
            <a:noFill/>
          </a:ln>
        </p:spPr>
        <p:txBody>
          <a:bodyPr anchor="t"/>
          <a:lstStyle/>
          <a:p>
            <a:pPr marL="0" indent="0" algn="ctr">
              <a:spcBef>
                <a:spcPts val="600"/>
              </a:spcBef>
              <a:spcAft>
                <a:spcPts val="600"/>
              </a:spcAft>
              <a:buNone/>
            </a:pPr>
            <a:r>
              <a:rPr lang="en-US" sz="1600" i="1" dirty="0">
                <a:latin typeface="Times New Roman" panose="02020603050405020304" pitchFamily="18" charset="0"/>
              </a:rPr>
              <a:t>a</a:t>
            </a:r>
            <a:r>
              <a:rPr lang="en-US" sz="1600" dirty="0">
                <a:latin typeface="Times New Roman" panose="02020603050405020304" pitchFamily="18" charset="0"/>
              </a:rPr>
              <a:t>)</a:t>
            </a:r>
          </a:p>
        </p:txBody>
      </p:sp>
      <p:sp>
        <p:nvSpPr>
          <p:cNvPr id="13" name="Text Placeholder 1">
            <a:extLst>
              <a:ext uri="{FF2B5EF4-FFF2-40B4-BE49-F238E27FC236}">
                <a16:creationId xmlns:a16="http://schemas.microsoft.com/office/drawing/2014/main" id="{F532BB51-EDF3-4D73-BB71-A942A867C0AD}"/>
              </a:ext>
            </a:extLst>
          </p:cNvPr>
          <p:cNvSpPr txBox="1">
            <a:spLocks/>
          </p:cNvSpPr>
          <p:nvPr/>
        </p:nvSpPr>
        <p:spPr>
          <a:xfrm>
            <a:off x="4176389" y="4150699"/>
            <a:ext cx="790142" cy="452928"/>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Lucida Grande"/>
              <a:buNone/>
            </a:pPr>
            <a:r>
              <a:rPr lang="en-US" sz="1600" i="1" dirty="0">
                <a:latin typeface="Times New Roman" panose="02020603050405020304" pitchFamily="18" charset="0"/>
              </a:rPr>
              <a:t>b</a:t>
            </a:r>
            <a:r>
              <a:rPr lang="en-US" sz="1600" dirty="0">
                <a:latin typeface="Times New Roman" panose="02020603050405020304" pitchFamily="18" charset="0"/>
              </a:rPr>
              <a:t>)</a:t>
            </a:r>
          </a:p>
        </p:txBody>
      </p:sp>
      <p:sp>
        <p:nvSpPr>
          <p:cNvPr id="14" name="Text Placeholder 1">
            <a:extLst>
              <a:ext uri="{FF2B5EF4-FFF2-40B4-BE49-F238E27FC236}">
                <a16:creationId xmlns:a16="http://schemas.microsoft.com/office/drawing/2014/main" id="{AC49A730-6C0A-4989-9DE2-53AAE6EF55BE}"/>
              </a:ext>
            </a:extLst>
          </p:cNvPr>
          <p:cNvSpPr txBox="1">
            <a:spLocks/>
          </p:cNvSpPr>
          <p:nvPr/>
        </p:nvSpPr>
        <p:spPr>
          <a:xfrm>
            <a:off x="7256742" y="4150699"/>
            <a:ext cx="790142" cy="452928"/>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Lucida Grande"/>
              <a:buNone/>
            </a:pPr>
            <a:r>
              <a:rPr lang="en-US" sz="1600" i="1" dirty="0">
                <a:latin typeface="Times New Roman" panose="02020603050405020304" pitchFamily="18" charset="0"/>
              </a:rPr>
              <a:t>c</a:t>
            </a:r>
            <a:r>
              <a:rPr lang="en-US" sz="1600" dirty="0">
                <a:latin typeface="Times New Roman" panose="02020603050405020304" pitchFamily="18" charset="0"/>
              </a:rPr>
              <a:t>)</a:t>
            </a:r>
          </a:p>
        </p:txBody>
      </p:sp>
      <p:sp>
        <p:nvSpPr>
          <p:cNvPr id="15" name="Text Placeholder 1">
            <a:extLst>
              <a:ext uri="{FF2B5EF4-FFF2-40B4-BE49-F238E27FC236}">
                <a16:creationId xmlns:a16="http://schemas.microsoft.com/office/drawing/2014/main" id="{8B4197A3-3896-44C1-B7EE-AE1E4E006E47}"/>
              </a:ext>
            </a:extLst>
          </p:cNvPr>
          <p:cNvSpPr txBox="1">
            <a:spLocks/>
          </p:cNvSpPr>
          <p:nvPr/>
        </p:nvSpPr>
        <p:spPr>
          <a:xfrm>
            <a:off x="274321" y="4591622"/>
            <a:ext cx="8691880" cy="540096"/>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None/>
            </a:pPr>
            <a:r>
              <a:rPr lang="en-US" sz="1600" dirty="0">
                <a:latin typeface="Times New Roman" panose="02020603050405020304" pitchFamily="18" charset="0"/>
              </a:rPr>
              <a:t>Heat transfer coefficient and thermal boundary layer thickness at T = 25°C </a:t>
            </a:r>
            <a:r>
              <a:rPr lang="en-US" sz="1600" i="1" dirty="0">
                <a:latin typeface="Symbol" panose="05050102010706020507" pitchFamily="18" charset="2"/>
              </a:rPr>
              <a:t>f</a:t>
            </a:r>
            <a:r>
              <a:rPr lang="en-US" sz="1600" dirty="0">
                <a:latin typeface="Times New Roman" panose="02020603050405020304" pitchFamily="18" charset="0"/>
              </a:rPr>
              <a:t> = 0.01% for </a:t>
            </a:r>
            <a:r>
              <a:rPr lang="en-US" sz="1600" i="1" dirty="0">
                <a:latin typeface="Times New Roman" panose="02020603050405020304" pitchFamily="18" charset="0"/>
              </a:rPr>
              <a:t>a</a:t>
            </a:r>
            <a:r>
              <a:rPr lang="en-US" sz="1600" dirty="0">
                <a:latin typeface="Times New Roman" panose="02020603050405020304" pitchFamily="18" charset="0"/>
              </a:rPr>
              <a:t>) </a:t>
            </a:r>
            <a:r>
              <a:rPr lang="en-US" sz="1600" dirty="0" err="1">
                <a:latin typeface="Times New Roman" panose="02020603050405020304" pitchFamily="18" charset="0"/>
              </a:rPr>
              <a:t>CuO</a:t>
            </a:r>
            <a:r>
              <a:rPr lang="en-US" sz="1600" dirty="0">
                <a:latin typeface="Times New Roman" panose="02020603050405020304" pitchFamily="18" charset="0"/>
              </a:rPr>
              <a:t>/water; </a:t>
            </a:r>
            <a:r>
              <a:rPr lang="en-US" sz="1600" i="1" dirty="0">
                <a:latin typeface="Times New Roman" panose="02020603050405020304" pitchFamily="18" charset="0"/>
              </a:rPr>
              <a:t>b</a:t>
            </a:r>
            <a:r>
              <a:rPr lang="en-US" sz="1600" dirty="0">
                <a:latin typeface="Times New Roman" panose="02020603050405020304" pitchFamily="18" charset="0"/>
              </a:rPr>
              <a:t>) Fe</a:t>
            </a:r>
            <a:r>
              <a:rPr lang="en-US" sz="1600" baseline="-25000" dirty="0">
                <a:latin typeface="Times New Roman" panose="02020603050405020304" pitchFamily="18" charset="0"/>
              </a:rPr>
              <a:t>2</a:t>
            </a:r>
            <a:r>
              <a:rPr lang="en-US" sz="1600" dirty="0">
                <a:latin typeface="Times New Roman" panose="02020603050405020304" pitchFamily="18" charset="0"/>
              </a:rPr>
              <a:t>O</a:t>
            </a:r>
            <a:r>
              <a:rPr lang="en-US" sz="1600" baseline="-25000" dirty="0">
                <a:latin typeface="Times New Roman" panose="02020603050405020304" pitchFamily="18" charset="0"/>
              </a:rPr>
              <a:t>3</a:t>
            </a:r>
            <a:r>
              <a:rPr lang="en-US" sz="1600" dirty="0">
                <a:latin typeface="Times New Roman" panose="02020603050405020304" pitchFamily="18" charset="0"/>
              </a:rPr>
              <a:t>/water; </a:t>
            </a:r>
            <a:r>
              <a:rPr lang="en-US" sz="1600" i="1" dirty="0">
                <a:latin typeface="Times New Roman" panose="02020603050405020304" pitchFamily="18" charset="0"/>
              </a:rPr>
              <a:t>c</a:t>
            </a:r>
            <a:r>
              <a:rPr lang="en-US" sz="1600" dirty="0">
                <a:latin typeface="Times New Roman" panose="02020603050405020304" pitchFamily="18" charset="0"/>
              </a:rPr>
              <a:t>) Al</a:t>
            </a:r>
            <a:r>
              <a:rPr lang="en-US" sz="1600" baseline="-25000" dirty="0">
                <a:latin typeface="Times New Roman" panose="02020603050405020304" pitchFamily="18" charset="0"/>
              </a:rPr>
              <a:t>2</a:t>
            </a:r>
            <a:r>
              <a:rPr lang="en-US" sz="1600" dirty="0">
                <a:latin typeface="Times New Roman" panose="02020603050405020304" pitchFamily="18" charset="0"/>
              </a:rPr>
              <a:t>O</a:t>
            </a:r>
            <a:r>
              <a:rPr lang="en-US" sz="1600" baseline="-25000" dirty="0">
                <a:latin typeface="Times New Roman" panose="02020603050405020304" pitchFamily="18" charset="0"/>
              </a:rPr>
              <a:t>3</a:t>
            </a:r>
            <a:r>
              <a:rPr lang="en-US" sz="1600" dirty="0">
                <a:latin typeface="Times New Roman" panose="02020603050405020304" pitchFamily="18" charset="0"/>
              </a:rPr>
              <a:t>/water</a:t>
            </a:r>
          </a:p>
        </p:txBody>
      </p:sp>
    </p:spTree>
    <p:extLst>
      <p:ext uri="{BB962C8B-B14F-4D97-AF65-F5344CB8AC3E}">
        <p14:creationId xmlns:p14="http://schemas.microsoft.com/office/powerpoint/2010/main" val="286353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A8A8D822-B0D6-40B4-B64D-6B6B028D61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16381" y="1133120"/>
            <a:ext cx="3064573" cy="3064573"/>
          </a:xfrm>
          <a:prstGeom prst="rect">
            <a:avLst/>
          </a:prstGeom>
        </p:spPr>
      </p:pic>
      <p:pic>
        <p:nvPicPr>
          <p:cNvPr id="16" name="Imagen 15">
            <a:extLst>
              <a:ext uri="{FF2B5EF4-FFF2-40B4-BE49-F238E27FC236}">
                <a16:creationId xmlns:a16="http://schemas.microsoft.com/office/drawing/2014/main" id="{3F740469-2A2F-4B1E-8947-592C9006600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058222" y="1133121"/>
            <a:ext cx="3058160" cy="3058160"/>
          </a:xfrm>
          <a:prstGeom prst="rect">
            <a:avLst/>
          </a:prstGeom>
        </p:spPr>
      </p:pic>
      <p:pic>
        <p:nvPicPr>
          <p:cNvPr id="11" name="Imagen 10">
            <a:extLst>
              <a:ext uri="{FF2B5EF4-FFF2-40B4-BE49-F238E27FC236}">
                <a16:creationId xmlns:a16="http://schemas.microsoft.com/office/drawing/2014/main" id="{BD291725-DE95-4365-A6E0-0B01110C760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2700" y="1133119"/>
            <a:ext cx="3058224" cy="3058224"/>
          </a:xfrm>
          <a:prstGeom prst="rect">
            <a:avLst/>
          </a:prstGeom>
        </p:spPr>
      </p:pic>
      <p:pic>
        <p:nvPicPr>
          <p:cNvPr id="17" name="Imagen 16">
            <a:extLst>
              <a:ext uri="{FF2B5EF4-FFF2-40B4-BE49-F238E27FC236}">
                <a16:creationId xmlns:a16="http://schemas.microsoft.com/office/drawing/2014/main" id="{028E1324-A1CB-4782-BD61-A2991507F14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2700" y="1133120"/>
            <a:ext cx="3058223" cy="3058223"/>
          </a:xfrm>
          <a:prstGeom prst="rect">
            <a:avLst/>
          </a:prstGeom>
        </p:spPr>
      </p:pic>
      <p:sp>
        <p:nvSpPr>
          <p:cNvPr id="3" name="Text Placeholder 2"/>
          <p:cNvSpPr>
            <a:spLocks noGrp="1"/>
          </p:cNvSpPr>
          <p:nvPr>
            <p:ph type="body" sz="quarter" idx="10"/>
          </p:nvPr>
        </p:nvSpPr>
        <p:spPr/>
        <p:txBody>
          <a:bodyPr/>
          <a:lstStyle/>
          <a:p>
            <a:r>
              <a:rPr lang="en-US" dirty="0"/>
              <a:t>Results: Heat transfer coefficient</a:t>
            </a:r>
          </a:p>
        </p:txBody>
      </p:sp>
      <p:cxnSp>
        <p:nvCxnSpPr>
          <p:cNvPr id="10" name="Conector recto 9">
            <a:extLst>
              <a:ext uri="{FF2B5EF4-FFF2-40B4-BE49-F238E27FC236}">
                <a16:creationId xmlns:a16="http://schemas.microsoft.com/office/drawing/2014/main" id="{AFB64824-E46D-4A75-9CF4-12556396743A}"/>
              </a:ext>
            </a:extLst>
          </p:cNvPr>
          <p:cNvCxnSpPr>
            <a:cxnSpLocks/>
          </p:cNvCxnSpPr>
          <p:nvPr/>
        </p:nvCxnSpPr>
        <p:spPr>
          <a:xfrm>
            <a:off x="274321" y="4584470"/>
            <a:ext cx="8691879"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8441235B-80F6-4AF7-8EC9-D3B2A69420A4}"/>
              </a:ext>
            </a:extLst>
          </p:cNvPr>
          <p:cNvSpPr>
            <a:spLocks noGrp="1"/>
          </p:cNvSpPr>
          <p:nvPr>
            <p:ph type="body" sz="quarter" idx="11"/>
          </p:nvPr>
        </p:nvSpPr>
        <p:spPr>
          <a:xfrm>
            <a:off x="1118166" y="4150238"/>
            <a:ext cx="790142" cy="452928"/>
          </a:xfrm>
          <a:ln>
            <a:noFill/>
          </a:ln>
        </p:spPr>
        <p:txBody>
          <a:bodyPr anchor="t"/>
          <a:lstStyle/>
          <a:p>
            <a:pPr marL="0" indent="0" algn="ctr">
              <a:spcBef>
                <a:spcPts val="600"/>
              </a:spcBef>
              <a:spcAft>
                <a:spcPts val="600"/>
              </a:spcAft>
              <a:buNone/>
            </a:pPr>
            <a:r>
              <a:rPr lang="en-US" sz="1600" i="1" dirty="0">
                <a:latin typeface="Times New Roman" panose="02020603050405020304" pitchFamily="18" charset="0"/>
              </a:rPr>
              <a:t>a</a:t>
            </a:r>
            <a:r>
              <a:rPr lang="en-US" sz="1600" dirty="0">
                <a:latin typeface="Times New Roman" panose="02020603050405020304" pitchFamily="18" charset="0"/>
              </a:rPr>
              <a:t>)</a:t>
            </a:r>
          </a:p>
        </p:txBody>
      </p:sp>
      <p:sp>
        <p:nvSpPr>
          <p:cNvPr id="13" name="Text Placeholder 1">
            <a:extLst>
              <a:ext uri="{FF2B5EF4-FFF2-40B4-BE49-F238E27FC236}">
                <a16:creationId xmlns:a16="http://schemas.microsoft.com/office/drawing/2014/main" id="{F532BB51-EDF3-4D73-BB71-A942A867C0AD}"/>
              </a:ext>
            </a:extLst>
          </p:cNvPr>
          <p:cNvSpPr txBox="1">
            <a:spLocks/>
          </p:cNvSpPr>
          <p:nvPr/>
        </p:nvSpPr>
        <p:spPr>
          <a:xfrm>
            <a:off x="4176389" y="4150699"/>
            <a:ext cx="790142" cy="452928"/>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Lucida Grande"/>
              <a:buNone/>
            </a:pPr>
            <a:r>
              <a:rPr lang="en-US" sz="1600" i="1" dirty="0">
                <a:latin typeface="Times New Roman" panose="02020603050405020304" pitchFamily="18" charset="0"/>
              </a:rPr>
              <a:t>b</a:t>
            </a:r>
            <a:r>
              <a:rPr lang="en-US" sz="1600" dirty="0">
                <a:latin typeface="Times New Roman" panose="02020603050405020304" pitchFamily="18" charset="0"/>
              </a:rPr>
              <a:t>)</a:t>
            </a:r>
          </a:p>
        </p:txBody>
      </p:sp>
      <p:sp>
        <p:nvSpPr>
          <p:cNvPr id="14" name="Text Placeholder 1">
            <a:extLst>
              <a:ext uri="{FF2B5EF4-FFF2-40B4-BE49-F238E27FC236}">
                <a16:creationId xmlns:a16="http://schemas.microsoft.com/office/drawing/2014/main" id="{AC49A730-6C0A-4989-9DE2-53AAE6EF55BE}"/>
              </a:ext>
            </a:extLst>
          </p:cNvPr>
          <p:cNvSpPr txBox="1">
            <a:spLocks/>
          </p:cNvSpPr>
          <p:nvPr/>
        </p:nvSpPr>
        <p:spPr>
          <a:xfrm>
            <a:off x="7256742" y="4150699"/>
            <a:ext cx="790142" cy="452928"/>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Lucida Grande"/>
              <a:buNone/>
            </a:pPr>
            <a:r>
              <a:rPr lang="en-US" sz="1600" i="1" dirty="0">
                <a:latin typeface="Times New Roman" panose="02020603050405020304" pitchFamily="18" charset="0"/>
              </a:rPr>
              <a:t>c</a:t>
            </a:r>
            <a:r>
              <a:rPr lang="en-US" sz="1600" dirty="0">
                <a:latin typeface="Times New Roman" panose="02020603050405020304" pitchFamily="18" charset="0"/>
              </a:rPr>
              <a:t>)</a:t>
            </a:r>
          </a:p>
        </p:txBody>
      </p:sp>
      <p:sp>
        <p:nvSpPr>
          <p:cNvPr id="15" name="Text Placeholder 1">
            <a:extLst>
              <a:ext uri="{FF2B5EF4-FFF2-40B4-BE49-F238E27FC236}">
                <a16:creationId xmlns:a16="http://schemas.microsoft.com/office/drawing/2014/main" id="{8B4197A3-3896-44C1-B7EE-AE1E4E006E47}"/>
              </a:ext>
            </a:extLst>
          </p:cNvPr>
          <p:cNvSpPr txBox="1">
            <a:spLocks/>
          </p:cNvSpPr>
          <p:nvPr/>
        </p:nvSpPr>
        <p:spPr>
          <a:xfrm>
            <a:off x="274321" y="4591622"/>
            <a:ext cx="8691880" cy="540096"/>
          </a:xfrm>
          <a:prstGeom prst="rect">
            <a:avLst/>
          </a:prstGeom>
          <a:ln>
            <a:noFill/>
          </a:ln>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None/>
            </a:pPr>
            <a:r>
              <a:rPr lang="en-US" sz="1600" dirty="0">
                <a:latin typeface="Times New Roman" panose="02020603050405020304" pitchFamily="18" charset="0"/>
              </a:rPr>
              <a:t>Heat transfer coefficient and thermal boundary layer thickness at T = 55°C </a:t>
            </a:r>
            <a:r>
              <a:rPr lang="en-US" sz="1600" i="1" dirty="0">
                <a:latin typeface="Symbol" panose="05050102010706020507" pitchFamily="18" charset="2"/>
              </a:rPr>
              <a:t>f</a:t>
            </a:r>
            <a:r>
              <a:rPr lang="en-US" sz="1600" dirty="0">
                <a:latin typeface="Times New Roman" panose="02020603050405020304" pitchFamily="18" charset="0"/>
              </a:rPr>
              <a:t> = 0.01% for </a:t>
            </a:r>
            <a:r>
              <a:rPr lang="en-US" sz="1600" i="1" dirty="0">
                <a:latin typeface="Times New Roman" panose="02020603050405020304" pitchFamily="18" charset="0"/>
              </a:rPr>
              <a:t>a</a:t>
            </a:r>
            <a:r>
              <a:rPr lang="en-US" sz="1600" dirty="0">
                <a:latin typeface="Times New Roman" panose="02020603050405020304" pitchFamily="18" charset="0"/>
              </a:rPr>
              <a:t>) </a:t>
            </a:r>
            <a:r>
              <a:rPr lang="en-US" sz="1600" dirty="0" err="1">
                <a:latin typeface="Times New Roman" panose="02020603050405020304" pitchFamily="18" charset="0"/>
              </a:rPr>
              <a:t>CuO</a:t>
            </a:r>
            <a:r>
              <a:rPr lang="en-US" sz="1600" dirty="0">
                <a:latin typeface="Times New Roman" panose="02020603050405020304" pitchFamily="18" charset="0"/>
              </a:rPr>
              <a:t>/water; </a:t>
            </a:r>
            <a:r>
              <a:rPr lang="en-US" sz="1600" i="1" dirty="0">
                <a:latin typeface="Times New Roman" panose="02020603050405020304" pitchFamily="18" charset="0"/>
              </a:rPr>
              <a:t>b</a:t>
            </a:r>
            <a:r>
              <a:rPr lang="en-US" sz="1600" dirty="0">
                <a:latin typeface="Times New Roman" panose="02020603050405020304" pitchFamily="18" charset="0"/>
              </a:rPr>
              <a:t>) Fe</a:t>
            </a:r>
            <a:r>
              <a:rPr lang="en-US" sz="1600" baseline="-25000" dirty="0">
                <a:latin typeface="Times New Roman" panose="02020603050405020304" pitchFamily="18" charset="0"/>
              </a:rPr>
              <a:t>2</a:t>
            </a:r>
            <a:r>
              <a:rPr lang="en-US" sz="1600" dirty="0">
                <a:latin typeface="Times New Roman" panose="02020603050405020304" pitchFamily="18" charset="0"/>
              </a:rPr>
              <a:t>O</a:t>
            </a:r>
            <a:r>
              <a:rPr lang="en-US" sz="1600" baseline="-25000" dirty="0">
                <a:latin typeface="Times New Roman" panose="02020603050405020304" pitchFamily="18" charset="0"/>
              </a:rPr>
              <a:t>3</a:t>
            </a:r>
            <a:r>
              <a:rPr lang="en-US" sz="1600" dirty="0">
                <a:latin typeface="Times New Roman" panose="02020603050405020304" pitchFamily="18" charset="0"/>
              </a:rPr>
              <a:t>/water; </a:t>
            </a:r>
            <a:r>
              <a:rPr lang="en-US" sz="1600" i="1" dirty="0">
                <a:latin typeface="Times New Roman" panose="02020603050405020304" pitchFamily="18" charset="0"/>
              </a:rPr>
              <a:t>c</a:t>
            </a:r>
            <a:r>
              <a:rPr lang="en-US" sz="1600" dirty="0">
                <a:latin typeface="Times New Roman" panose="02020603050405020304" pitchFamily="18" charset="0"/>
              </a:rPr>
              <a:t>) Al</a:t>
            </a:r>
            <a:r>
              <a:rPr lang="en-US" sz="1600" baseline="-25000" dirty="0">
                <a:latin typeface="Times New Roman" panose="02020603050405020304" pitchFamily="18" charset="0"/>
              </a:rPr>
              <a:t>2</a:t>
            </a:r>
            <a:r>
              <a:rPr lang="en-US" sz="1600" dirty="0">
                <a:latin typeface="Times New Roman" panose="02020603050405020304" pitchFamily="18" charset="0"/>
              </a:rPr>
              <a:t>O</a:t>
            </a:r>
            <a:r>
              <a:rPr lang="en-US" sz="1600" baseline="-25000" dirty="0">
                <a:latin typeface="Times New Roman" panose="02020603050405020304" pitchFamily="18" charset="0"/>
              </a:rPr>
              <a:t>3</a:t>
            </a:r>
            <a:r>
              <a:rPr lang="en-US" sz="1600" dirty="0">
                <a:latin typeface="Times New Roman" panose="02020603050405020304" pitchFamily="18" charset="0"/>
              </a:rPr>
              <a:t>/water</a:t>
            </a:r>
          </a:p>
        </p:txBody>
      </p:sp>
    </p:spTree>
    <p:extLst>
      <p:ext uri="{BB962C8B-B14F-4D97-AF65-F5344CB8AC3E}">
        <p14:creationId xmlns:p14="http://schemas.microsoft.com/office/powerpoint/2010/main" val="15144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Remarks</a:t>
            </a:r>
          </a:p>
        </p:txBody>
      </p:sp>
    </p:spTree>
    <p:extLst>
      <p:ext uri="{BB962C8B-B14F-4D97-AF65-F5344CB8AC3E}">
        <p14:creationId xmlns:p14="http://schemas.microsoft.com/office/powerpoint/2010/main" val="17435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Content</a:t>
            </a:r>
          </a:p>
        </p:txBody>
      </p:sp>
      <p:sp>
        <p:nvSpPr>
          <p:cNvPr id="4" name="Text Placeholder 1"/>
          <p:cNvSpPr txBox="1">
            <a:spLocks/>
          </p:cNvSpPr>
          <p:nvPr/>
        </p:nvSpPr>
        <p:spPr>
          <a:xfrm>
            <a:off x="1417645" y="2018714"/>
            <a:ext cx="8076956" cy="29893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05F83"/>
                </a:solidFill>
                <a:latin typeface="Times New Roman" panose="02020603050405020304" pitchFamily="18" charset="0"/>
                <a:cs typeface="Times New Roman" panose="02020603050405020304" pitchFamily="18" charset="0"/>
              </a:rPr>
              <a:t>Introduction</a:t>
            </a:r>
          </a:p>
          <a:p>
            <a:r>
              <a:rPr lang="en-US" sz="1800" dirty="0">
                <a:solidFill>
                  <a:srgbClr val="005F83"/>
                </a:solidFill>
                <a:latin typeface="Times New Roman" panose="02020603050405020304" pitchFamily="18" charset="0"/>
                <a:cs typeface="Times New Roman" panose="02020603050405020304" pitchFamily="18" charset="0"/>
              </a:rPr>
              <a:t>Experimental setup</a:t>
            </a:r>
          </a:p>
          <a:p>
            <a:r>
              <a:rPr lang="en-US" sz="1800" dirty="0">
                <a:solidFill>
                  <a:srgbClr val="005F83"/>
                </a:solidFill>
                <a:latin typeface="Times New Roman" panose="02020603050405020304" pitchFamily="18" charset="0"/>
                <a:cs typeface="Times New Roman" panose="02020603050405020304" pitchFamily="18" charset="0"/>
              </a:rPr>
              <a:t>CFD modelling</a:t>
            </a:r>
          </a:p>
          <a:p>
            <a:pPr lvl="1"/>
            <a:r>
              <a:rPr lang="en-US" sz="1400" dirty="0">
                <a:solidFill>
                  <a:srgbClr val="005F83"/>
                </a:solidFill>
                <a:latin typeface="Times New Roman" panose="02020603050405020304" pitchFamily="18" charset="0"/>
                <a:cs typeface="Times New Roman" panose="02020603050405020304" pitchFamily="18" charset="0"/>
              </a:rPr>
              <a:t>Geometry</a:t>
            </a:r>
          </a:p>
          <a:p>
            <a:pPr lvl="1"/>
            <a:r>
              <a:rPr lang="en-US" sz="1400" dirty="0">
                <a:solidFill>
                  <a:srgbClr val="005F83"/>
                </a:solidFill>
                <a:latin typeface="Times New Roman" panose="02020603050405020304" pitchFamily="18" charset="0"/>
                <a:cs typeface="Times New Roman" panose="02020603050405020304" pitchFamily="18" charset="0"/>
              </a:rPr>
              <a:t>Governing equations</a:t>
            </a:r>
          </a:p>
          <a:p>
            <a:r>
              <a:rPr lang="en-US" sz="1800" dirty="0">
                <a:solidFill>
                  <a:srgbClr val="005F83"/>
                </a:solidFill>
                <a:latin typeface="Times New Roman" panose="02020603050405020304" pitchFamily="18" charset="0"/>
                <a:cs typeface="Times New Roman" panose="02020603050405020304" pitchFamily="18" charset="0"/>
              </a:rPr>
              <a:t>Results and discussion</a:t>
            </a:r>
          </a:p>
          <a:p>
            <a:r>
              <a:rPr lang="en-US" sz="1800" dirty="0">
                <a:solidFill>
                  <a:srgbClr val="005F83"/>
                </a:solidFill>
                <a:latin typeface="Times New Roman" panose="02020603050405020304" pitchFamily="18" charset="0"/>
                <a:cs typeface="Times New Roman" panose="02020603050405020304" pitchFamily="18" charset="0"/>
              </a:rPr>
              <a:t>Remarks</a:t>
            </a:r>
          </a:p>
        </p:txBody>
      </p:sp>
    </p:spTree>
    <p:extLst>
      <p:ext uri="{BB962C8B-B14F-4D97-AF65-F5344CB8AC3E}">
        <p14:creationId xmlns:p14="http://schemas.microsoft.com/office/powerpoint/2010/main" val="314097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Remarks</a:t>
            </a:r>
          </a:p>
        </p:txBody>
      </p:sp>
      <p:sp>
        <p:nvSpPr>
          <p:cNvPr id="4" name="Text Placeholder 3"/>
          <p:cNvSpPr>
            <a:spLocks noGrp="1"/>
          </p:cNvSpPr>
          <p:nvPr>
            <p:ph type="body" sz="quarter" idx="12"/>
          </p:nvPr>
        </p:nvSpPr>
        <p:spPr/>
        <p:txBody>
          <a:bodyPr/>
          <a:lstStyle/>
          <a:p>
            <a:endParaRPr lang="en-US" dirty="0"/>
          </a:p>
        </p:txBody>
      </p:sp>
      <p:sp>
        <p:nvSpPr>
          <p:cNvPr id="6" name="Marcador de texto 5">
            <a:extLst>
              <a:ext uri="{FF2B5EF4-FFF2-40B4-BE49-F238E27FC236}">
                <a16:creationId xmlns:a16="http://schemas.microsoft.com/office/drawing/2014/main" id="{E15C6A65-EE8C-41F4-AB99-B3DD4335AF85}"/>
              </a:ext>
            </a:extLst>
          </p:cNvPr>
          <p:cNvSpPr>
            <a:spLocks noGrp="1"/>
          </p:cNvSpPr>
          <p:nvPr>
            <p:ph type="body" sz="quarter" idx="11"/>
          </p:nvPr>
        </p:nvSpPr>
        <p:spPr>
          <a:xfrm>
            <a:off x="95250" y="472626"/>
            <a:ext cx="8959850" cy="4297680"/>
          </a:xfrm>
        </p:spPr>
        <p:txBody>
          <a:bodyPr/>
          <a:lstStyle/>
          <a:p>
            <a:pPr algn="just"/>
            <a:r>
              <a:rPr lang="en-US" dirty="0">
                <a:latin typeface="Times New Roman" panose="02020603050405020304" pitchFamily="18" charset="0"/>
                <a:cs typeface="Times New Roman" panose="02020603050405020304" pitchFamily="18" charset="0"/>
              </a:rPr>
              <a:t>A 3D CFD single-pseudo-phase simulation of an experimental horizontal pipe system to determine the heat transfer coefficient and thermal boundary layer of a nanofluid was implemented</a:t>
            </a:r>
          </a:p>
          <a:p>
            <a:pPr algn="just"/>
            <a:r>
              <a:rPr lang="en-US" dirty="0">
                <a:latin typeface="Times New Roman" panose="02020603050405020304" pitchFamily="18" charset="0"/>
                <a:cs typeface="Times New Roman" panose="02020603050405020304" pitchFamily="18" charset="0"/>
              </a:rPr>
              <a:t>An advanced non-invasive heat transfer coefficient probe developed at the </a:t>
            </a:r>
            <a:r>
              <a:rPr lang="en-US" dirty="0" err="1">
                <a:latin typeface="Times New Roman" panose="02020603050405020304" pitchFamily="18" charset="0"/>
                <a:cs typeface="Times New Roman" panose="02020603050405020304" pitchFamily="18" charset="0"/>
              </a:rPr>
              <a:t>mFReal</a:t>
            </a:r>
            <a:r>
              <a:rPr lang="en-US" dirty="0">
                <a:latin typeface="Times New Roman" panose="02020603050405020304" pitchFamily="18" charset="0"/>
                <a:cs typeface="Times New Roman" panose="02020603050405020304" pitchFamily="18" charset="0"/>
              </a:rPr>
              <a:t> was used on the experimental study</a:t>
            </a:r>
          </a:p>
          <a:p>
            <a:pPr algn="just"/>
            <a:r>
              <a:rPr lang="en-US" dirty="0">
                <a:latin typeface="Times New Roman" panose="02020603050405020304" pitchFamily="18" charset="0"/>
                <a:cs typeface="Times New Roman" panose="02020603050405020304" pitchFamily="18" charset="0"/>
              </a:rPr>
              <a:t>The CFD model incorporated the dependence of the physical and thermal properties of the nanofluids on the temperature and volume concentration of the nanoparticles through the inclusion of correlations reported in literature</a:t>
            </a:r>
          </a:p>
          <a:p>
            <a:pPr algn="just"/>
            <a:r>
              <a:rPr lang="en-US" dirty="0">
                <a:latin typeface="Times New Roman" panose="02020603050405020304" pitchFamily="18" charset="0"/>
                <a:cs typeface="Times New Roman" panose="02020603050405020304" pitchFamily="18" charset="0"/>
              </a:rPr>
              <a:t>Local heat transfer coefficients and thermal boundary  layer thickness are predicted by the implemented CFD model with average deviations down to 2.93% and 2.55%, respectively</a:t>
            </a:r>
          </a:p>
        </p:txBody>
      </p:sp>
    </p:spTree>
    <p:extLst>
      <p:ext uri="{BB962C8B-B14F-4D97-AF65-F5344CB8AC3E}">
        <p14:creationId xmlns:p14="http://schemas.microsoft.com/office/powerpoint/2010/main" val="112237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xEl>
                                              <p:pRg st="0" end="0"/>
                                            </p:txEl>
                                          </p:spTgt>
                                        </p:tgtEl>
                                      </p:cBhvr>
                                    </p:animEffect>
                                    <p:set>
                                      <p:cBhvr>
                                        <p:cTn id="12" dur="1" fill="hold">
                                          <p:stCondLst>
                                            <p:cond delay="499"/>
                                          </p:stCondLst>
                                        </p:cTn>
                                        <p:tgtEl>
                                          <p:spTgt spid="6">
                                            <p:txEl>
                                              <p:pRg st="0" end="0"/>
                                            </p:txEl>
                                          </p:spTgt>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
                                            <p:txEl>
                                              <p:pRg st="1" end="1"/>
                                            </p:txEl>
                                          </p:spTgt>
                                        </p:tgtEl>
                                      </p:cBhvr>
                                    </p:animEffect>
                                    <p:set>
                                      <p:cBhvr>
                                        <p:cTn id="21" dur="1" fill="hold">
                                          <p:stCondLst>
                                            <p:cond delay="499"/>
                                          </p:stCondLst>
                                        </p:cTn>
                                        <p:tgtEl>
                                          <p:spTgt spid="6">
                                            <p:txEl>
                                              <p:pRg st="1" end="1"/>
                                            </p:txEl>
                                          </p:spTgt>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6">
                                            <p:txEl>
                                              <p:pRg st="2" end="2"/>
                                            </p:txEl>
                                          </p:spTgt>
                                        </p:tgtEl>
                                      </p:cBhvr>
                                    </p:animEffect>
                                    <p:set>
                                      <p:cBhvr>
                                        <p:cTn id="30" dur="1" fill="hold">
                                          <p:stCondLst>
                                            <p:cond delay="499"/>
                                          </p:stCondLst>
                                        </p:cTn>
                                        <p:tgtEl>
                                          <p:spTgt spid="6">
                                            <p:txEl>
                                              <p:pRg st="2" end="2"/>
                                            </p:txEl>
                                          </p:spTgt>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E15C6A65-EE8C-41F4-AB99-B3DD4335AF85}"/>
              </a:ext>
            </a:extLst>
          </p:cNvPr>
          <p:cNvSpPr>
            <a:spLocks noGrp="1"/>
          </p:cNvSpPr>
          <p:nvPr>
            <p:ph type="body" sz="quarter" idx="11"/>
          </p:nvPr>
        </p:nvSpPr>
        <p:spPr>
          <a:xfrm>
            <a:off x="95250" y="606882"/>
            <a:ext cx="8953500" cy="4297680"/>
          </a:xfrm>
        </p:spPr>
        <p:txBody>
          <a:bodyPr/>
          <a:lstStyle/>
          <a:p>
            <a:pPr algn="just"/>
            <a:r>
              <a:rPr lang="en-US" dirty="0">
                <a:latin typeface="Times New Roman" panose="02020603050405020304" pitchFamily="18" charset="0"/>
                <a:cs typeface="Times New Roman" panose="02020603050405020304" pitchFamily="18" charset="0"/>
              </a:rPr>
              <a:t>The model predicted the trends in the enhancement of the local heat transfer coefficient and reduction of thermal boundary layer when increasing the volume concentration of the nanoparticles</a:t>
            </a:r>
          </a:p>
          <a:p>
            <a:pPr algn="just"/>
            <a:r>
              <a:rPr lang="en-US" dirty="0">
                <a:latin typeface="Times New Roman" panose="02020603050405020304" pitchFamily="18" charset="0"/>
                <a:cs typeface="Times New Roman" panose="02020603050405020304" pitchFamily="18" charset="0"/>
              </a:rPr>
              <a:t>The model exhibits an enhancement in the agreement between the experimental measurements and the predicted heat transfer coefficients when compared with other models found in literature</a:t>
            </a:r>
            <a:endParaRPr lang="en-GB"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results from the model suggest that there is no need to include a two-phase model to predict the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of the nanofluid </a:t>
            </a:r>
          </a:p>
        </p:txBody>
      </p:sp>
      <p:sp>
        <p:nvSpPr>
          <p:cNvPr id="3" name="Text Placeholder 2"/>
          <p:cNvSpPr>
            <a:spLocks noGrp="1"/>
          </p:cNvSpPr>
          <p:nvPr>
            <p:ph type="body" sz="quarter" idx="10"/>
          </p:nvPr>
        </p:nvSpPr>
        <p:spPr/>
        <p:txBody>
          <a:bodyPr/>
          <a:lstStyle/>
          <a:p>
            <a:r>
              <a:rPr lang="en-US" dirty="0"/>
              <a:t>Remarks</a:t>
            </a:r>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38367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xEl>
                                              <p:pRg st="0" end="0"/>
                                            </p:txEl>
                                          </p:spTgt>
                                        </p:tgtEl>
                                      </p:cBhvr>
                                    </p:animEffect>
                                    <p:set>
                                      <p:cBhvr>
                                        <p:cTn id="12" dur="1" fill="hold">
                                          <p:stCondLst>
                                            <p:cond delay="499"/>
                                          </p:stCondLst>
                                        </p:cTn>
                                        <p:tgtEl>
                                          <p:spTgt spid="6">
                                            <p:txEl>
                                              <p:pRg st="0" end="0"/>
                                            </p:txEl>
                                          </p:spTgt>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
                                            <p:txEl>
                                              <p:pRg st="1" end="1"/>
                                            </p:txEl>
                                          </p:spTgt>
                                        </p:tgtEl>
                                      </p:cBhvr>
                                    </p:animEffect>
                                    <p:set>
                                      <p:cBhvr>
                                        <p:cTn id="21" dur="1" fill="hold">
                                          <p:stCondLst>
                                            <p:cond delay="499"/>
                                          </p:stCondLst>
                                        </p:cTn>
                                        <p:tgtEl>
                                          <p:spTgt spid="6">
                                            <p:txEl>
                                              <p:pRg st="1" end="1"/>
                                            </p:txEl>
                                          </p:spTgt>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538642"/>
            <a:ext cx="8877300" cy="4604858"/>
          </a:xfrm>
        </p:spPr>
        <p:txBody>
          <a:bodyPr anchor="t">
            <a:normAutofit fontScale="62500" lnSpcReduction="20000"/>
          </a:bodyPr>
          <a:lstStyle/>
          <a:p>
            <a:pPr lvl="0"/>
            <a:r>
              <a:rPr lang="en-GB" dirty="0">
                <a:latin typeface="Times New Roman" panose="02020603050405020304" pitchFamily="18" charset="0"/>
                <a:cs typeface="Times New Roman" panose="02020603050405020304" pitchFamily="18" charset="0"/>
              </a:rPr>
              <a:t>Naik, B.A.K., Vinod, A.V., </a:t>
            </a:r>
            <a:r>
              <a:rPr lang="en-GB" i="1" dirty="0">
                <a:latin typeface="Times New Roman" panose="02020603050405020304" pitchFamily="18" charset="0"/>
                <a:cs typeface="Times New Roman" panose="02020603050405020304" pitchFamily="18" charset="0"/>
              </a:rPr>
              <a:t>Heat transfer enhancement using non-Newtonian nanofluids in a shell and helical coil heat exchanger</a:t>
            </a:r>
            <a:r>
              <a:rPr lang="en-GB" dirty="0">
                <a:latin typeface="Times New Roman" panose="02020603050405020304" pitchFamily="18" charset="0"/>
                <a:cs typeface="Times New Roman" panose="02020603050405020304" pitchFamily="18" charset="0"/>
              </a:rPr>
              <a:t>. Experimental Thermal and Fluid Science, 2018. 90: p. 132-142.</a:t>
            </a:r>
          </a:p>
          <a:p>
            <a:r>
              <a:rPr lang="en-GB" dirty="0" err="1">
                <a:latin typeface="Times New Roman" panose="02020603050405020304" pitchFamily="18" charset="0"/>
                <a:cs typeface="Times New Roman" panose="02020603050405020304" pitchFamily="18" charset="0"/>
              </a:rPr>
              <a:t>Behroyan</a:t>
            </a:r>
            <a:r>
              <a:rPr lang="en-GB" dirty="0">
                <a:latin typeface="Times New Roman" panose="02020603050405020304" pitchFamily="18" charset="0"/>
                <a:cs typeface="Times New Roman" panose="02020603050405020304" pitchFamily="18" charset="0"/>
              </a:rPr>
              <a:t>, I., Ganesan, P., </a:t>
            </a:r>
            <a:r>
              <a:rPr lang="en-GB" dirty="0" err="1">
                <a:latin typeface="Times New Roman" panose="02020603050405020304" pitchFamily="18" charset="0"/>
                <a:cs typeface="Times New Roman" panose="02020603050405020304" pitchFamily="18" charset="0"/>
              </a:rPr>
              <a:t>Sivasankaran</a:t>
            </a:r>
            <a:r>
              <a:rPr lang="en-GB" dirty="0">
                <a:latin typeface="Times New Roman" panose="02020603050405020304" pitchFamily="18" charset="0"/>
                <a:cs typeface="Times New Roman" panose="02020603050405020304" pitchFamily="18" charset="0"/>
              </a:rPr>
              <a:t>, S., </a:t>
            </a:r>
            <a:r>
              <a:rPr lang="en-GB" i="1" dirty="0">
                <a:latin typeface="Times New Roman" panose="02020603050405020304" pitchFamily="18" charset="0"/>
                <a:cs typeface="Times New Roman" panose="02020603050405020304" pitchFamily="18" charset="0"/>
              </a:rPr>
              <a:t>Turbulent forced convection of Cu-water nanofluid: CFD model comparison</a:t>
            </a:r>
            <a:r>
              <a:rPr lang="en-GB" dirty="0">
                <a:latin typeface="Times New Roman" panose="02020603050405020304" pitchFamily="18" charset="0"/>
                <a:cs typeface="Times New Roman" panose="02020603050405020304" pitchFamily="18" charset="0"/>
              </a:rPr>
              <a:t>. International Communications in Heat and Mass Transfer, 2015. 67: p. 163-172</a:t>
            </a:r>
            <a:endParaRPr lang="es-MX"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Kakac</a:t>
            </a:r>
            <a:r>
              <a:rPr lang="en-GB" dirty="0">
                <a:latin typeface="Times New Roman" panose="02020603050405020304" pitchFamily="18" charset="0"/>
                <a:cs typeface="Times New Roman" panose="02020603050405020304" pitchFamily="18" charset="0"/>
              </a:rPr>
              <a:t>, S., </a:t>
            </a:r>
            <a:r>
              <a:rPr lang="en-GB" dirty="0" err="1">
                <a:latin typeface="Times New Roman" panose="02020603050405020304" pitchFamily="18" charset="0"/>
                <a:cs typeface="Times New Roman" panose="02020603050405020304" pitchFamily="18" charset="0"/>
              </a:rPr>
              <a:t>Pramuanjaroenkij</a:t>
            </a:r>
            <a:r>
              <a:rPr lang="en-GB" dirty="0">
                <a:latin typeface="Times New Roman" panose="02020603050405020304" pitchFamily="18" charset="0"/>
                <a:cs typeface="Times New Roman" panose="02020603050405020304" pitchFamily="18" charset="0"/>
              </a:rPr>
              <a:t> A., </a:t>
            </a:r>
            <a:r>
              <a:rPr lang="en-GB" i="1" dirty="0">
                <a:latin typeface="Times New Roman" panose="02020603050405020304" pitchFamily="18" charset="0"/>
                <a:cs typeface="Times New Roman" panose="02020603050405020304" pitchFamily="18" charset="0"/>
              </a:rPr>
              <a:t>Review of convective heat transfer enhancement with nanofluids</a:t>
            </a:r>
            <a:r>
              <a:rPr lang="en-GB" dirty="0">
                <a:latin typeface="Times New Roman" panose="02020603050405020304" pitchFamily="18" charset="0"/>
                <a:cs typeface="Times New Roman" panose="02020603050405020304" pitchFamily="18" charset="0"/>
              </a:rPr>
              <a:t>. International Journal of Heat and Mass Transfer, 2009. 52: p. 3187-3196</a:t>
            </a:r>
            <a:endParaRPr lang="es-MX"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Sun, B., W. Lei, Yang, D., </a:t>
            </a:r>
            <a:r>
              <a:rPr lang="en-GB" i="1" dirty="0">
                <a:latin typeface="Times New Roman" panose="02020603050405020304" pitchFamily="18" charset="0"/>
                <a:cs typeface="Times New Roman" panose="02020603050405020304" pitchFamily="18" charset="0"/>
              </a:rPr>
              <a:t>Flow and convective heat transfer characteristics of Fe2O3–water nanofluids inside copper tubes</a:t>
            </a:r>
            <a:r>
              <a:rPr lang="en-GB" dirty="0">
                <a:latin typeface="Times New Roman" panose="02020603050405020304" pitchFamily="18" charset="0"/>
                <a:cs typeface="Times New Roman" panose="02020603050405020304" pitchFamily="18" charset="0"/>
              </a:rPr>
              <a:t>. International Communications in Heat and Mass Transfer, 2015. 64: p. 21-28</a:t>
            </a:r>
            <a:endParaRPr lang="es-MX"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Said, I.A., Taha, M.M., </a:t>
            </a:r>
            <a:r>
              <a:rPr lang="en-GB" dirty="0" err="1">
                <a:latin typeface="Times New Roman" panose="02020603050405020304" pitchFamily="18" charset="0"/>
                <a:cs typeface="Times New Roman" panose="02020603050405020304" pitchFamily="18" charset="0"/>
              </a:rPr>
              <a:t>Usma</a:t>
            </a:r>
            <a:r>
              <a:rPr lang="en-GB" dirty="0">
                <a:latin typeface="Times New Roman" panose="02020603050405020304" pitchFamily="18" charset="0"/>
                <a:cs typeface="Times New Roman" panose="02020603050405020304" pitchFamily="18" charset="0"/>
              </a:rPr>
              <a:t>, S., Woods, B.G., Al-</a:t>
            </a:r>
            <a:r>
              <a:rPr lang="en-GB" dirty="0" err="1">
                <a:latin typeface="Times New Roman" panose="02020603050405020304" pitchFamily="18" charset="0"/>
                <a:cs typeface="Times New Roman" panose="02020603050405020304" pitchFamily="18" charset="0"/>
              </a:rPr>
              <a:t>Dahhan</a:t>
            </a:r>
            <a:r>
              <a:rPr lang="en-GB" dirty="0">
                <a:latin typeface="Times New Roman" panose="02020603050405020304" pitchFamily="18" charset="0"/>
                <a:cs typeface="Times New Roman" panose="02020603050405020304" pitchFamily="18" charset="0"/>
              </a:rPr>
              <a:t>, M.H., </a:t>
            </a:r>
            <a:r>
              <a:rPr lang="en-GB" i="1" dirty="0">
                <a:latin typeface="Times New Roman" panose="02020603050405020304" pitchFamily="18" charset="0"/>
                <a:cs typeface="Times New Roman" panose="02020603050405020304" pitchFamily="18" charset="0"/>
              </a:rPr>
              <a:t>Investigation of natural convection heat transfer in a unique scaled-down dual-channel facility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AIChE</a:t>
            </a:r>
            <a:r>
              <a:rPr lang="en-GB" dirty="0">
                <a:latin typeface="Times New Roman" panose="02020603050405020304" pitchFamily="18" charset="0"/>
                <a:cs typeface="Times New Roman" panose="02020603050405020304" pitchFamily="18" charset="0"/>
              </a:rPr>
              <a:t> Journal, 2017. 63: p. 387-396</a:t>
            </a:r>
            <a:endParaRPr lang="es-MX"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Said, I.A., Taha, M.M., </a:t>
            </a:r>
            <a:r>
              <a:rPr lang="en-GB" dirty="0" err="1">
                <a:latin typeface="Times New Roman" panose="02020603050405020304" pitchFamily="18" charset="0"/>
                <a:cs typeface="Times New Roman" panose="02020603050405020304" pitchFamily="18" charset="0"/>
              </a:rPr>
              <a:t>Usma</a:t>
            </a:r>
            <a:r>
              <a:rPr lang="en-GB" dirty="0">
                <a:latin typeface="Times New Roman" panose="02020603050405020304" pitchFamily="18" charset="0"/>
                <a:cs typeface="Times New Roman" panose="02020603050405020304" pitchFamily="18" charset="0"/>
              </a:rPr>
              <a:t>, S., Al-</a:t>
            </a:r>
            <a:r>
              <a:rPr lang="en-GB" dirty="0" err="1">
                <a:latin typeface="Times New Roman" panose="02020603050405020304" pitchFamily="18" charset="0"/>
                <a:cs typeface="Times New Roman" panose="02020603050405020304" pitchFamily="18" charset="0"/>
              </a:rPr>
              <a:t>Dahhan</a:t>
            </a:r>
            <a:r>
              <a:rPr lang="en-GB" dirty="0">
                <a:latin typeface="Times New Roman" panose="02020603050405020304" pitchFamily="18" charset="0"/>
                <a:cs typeface="Times New Roman" panose="02020603050405020304" pitchFamily="18" charset="0"/>
              </a:rPr>
              <a:t>, M.H., </a:t>
            </a:r>
            <a:r>
              <a:rPr lang="en-GB" i="1" dirty="0">
                <a:latin typeface="Times New Roman" panose="02020603050405020304" pitchFamily="18" charset="0"/>
                <a:cs typeface="Times New Roman" panose="02020603050405020304" pitchFamily="18" charset="0"/>
              </a:rPr>
              <a:t>Experimental investigation of the helium natural circulation heat transfer in two channels facility using varying riser channel heat fluxes</a:t>
            </a:r>
            <a:r>
              <a:rPr lang="en-GB" dirty="0">
                <a:latin typeface="Times New Roman" panose="02020603050405020304" pitchFamily="18" charset="0"/>
                <a:cs typeface="Times New Roman" panose="02020603050405020304" pitchFamily="18" charset="0"/>
              </a:rPr>
              <a:t>. Experimental Thermal and Fluid Science, 2018. 93: p. 195-209</a:t>
            </a:r>
            <a:endParaRPr lang="es-MX"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Kim, S., Song, H., Yu, K., </a:t>
            </a:r>
            <a:r>
              <a:rPr lang="en-GB" dirty="0" err="1">
                <a:latin typeface="Times New Roman" panose="02020603050405020304" pitchFamily="18" charset="0"/>
                <a:cs typeface="Times New Roman" panose="02020603050405020304" pitchFamily="18" charset="0"/>
              </a:rPr>
              <a:t>Tserengombo</a:t>
            </a:r>
            <a:r>
              <a:rPr lang="en-GB" dirty="0">
                <a:latin typeface="Times New Roman" panose="02020603050405020304" pitchFamily="18" charset="0"/>
                <a:cs typeface="Times New Roman" panose="02020603050405020304" pitchFamily="18" charset="0"/>
              </a:rPr>
              <a:t>, B., Choi, S., Chung H., Kim, J., </a:t>
            </a:r>
            <a:r>
              <a:rPr lang="en-GB" dirty="0" err="1">
                <a:latin typeface="Times New Roman" panose="02020603050405020304" pitchFamily="18" charset="0"/>
                <a:cs typeface="Times New Roman" panose="02020603050405020304" pitchFamily="18" charset="0"/>
              </a:rPr>
              <a:t>Jeong</a:t>
            </a:r>
            <a:r>
              <a:rPr lang="en-GB" dirty="0">
                <a:latin typeface="Times New Roman" panose="02020603050405020304" pitchFamily="18" charset="0"/>
                <a:cs typeface="Times New Roman" panose="02020603050405020304" pitchFamily="18" charset="0"/>
              </a:rPr>
              <a:t>, H., </a:t>
            </a:r>
            <a:r>
              <a:rPr lang="en-GB" i="1" dirty="0">
                <a:latin typeface="Times New Roman" panose="02020603050405020304" pitchFamily="18" charset="0"/>
                <a:cs typeface="Times New Roman" panose="02020603050405020304" pitchFamily="18" charset="0"/>
              </a:rPr>
              <a:t>Comparison of CFD simulations to experiment for heat transfer characteristics with aqueous Al2O3 nanofluid in heat exchanger tube</a:t>
            </a:r>
            <a:r>
              <a:rPr lang="en-GB" dirty="0">
                <a:latin typeface="Times New Roman" panose="02020603050405020304" pitchFamily="18" charset="0"/>
                <a:cs typeface="Times New Roman" panose="02020603050405020304" pitchFamily="18" charset="0"/>
              </a:rPr>
              <a:t>. International Communications in Heat and Mass Transfer, 2018. 95: p. 123-131</a:t>
            </a:r>
            <a:endParaRPr lang="es-MX" dirty="0">
              <a:latin typeface="Times New Roman" panose="02020603050405020304" pitchFamily="18" charset="0"/>
              <a:cs typeface="Times New Roman" panose="02020603050405020304" pitchFamily="18" charset="0"/>
            </a:endParaRPr>
          </a:p>
          <a:p>
            <a:pPr lvl="0"/>
            <a:r>
              <a:rPr lang="en-GB" dirty="0">
                <a:latin typeface="Times New Roman" panose="02020603050405020304" pitchFamily="18" charset="0"/>
                <a:cs typeface="Times New Roman" panose="02020603050405020304" pitchFamily="18" charset="0"/>
              </a:rPr>
              <a:t>Maxwell, J. C., </a:t>
            </a:r>
            <a:r>
              <a:rPr lang="en-GB" i="1" dirty="0">
                <a:latin typeface="Times New Roman" panose="02020603050405020304" pitchFamily="18" charset="0"/>
                <a:cs typeface="Times New Roman" panose="02020603050405020304" pitchFamily="18" charset="0"/>
              </a:rPr>
              <a:t>A treatise on electricity and magnetism</a:t>
            </a:r>
            <a:r>
              <a:rPr lang="en-GB" dirty="0">
                <a:latin typeface="Times New Roman" panose="02020603050405020304" pitchFamily="18" charset="0"/>
                <a:cs typeface="Times New Roman" panose="02020603050405020304" pitchFamily="18" charset="0"/>
              </a:rPr>
              <a:t>. Vol. 1. Clarendon press, 1881</a:t>
            </a:r>
          </a:p>
          <a:p>
            <a:r>
              <a:rPr lang="de-DE" dirty="0">
                <a:latin typeface="Times New Roman" panose="02020603050405020304" pitchFamily="18" charset="0"/>
                <a:cs typeface="Times New Roman" panose="02020603050405020304" pitchFamily="18" charset="0"/>
              </a:rPr>
              <a:t>Einstein, A., </a:t>
            </a:r>
            <a:r>
              <a:rPr lang="de-DE" i="1" dirty="0">
                <a:latin typeface="Times New Roman" panose="02020603050405020304" pitchFamily="18" charset="0"/>
                <a:cs typeface="Times New Roman" panose="02020603050405020304" pitchFamily="18" charset="0"/>
              </a:rPr>
              <a:t>Eine neue </a:t>
            </a:r>
            <a:r>
              <a:rPr lang="de-DE" i="1" dirty="0" err="1">
                <a:latin typeface="Times New Roman" panose="02020603050405020304" pitchFamily="18" charset="0"/>
                <a:cs typeface="Times New Roman" panose="02020603050405020304" pitchFamily="18" charset="0"/>
              </a:rPr>
              <a:t>bestimmung</a:t>
            </a:r>
            <a:r>
              <a:rPr lang="de-DE" i="1" dirty="0">
                <a:latin typeface="Times New Roman" panose="02020603050405020304" pitchFamily="18" charset="0"/>
                <a:cs typeface="Times New Roman" panose="02020603050405020304" pitchFamily="18" charset="0"/>
              </a:rPr>
              <a:t> der </a:t>
            </a:r>
            <a:r>
              <a:rPr lang="de-DE" i="1" dirty="0" err="1">
                <a:latin typeface="Times New Roman" panose="02020603050405020304" pitchFamily="18" charset="0"/>
                <a:cs typeface="Times New Roman" panose="02020603050405020304" pitchFamily="18" charset="0"/>
              </a:rPr>
              <a:t>molekuldimensionen</a:t>
            </a:r>
            <a:r>
              <a:rPr lang="de-DE" dirty="0">
                <a:latin typeface="Times New Roman" panose="02020603050405020304" pitchFamily="18" charset="0"/>
                <a:cs typeface="Times New Roman" panose="02020603050405020304" pitchFamily="18" charset="0"/>
              </a:rPr>
              <a:t>. Annalen der Physik, 1906. p. 289–306</a:t>
            </a:r>
            <a:endParaRPr lang="es-MX"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Xuan, Y, </a:t>
            </a:r>
            <a:r>
              <a:rPr lang="en-GB" dirty="0" err="1">
                <a:latin typeface="Times New Roman" panose="02020603050405020304" pitchFamily="18" charset="0"/>
                <a:cs typeface="Times New Roman" panose="02020603050405020304" pitchFamily="18" charset="0"/>
              </a:rPr>
              <a:t>Roetzel</a:t>
            </a:r>
            <a:r>
              <a:rPr lang="en-GB" dirty="0">
                <a:latin typeface="Times New Roman" panose="02020603050405020304" pitchFamily="18" charset="0"/>
                <a:cs typeface="Times New Roman" panose="02020603050405020304" pitchFamily="18" charset="0"/>
              </a:rPr>
              <a:t>, W. </a:t>
            </a:r>
            <a:r>
              <a:rPr lang="en-GB" i="1" dirty="0">
                <a:latin typeface="Times New Roman" panose="02020603050405020304" pitchFamily="18" charset="0"/>
                <a:cs typeface="Times New Roman" panose="02020603050405020304" pitchFamily="18" charset="0"/>
              </a:rPr>
              <a:t>Conceptions for heat transfer correlation of nanofluids</a:t>
            </a:r>
            <a:r>
              <a:rPr lang="en-GB"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International Journal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Heat and </a:t>
            </a:r>
            <a:r>
              <a:rPr lang="de-DE" dirty="0" err="1">
                <a:latin typeface="Times New Roman" panose="02020603050405020304" pitchFamily="18" charset="0"/>
                <a:cs typeface="Times New Roman" panose="02020603050405020304" pitchFamily="18" charset="0"/>
              </a:rPr>
              <a:t>Mass</a:t>
            </a:r>
            <a:r>
              <a:rPr lang="de-DE" dirty="0">
                <a:latin typeface="Times New Roman" panose="02020603050405020304" pitchFamily="18" charset="0"/>
                <a:cs typeface="Times New Roman" panose="02020603050405020304" pitchFamily="18" charset="0"/>
              </a:rPr>
              <a:t> Transfer, 2000. 43: p. 3701-3707</a:t>
            </a:r>
            <a:endParaRPr lang="es-MX"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Pendyala</a:t>
            </a:r>
            <a:r>
              <a:rPr lang="en-GB" dirty="0">
                <a:latin typeface="Times New Roman" panose="02020603050405020304" pitchFamily="18" charset="0"/>
                <a:cs typeface="Times New Roman" panose="02020603050405020304" pitchFamily="18" charset="0"/>
              </a:rPr>
              <a:t>, R., Ilyas, S.U., Lim, L.R., </a:t>
            </a:r>
            <a:r>
              <a:rPr lang="en-GB" dirty="0" err="1">
                <a:latin typeface="Times New Roman" panose="02020603050405020304" pitchFamily="18" charset="0"/>
                <a:cs typeface="Times New Roman" panose="02020603050405020304" pitchFamily="18" charset="0"/>
              </a:rPr>
              <a:t>Marneni</a:t>
            </a:r>
            <a:r>
              <a:rPr lang="en-GB" dirty="0">
                <a:latin typeface="Times New Roman" panose="02020603050405020304" pitchFamily="18" charset="0"/>
                <a:cs typeface="Times New Roman" panose="02020603050405020304" pitchFamily="18" charset="0"/>
              </a:rPr>
              <a:t>, N., </a:t>
            </a:r>
            <a:r>
              <a:rPr lang="en-GB" i="1" dirty="0">
                <a:latin typeface="Times New Roman" panose="02020603050405020304" pitchFamily="18" charset="0"/>
                <a:cs typeface="Times New Roman" panose="02020603050405020304" pitchFamily="18" charset="0"/>
              </a:rPr>
              <a:t>CFD Analysis of Heat Transfer Performance of Nanofluids in Distributor Transformer</a:t>
            </a:r>
            <a:r>
              <a:rPr lang="en-GB" dirty="0">
                <a:latin typeface="Times New Roman" panose="02020603050405020304" pitchFamily="18" charset="0"/>
                <a:cs typeface="Times New Roman" panose="02020603050405020304" pitchFamily="18" charset="0"/>
              </a:rPr>
              <a:t>. Procedia Engineering, 2016. 148: p. 1162-1169</a:t>
            </a:r>
            <a:endParaRPr lang="es-MX" dirty="0">
              <a:latin typeface="Times New Roman" panose="02020603050405020304" pitchFamily="18" charset="0"/>
              <a:cs typeface="Times New Roman" panose="02020603050405020304" pitchFamily="18" charset="0"/>
            </a:endParaRPr>
          </a:p>
          <a:p>
            <a:pPr lvl="0"/>
            <a:endParaRPr lang="es-MX"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0"/>
          </p:nvPr>
        </p:nvSpPr>
        <p:spPr/>
        <p:txBody>
          <a:bodyPr/>
          <a:lstStyle/>
          <a:p>
            <a:r>
              <a:rPr lang="en-US" dirty="0"/>
              <a:t>References</a:t>
            </a:r>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6071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670671"/>
            <a:ext cx="9144000" cy="2000679"/>
          </a:xfrm>
          <a:solidFill>
            <a:schemeClr val="tx1"/>
          </a:solidFill>
        </p:spPr>
        <p:txBody>
          <a:bodyPr anchor="ctr"/>
          <a:lstStyle/>
          <a:p>
            <a:pPr algn="ctr"/>
            <a:r>
              <a:rPr lang="en-US" dirty="0"/>
              <a:t>Gracias</a:t>
            </a:r>
          </a:p>
        </p:txBody>
      </p:sp>
    </p:spTree>
    <p:extLst>
      <p:ext uri="{BB962C8B-B14F-4D97-AF65-F5344CB8AC3E}">
        <p14:creationId xmlns:p14="http://schemas.microsoft.com/office/powerpoint/2010/main" val="35221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3893" y="606882"/>
            <a:ext cx="4583882" cy="4297680"/>
          </a:xfrm>
        </p:spPr>
        <p:txBody>
          <a:bodyPr anchor="ctr"/>
          <a:lstStyle/>
          <a:p>
            <a:pPr algn="just">
              <a:spcBef>
                <a:spcPts val="600"/>
              </a:spcBef>
              <a:spcAft>
                <a:spcPts val="600"/>
              </a:spcAft>
            </a:pPr>
            <a:r>
              <a:rPr lang="en-US" sz="1800" dirty="0">
                <a:latin typeface="Times New Roman" panose="02020603050405020304" pitchFamily="18" charset="0"/>
                <a:cs typeface="Times New Roman" panose="02020603050405020304" pitchFamily="18" charset="0"/>
              </a:rPr>
              <a:t>Nanofluids are stable suspensions of solid nanoparticles in a base fluid in order to improve their thermal properties for diverse industrial applications.</a:t>
            </a:r>
          </a:p>
          <a:p>
            <a:pPr algn="just">
              <a:spcBef>
                <a:spcPts val="600"/>
              </a:spcBef>
              <a:spcAft>
                <a:spcPts val="600"/>
              </a:spcAft>
            </a:pPr>
            <a:r>
              <a:rPr lang="en-US" sz="1800" dirty="0">
                <a:latin typeface="Times New Roman" panose="02020603050405020304" pitchFamily="18" charset="0"/>
                <a:cs typeface="Times New Roman" panose="02020603050405020304" pitchFamily="18" charset="0"/>
              </a:rPr>
              <a:t>It has been observed that the size of the nanoparticle, volume concentration (</a:t>
            </a:r>
            <a:r>
              <a:rPr lang="en-US" sz="1800" i="1" dirty="0">
                <a:latin typeface="Symbol" panose="05050102010706020507" pitchFamily="18" charset="2"/>
                <a:cs typeface="Times New Roman" panose="02020603050405020304" pitchFamily="18" charset="0"/>
              </a:rPr>
              <a:t>f</a:t>
            </a:r>
            <a:r>
              <a:rPr lang="en-US" sz="1800" dirty="0">
                <a:latin typeface="Times New Roman" panose="02020603050405020304" pitchFamily="18" charset="0"/>
                <a:cs typeface="Times New Roman" panose="02020603050405020304" pitchFamily="18" charset="0"/>
              </a:rPr>
              <a:t>), material of the nanoparticles and base fluid have important effects over the performance and stability of the nanofluids </a:t>
            </a:r>
          </a:p>
          <a:p>
            <a:pPr algn="just">
              <a:spcBef>
                <a:spcPts val="600"/>
              </a:spcBef>
              <a:spcAft>
                <a:spcPts val="600"/>
              </a:spcAft>
            </a:pPr>
            <a:r>
              <a:rPr lang="en-US" sz="1800" dirty="0">
                <a:latin typeface="Times New Roman" panose="02020603050405020304" pitchFamily="18" charset="0"/>
                <a:cs typeface="Times New Roman" panose="02020603050405020304" pitchFamily="18" charset="0"/>
              </a:rPr>
              <a:t>Many experimental studies of nanofluids have focused on the development of correlations to predict the thermophysical properties of nanofluids and their thermal </a:t>
            </a:r>
            <a:r>
              <a:rPr lang="en-US" sz="1800" dirty="0" err="1">
                <a:latin typeface="Times New Roman" panose="02020603050405020304" pitchFamily="18" charset="0"/>
                <a:cs typeface="Times New Roman" panose="02020603050405020304" pitchFamily="18" charset="0"/>
              </a:rPr>
              <a:t>behaviour</a:t>
            </a:r>
            <a:endParaRPr lang="en-US" sz="1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0"/>
          </p:nvPr>
        </p:nvSpPr>
        <p:spPr/>
        <p:txBody>
          <a:bodyPr/>
          <a:lstStyle/>
          <a:p>
            <a:r>
              <a:rPr lang="en-US" dirty="0"/>
              <a:t>Introduction</a:t>
            </a:r>
          </a:p>
        </p:txBody>
      </p:sp>
      <p:sp>
        <p:nvSpPr>
          <p:cNvPr id="4" name="Text Placeholder 3"/>
          <p:cNvSpPr>
            <a:spLocks noGrp="1"/>
          </p:cNvSpPr>
          <p:nvPr>
            <p:ph type="body" sz="quarter" idx="12"/>
          </p:nvPr>
        </p:nvSpPr>
        <p:spPr/>
        <p:txBody>
          <a:bodyPr/>
          <a:lstStyle/>
          <a:p>
            <a:endParaRPr lang="en-US" dirty="0"/>
          </a:p>
        </p:txBody>
      </p:sp>
      <p:sp>
        <p:nvSpPr>
          <p:cNvPr id="8" name="Rectangle 7"/>
          <p:cNvSpPr/>
          <p:nvPr/>
        </p:nvSpPr>
        <p:spPr>
          <a:xfrm>
            <a:off x="5457805" y="4655959"/>
            <a:ext cx="3557840" cy="276999"/>
          </a:xfrm>
          <a:prstGeom prst="rect">
            <a:avLst/>
          </a:prstGeom>
        </p:spPr>
        <p:txBody>
          <a:bodyPr wrap="square">
            <a:spAutoFit/>
          </a:bodyPr>
          <a:lstStyle/>
          <a:p>
            <a:pPr algn="ctr"/>
            <a:r>
              <a:rPr lang="en-US" sz="1200" dirty="0">
                <a:solidFill>
                  <a:srgbClr val="005F83"/>
                </a:solidFill>
                <a:latin typeface="Times New Roman" panose="02020603050405020304" pitchFamily="18" charset="0"/>
                <a:cs typeface="Times New Roman" panose="02020603050405020304" pitchFamily="18" charset="0"/>
              </a:rPr>
              <a:t>(</a:t>
            </a:r>
            <a:r>
              <a:rPr lang="en-US" sz="1200" i="1" dirty="0">
                <a:solidFill>
                  <a:srgbClr val="005F83"/>
                </a:solidFill>
                <a:latin typeface="Times New Roman" panose="02020603050405020304" pitchFamily="18" charset="0"/>
                <a:cs typeface="Times New Roman" panose="02020603050405020304" pitchFamily="18" charset="0"/>
              </a:rPr>
              <a:t>Cupper oxide nanoparticles</a:t>
            </a:r>
            <a:r>
              <a:rPr lang="en-US" sz="1200" dirty="0">
                <a:solidFill>
                  <a:srgbClr val="005F83"/>
                </a:solidFill>
                <a:latin typeface="Times New Roman" panose="02020603050405020304" pitchFamily="18" charset="0"/>
                <a:cs typeface="Times New Roman" panose="02020603050405020304" pitchFamily="18" charset="0"/>
              </a:rPr>
              <a:t>)</a:t>
            </a:r>
          </a:p>
        </p:txBody>
      </p:sp>
      <p:pic>
        <p:nvPicPr>
          <p:cNvPr id="10242" name="Picture 2" descr="Resultado de imagen para copper oxide nanoparticles">
            <a:extLst>
              <a:ext uri="{FF2B5EF4-FFF2-40B4-BE49-F238E27FC236}">
                <a16:creationId xmlns:a16="http://schemas.microsoft.com/office/drawing/2014/main" id="{9CD6C41E-2F35-48E1-9260-B3011E322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399" y="2675924"/>
            <a:ext cx="2260035" cy="1685986"/>
          </a:xfrm>
          <a:prstGeom prst="rect">
            <a:avLst/>
          </a:prstGeom>
          <a:noFill/>
          <a:ln>
            <a:solidFill>
              <a:srgbClr val="008000"/>
            </a:solidFill>
          </a:ln>
          <a:extLst>
            <a:ext uri="{909E8E84-426E-40DD-AFC4-6F175D3DCCD1}">
              <a14:hiddenFill xmlns:a14="http://schemas.microsoft.com/office/drawing/2010/main">
                <a:solidFill>
                  <a:srgbClr val="FFFFFF"/>
                </a:solidFill>
              </a14:hiddenFill>
            </a:ext>
          </a:extLst>
        </p:spPr>
      </p:pic>
      <p:pic>
        <p:nvPicPr>
          <p:cNvPr id="10244" name="Picture 4" descr="Resultado de imagen para copper oxide nanoparticles">
            <a:extLst>
              <a:ext uri="{FF2B5EF4-FFF2-40B4-BE49-F238E27FC236}">
                <a16:creationId xmlns:a16="http://schemas.microsoft.com/office/drawing/2014/main" id="{0E72D35C-CD20-442A-9F89-E95872BEBA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90" b="14844"/>
          <a:stretch/>
        </p:blipFill>
        <p:spPr bwMode="auto">
          <a:xfrm>
            <a:off x="5782430" y="815668"/>
            <a:ext cx="2643975" cy="168598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F97C4DD6-D781-4364-86F0-ADC449A9CD57}"/>
              </a:ext>
            </a:extLst>
          </p:cNvPr>
          <p:cNvSpPr/>
          <p:nvPr/>
        </p:nvSpPr>
        <p:spPr>
          <a:xfrm>
            <a:off x="7236725" y="1658661"/>
            <a:ext cx="358815" cy="324091"/>
          </a:xfrm>
          <a:prstGeom prst="rect">
            <a:avLst/>
          </a:prstGeom>
          <a:noFill/>
          <a:ln w="285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Conector: curvado 9">
            <a:extLst>
              <a:ext uri="{FF2B5EF4-FFF2-40B4-BE49-F238E27FC236}">
                <a16:creationId xmlns:a16="http://schemas.microsoft.com/office/drawing/2014/main" id="{055CC9F2-BF87-45C4-AE27-6F88E83252F4}"/>
              </a:ext>
            </a:extLst>
          </p:cNvPr>
          <p:cNvCxnSpPr>
            <a:stCxn id="7" idx="1"/>
          </p:cNvCxnSpPr>
          <p:nvPr/>
        </p:nvCxnSpPr>
        <p:spPr>
          <a:xfrm rot="10800000" flipV="1">
            <a:off x="6493397" y="1820706"/>
            <a:ext cx="743328" cy="855217"/>
          </a:xfrm>
          <a:prstGeom prst="curvedConnector2">
            <a:avLst/>
          </a:prstGeom>
          <a:ln>
            <a:solidFill>
              <a:srgbClr val="008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710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72840" y="606882"/>
            <a:ext cx="4583882" cy="4297680"/>
          </a:xfrm>
        </p:spPr>
        <p:txBody>
          <a:bodyPr anchor="ctr"/>
          <a:lstStyle/>
          <a:p>
            <a:pPr algn="just">
              <a:spcBef>
                <a:spcPts val="600"/>
              </a:spcBef>
              <a:spcAft>
                <a:spcPts val="600"/>
              </a:spcAft>
            </a:pPr>
            <a:r>
              <a:rPr lang="en-US" sz="1800" dirty="0">
                <a:latin typeface="Times New Roman" panose="02020603050405020304" pitchFamily="18" charset="0"/>
                <a:ea typeface="Calibri" panose="020F0502020204030204" pitchFamily="34" charset="0"/>
              </a:rPr>
              <a:t>CFD techniques have seem to be a promising tool to study and predict the thermal behavior of nanofluids</a:t>
            </a:r>
          </a:p>
          <a:p>
            <a:pPr algn="just">
              <a:spcBef>
                <a:spcPts val="600"/>
              </a:spcBef>
              <a:spcAft>
                <a:spcPts val="600"/>
              </a:spcAft>
            </a:pPr>
            <a:r>
              <a:rPr lang="en-US" sz="1800" dirty="0">
                <a:latin typeface="Times New Roman" panose="02020603050405020304" pitchFamily="18" charset="0"/>
                <a:ea typeface="Calibri" panose="020F0502020204030204" pitchFamily="34" charset="0"/>
              </a:rPr>
              <a:t>Single-pseudo-phase vs two-phase flow</a:t>
            </a:r>
          </a:p>
          <a:p>
            <a:pPr algn="just">
              <a:spcBef>
                <a:spcPts val="600"/>
              </a:spcBef>
              <a:spcAft>
                <a:spcPts val="600"/>
              </a:spcAft>
            </a:pPr>
            <a:r>
              <a:rPr lang="en-US" sz="1800" dirty="0">
                <a:latin typeface="Times New Roman" panose="02020603050405020304" pitchFamily="18" charset="0"/>
                <a:ea typeface="Calibri" panose="020F0502020204030204" pitchFamily="34" charset="0"/>
              </a:rPr>
              <a:t>For both approaches, deviations of up to 35% in the prediction of heat transfer coefficients can be found in literature</a:t>
            </a:r>
          </a:p>
          <a:p>
            <a:pPr algn="just">
              <a:spcBef>
                <a:spcPts val="600"/>
              </a:spcBef>
              <a:spcAft>
                <a:spcPts val="600"/>
              </a:spcAft>
            </a:pPr>
            <a:r>
              <a:rPr lang="en-US" sz="1800" dirty="0">
                <a:latin typeface="Times New Roman" panose="02020603050405020304" pitchFamily="18" charset="0"/>
                <a:ea typeface="Calibri" panose="020F0502020204030204" pitchFamily="34" charset="0"/>
              </a:rPr>
              <a:t>In most of the works found in literature, important simplifications are made on either the geometry of the system (2D systems) or on the coupling of the multiscale phenomena</a:t>
            </a:r>
            <a:endParaRPr lang="en-US" sz="1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0"/>
          </p:nvPr>
        </p:nvSpPr>
        <p:spPr/>
        <p:txBody>
          <a:bodyPr/>
          <a:lstStyle/>
          <a:p>
            <a:r>
              <a:rPr lang="en-US" dirty="0"/>
              <a:t>Introduction</a:t>
            </a:r>
          </a:p>
        </p:txBody>
      </p:sp>
      <p:sp>
        <p:nvSpPr>
          <p:cNvPr id="4" name="Text Placeholder 3"/>
          <p:cNvSpPr>
            <a:spLocks noGrp="1"/>
          </p:cNvSpPr>
          <p:nvPr>
            <p:ph type="body" sz="quarter" idx="12"/>
          </p:nvPr>
        </p:nvSpPr>
        <p:spPr/>
        <p:txBody>
          <a:bodyPr/>
          <a:lstStyle/>
          <a:p>
            <a:endParaRPr lang="en-US" dirty="0"/>
          </a:p>
        </p:txBody>
      </p:sp>
      <p:sp>
        <p:nvSpPr>
          <p:cNvPr id="12" name="Rectangle 11"/>
          <p:cNvSpPr/>
          <p:nvPr/>
        </p:nvSpPr>
        <p:spPr>
          <a:xfrm>
            <a:off x="343569" y="4496042"/>
            <a:ext cx="3809519" cy="276999"/>
          </a:xfrm>
          <a:prstGeom prst="rect">
            <a:avLst/>
          </a:prstGeom>
        </p:spPr>
        <p:txBody>
          <a:bodyPr wrap="square">
            <a:spAutoFit/>
          </a:bodyPr>
          <a:lstStyle/>
          <a:p>
            <a:pPr algn="ctr"/>
            <a:r>
              <a:rPr lang="en-US" sz="1200" dirty="0">
                <a:solidFill>
                  <a:srgbClr val="005F83"/>
                </a:solidFill>
                <a:latin typeface="Times New Roman" panose="02020603050405020304" pitchFamily="18" charset="0"/>
                <a:cs typeface="Times New Roman" panose="02020603050405020304" pitchFamily="18" charset="0"/>
              </a:rPr>
              <a:t>(</a:t>
            </a:r>
            <a:r>
              <a:rPr lang="en-US" sz="1200" i="1" dirty="0">
                <a:solidFill>
                  <a:srgbClr val="005F83"/>
                </a:solidFill>
                <a:latin typeface="Times New Roman" panose="02020603050405020304" pitchFamily="18" charset="0"/>
                <a:cs typeface="Times New Roman" panose="02020603050405020304" pitchFamily="18" charset="0"/>
              </a:rPr>
              <a:t>Experimental and CFD modeling study – Kim et al, 2018</a:t>
            </a:r>
            <a:r>
              <a:rPr lang="en-US" sz="1200" dirty="0">
                <a:solidFill>
                  <a:srgbClr val="005F83"/>
                </a:solidFill>
                <a:latin typeface="Times New Roman" panose="02020603050405020304" pitchFamily="18" charset="0"/>
                <a:cs typeface="Times New Roman" panose="02020603050405020304" pitchFamily="18" charset="0"/>
              </a:rPr>
              <a:t>)</a:t>
            </a:r>
          </a:p>
        </p:txBody>
      </p:sp>
      <p:pic>
        <p:nvPicPr>
          <p:cNvPr id="5" name="Imagen 4">
            <a:extLst>
              <a:ext uri="{FF2B5EF4-FFF2-40B4-BE49-F238E27FC236}">
                <a16:creationId xmlns:a16="http://schemas.microsoft.com/office/drawing/2014/main" id="{093BF3D1-D070-47E4-9EB9-DF5D4BE6E411}"/>
              </a:ext>
            </a:extLst>
          </p:cNvPr>
          <p:cNvPicPr>
            <a:picLocks noChangeAspect="1"/>
          </p:cNvPicPr>
          <p:nvPr/>
        </p:nvPicPr>
        <p:blipFill>
          <a:blip r:embed="rId2"/>
          <a:stretch>
            <a:fillRect/>
          </a:stretch>
        </p:blipFill>
        <p:spPr>
          <a:xfrm>
            <a:off x="180060" y="2649058"/>
            <a:ext cx="4136539" cy="1837563"/>
          </a:xfrm>
          <a:prstGeom prst="rect">
            <a:avLst/>
          </a:prstGeom>
        </p:spPr>
      </p:pic>
      <p:pic>
        <p:nvPicPr>
          <p:cNvPr id="6" name="Imagen 5">
            <a:extLst>
              <a:ext uri="{FF2B5EF4-FFF2-40B4-BE49-F238E27FC236}">
                <a16:creationId xmlns:a16="http://schemas.microsoft.com/office/drawing/2014/main" id="{1A906349-C5FD-4B02-8F2A-00711C9B6E99}"/>
              </a:ext>
            </a:extLst>
          </p:cNvPr>
          <p:cNvPicPr>
            <a:picLocks noChangeAspect="1"/>
          </p:cNvPicPr>
          <p:nvPr/>
        </p:nvPicPr>
        <p:blipFill>
          <a:blip r:embed="rId3"/>
          <a:stretch>
            <a:fillRect/>
          </a:stretch>
        </p:blipFill>
        <p:spPr>
          <a:xfrm>
            <a:off x="187278" y="811494"/>
            <a:ext cx="4122104" cy="1837564"/>
          </a:xfrm>
          <a:prstGeom prst="rect">
            <a:avLst/>
          </a:prstGeom>
        </p:spPr>
      </p:pic>
    </p:spTree>
    <p:extLst>
      <p:ext uri="{BB962C8B-B14F-4D97-AF65-F5344CB8AC3E}">
        <p14:creationId xmlns:p14="http://schemas.microsoft.com/office/powerpoint/2010/main" val="16154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Experimental setup</a:t>
            </a:r>
          </a:p>
        </p:txBody>
      </p:sp>
    </p:spTree>
    <p:extLst>
      <p:ext uri="{BB962C8B-B14F-4D97-AF65-F5344CB8AC3E}">
        <p14:creationId xmlns:p14="http://schemas.microsoft.com/office/powerpoint/2010/main" val="29000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Experimental setup</a:t>
            </a:r>
          </a:p>
        </p:txBody>
      </p:sp>
      <p:sp>
        <p:nvSpPr>
          <p:cNvPr id="4" name="Text Placeholder 3"/>
          <p:cNvSpPr>
            <a:spLocks noGrp="1"/>
          </p:cNvSpPr>
          <p:nvPr>
            <p:ph type="body" sz="quarter" idx="12"/>
          </p:nvPr>
        </p:nvSpPr>
        <p:spPr/>
        <p:txBody>
          <a:bodyPr/>
          <a:lstStyle/>
          <a:p>
            <a:endParaRPr lang="en-US" dirty="0"/>
          </a:p>
        </p:txBody>
      </p:sp>
      <p:sp>
        <p:nvSpPr>
          <p:cNvPr id="10" name="Text Placeholder 1"/>
          <p:cNvSpPr txBox="1">
            <a:spLocks/>
          </p:cNvSpPr>
          <p:nvPr/>
        </p:nvSpPr>
        <p:spPr>
          <a:xfrm>
            <a:off x="116383" y="606882"/>
            <a:ext cx="4583882" cy="4297680"/>
          </a:xfrm>
          <a:prstGeom prst="rect">
            <a:avLst/>
          </a:prstGeom>
        </p:spPr>
        <p:txBody>
          <a:bodyPr anchor="ctr"/>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600"/>
              </a:spcAft>
            </a:pPr>
            <a:r>
              <a:rPr lang="en-US" sz="1800" dirty="0">
                <a:latin typeface="Times New Roman" panose="02020603050405020304" pitchFamily="18" charset="0"/>
                <a:ea typeface="Calibri" panose="020F0502020204030204" pitchFamily="34" charset="0"/>
              </a:rPr>
              <a:t>Closed loop of copper tube </a:t>
            </a:r>
          </a:p>
          <a:p>
            <a:pPr lvl="1" algn="just">
              <a:spcBef>
                <a:spcPts val="600"/>
              </a:spcBef>
              <a:spcAft>
                <a:spcPts val="600"/>
              </a:spcAft>
            </a:pPr>
            <a:r>
              <a:rPr lang="en-US" sz="1600" dirty="0">
                <a:latin typeface="Times New Roman" panose="02020603050405020304" pitchFamily="18" charset="0"/>
                <a:cs typeface="Times New Roman" panose="02020603050405020304" pitchFamily="18" charset="0"/>
              </a:rPr>
              <a:t>ID = 2.54 cm; </a:t>
            </a:r>
            <a:r>
              <a:rPr lang="en-US" sz="1600" i="1" dirty="0">
                <a:latin typeface="Times New Roman" panose="02020603050405020304" pitchFamily="18" charset="0"/>
                <a:cs typeface="Times New Roman" panose="02020603050405020304" pitchFamily="18" charset="0"/>
              </a:rPr>
              <a:t>L</a:t>
            </a:r>
            <a:r>
              <a:rPr lang="en-US" sz="1600" dirty="0">
                <a:latin typeface="Times New Roman" panose="02020603050405020304" pitchFamily="18" charset="0"/>
                <a:cs typeface="Times New Roman" panose="02020603050405020304" pitchFamily="18" charset="0"/>
              </a:rPr>
              <a:t> = 40 cm</a:t>
            </a:r>
            <a:endParaRPr lang="en-US" sz="1600" i="1"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1800" dirty="0">
                <a:latin typeface="Times New Roman" panose="02020603050405020304" pitchFamily="18" charset="0"/>
                <a:cs typeface="Times New Roman" panose="02020603050405020304" pitchFamily="18" charset="0"/>
              </a:rPr>
              <a:t>Nanoparticles</a:t>
            </a:r>
          </a:p>
          <a:p>
            <a:pPr lvl="1" algn="just">
              <a:spcBef>
                <a:spcPts val="600"/>
              </a:spcBef>
              <a:spcAft>
                <a:spcPts val="600"/>
              </a:spcAft>
            </a:pPr>
            <a:r>
              <a:rPr lang="en-US" sz="1600" dirty="0">
                <a:latin typeface="Times New Roman" panose="02020603050405020304" pitchFamily="18" charset="0"/>
                <a:cs typeface="Times New Roman" panose="02020603050405020304" pitchFamily="18" charset="0"/>
              </a:rPr>
              <a:t>Material: </a:t>
            </a:r>
            <a:r>
              <a:rPr lang="en-US" sz="1600" dirty="0" err="1">
                <a:latin typeface="Times New Roman" panose="02020603050405020304" pitchFamily="18" charset="0"/>
                <a:cs typeface="Times New Roman" panose="02020603050405020304" pitchFamily="18" charset="0"/>
              </a:rPr>
              <a:t>CuO</a:t>
            </a:r>
            <a:r>
              <a:rPr lang="en-US" sz="1600" dirty="0">
                <a:latin typeface="Times New Roman" panose="02020603050405020304" pitchFamily="18" charset="0"/>
                <a:cs typeface="Times New Roman" panose="02020603050405020304" pitchFamily="18" charset="0"/>
              </a:rPr>
              <a:t>, Fe</a:t>
            </a:r>
            <a:r>
              <a:rPr lang="en-US" sz="1600" baseline="-25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O</a:t>
            </a:r>
            <a:r>
              <a:rPr lang="en-US" sz="1600" baseline="-25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Al</a:t>
            </a:r>
            <a:r>
              <a:rPr lang="en-US" sz="1600" baseline="-25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O</a:t>
            </a:r>
            <a:r>
              <a:rPr lang="en-US" sz="1600" baseline="-25000" dirty="0">
                <a:latin typeface="Times New Roman" panose="02020603050405020304" pitchFamily="18" charset="0"/>
                <a:cs typeface="Times New Roman" panose="02020603050405020304" pitchFamily="18" charset="0"/>
              </a:rPr>
              <a:t>3</a:t>
            </a:r>
          </a:p>
          <a:p>
            <a:pPr lvl="1" algn="just">
              <a:spcBef>
                <a:spcPts val="600"/>
              </a:spcBef>
              <a:spcAft>
                <a:spcPts val="600"/>
              </a:spcAft>
            </a:pPr>
            <a:r>
              <a:rPr lang="en-US" sz="1600" i="1" dirty="0" err="1">
                <a:latin typeface="Times New Roman" panose="02020603050405020304" pitchFamily="18" charset="0"/>
                <a:cs typeface="Times New Roman" panose="02020603050405020304" pitchFamily="18" charset="0"/>
              </a:rPr>
              <a:t>D</a:t>
            </a:r>
            <a:r>
              <a:rPr lang="en-US" sz="1600" i="1" baseline="-25000" dirty="0" err="1">
                <a:latin typeface="Times New Roman" panose="02020603050405020304" pitchFamily="18" charset="0"/>
                <a:cs typeface="Times New Roman" panose="02020603050405020304" pitchFamily="18" charset="0"/>
              </a:rPr>
              <a:t>np</a:t>
            </a:r>
            <a:r>
              <a:rPr lang="en-US" sz="1600" dirty="0">
                <a:latin typeface="Times New Roman" panose="02020603050405020304" pitchFamily="18" charset="0"/>
                <a:cs typeface="Times New Roman" panose="02020603050405020304" pitchFamily="18" charset="0"/>
              </a:rPr>
              <a:t> = 30 nm</a:t>
            </a:r>
          </a:p>
          <a:p>
            <a:pPr lvl="1" algn="just">
              <a:spcBef>
                <a:spcPts val="600"/>
              </a:spcBef>
              <a:spcAft>
                <a:spcPts val="600"/>
              </a:spcAft>
            </a:pPr>
            <a:r>
              <a:rPr lang="en-US" sz="1600" i="1" dirty="0" err="1">
                <a:latin typeface="Symbol" panose="05050102010706020507" pitchFamily="18" charset="2"/>
                <a:cs typeface="Times New Roman" panose="02020603050405020304" pitchFamily="18" charset="0"/>
              </a:rPr>
              <a:t>r</a:t>
            </a:r>
            <a:r>
              <a:rPr lang="en-US" sz="1600" i="1" baseline="-25000" dirty="0" err="1">
                <a:latin typeface="Times New Roman" panose="02020603050405020304" pitchFamily="18" charset="0"/>
                <a:cs typeface="Times New Roman" panose="02020603050405020304" pitchFamily="18" charset="0"/>
              </a:rPr>
              <a:t>np</a:t>
            </a:r>
            <a:r>
              <a:rPr lang="en-US" sz="1600" dirty="0">
                <a:latin typeface="Times New Roman" panose="02020603050405020304" pitchFamily="18" charset="0"/>
                <a:cs typeface="Times New Roman" panose="02020603050405020304" pitchFamily="18" charset="0"/>
              </a:rPr>
              <a:t> = 6350, 5240, 3600 kg/m</a:t>
            </a:r>
            <a:r>
              <a:rPr lang="en-US" sz="1600" baseline="30000" dirty="0">
                <a:latin typeface="Times New Roman" panose="02020603050405020304" pitchFamily="18" charset="0"/>
                <a:cs typeface="Times New Roman" panose="02020603050405020304" pitchFamily="18" charset="0"/>
              </a:rPr>
              <a:t>3</a:t>
            </a:r>
          </a:p>
          <a:p>
            <a:pPr lvl="1" algn="just">
              <a:spcBef>
                <a:spcPts val="600"/>
              </a:spcBef>
              <a:spcAft>
                <a:spcPts val="600"/>
              </a:spcAft>
            </a:pPr>
            <a:r>
              <a:rPr lang="en-US" sz="1600" i="1" dirty="0" err="1">
                <a:latin typeface="Times New Roman" panose="02020603050405020304" pitchFamily="18" charset="0"/>
                <a:cs typeface="Times New Roman" panose="02020603050405020304" pitchFamily="18" charset="0"/>
              </a:rPr>
              <a:t>k</a:t>
            </a:r>
            <a:r>
              <a:rPr lang="en-US" sz="1600" i="1" baseline="-25000" dirty="0" err="1">
                <a:latin typeface="Times New Roman" panose="02020603050405020304" pitchFamily="18" charset="0"/>
                <a:cs typeface="Times New Roman" panose="02020603050405020304" pitchFamily="18" charset="0"/>
              </a:rPr>
              <a:t>np</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69, 20, 40 W/m K</a:t>
            </a:r>
          </a:p>
          <a:p>
            <a:pPr lvl="1" algn="just">
              <a:spcBef>
                <a:spcPts val="600"/>
              </a:spcBef>
              <a:spcAft>
                <a:spcPts val="600"/>
              </a:spcAft>
            </a:pPr>
            <a:r>
              <a:rPr lang="en-US" sz="1600" i="1" dirty="0" err="1">
                <a:latin typeface="Times New Roman" panose="02020603050405020304" pitchFamily="18" charset="0"/>
                <a:cs typeface="Times New Roman" panose="02020603050405020304" pitchFamily="18" charset="0"/>
              </a:rPr>
              <a:t>C</a:t>
            </a:r>
            <a:r>
              <a:rPr lang="en-US" sz="1600" i="1" baseline="-25000" dirty="0" err="1">
                <a:latin typeface="Times New Roman" panose="02020603050405020304" pitchFamily="18" charset="0"/>
                <a:cs typeface="Times New Roman" panose="02020603050405020304" pitchFamily="18" charset="0"/>
              </a:rPr>
              <a:t>p,np</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550, 650, 765 J/gr K</a:t>
            </a:r>
          </a:p>
          <a:p>
            <a:pPr algn="just">
              <a:spcBef>
                <a:spcPts val="600"/>
              </a:spcBef>
              <a:spcAft>
                <a:spcPts val="600"/>
              </a:spcAft>
            </a:pPr>
            <a:r>
              <a:rPr lang="en-US" sz="1800" dirty="0" err="1">
                <a:latin typeface="Times New Roman" panose="02020603050405020304" pitchFamily="18" charset="0"/>
                <a:cs typeface="Times New Roman" panose="02020603050405020304" pitchFamily="18" charset="0"/>
              </a:rPr>
              <a:t>Operartion</a:t>
            </a:r>
            <a:r>
              <a:rPr lang="en-US" sz="1800" dirty="0">
                <a:latin typeface="Times New Roman" panose="02020603050405020304" pitchFamily="18" charset="0"/>
                <a:cs typeface="Times New Roman" panose="02020603050405020304" pitchFamily="18" charset="0"/>
              </a:rPr>
              <a:t> conditions</a:t>
            </a:r>
            <a:endParaRPr lang="en-US" sz="1000" dirty="0">
              <a:latin typeface="Times New Roman" panose="02020603050405020304" pitchFamily="18" charset="0"/>
              <a:cs typeface="Times New Roman" panose="02020603050405020304" pitchFamily="18" charset="0"/>
            </a:endParaRPr>
          </a:p>
          <a:p>
            <a:pPr lvl="1" algn="just">
              <a:spcBef>
                <a:spcPts val="600"/>
              </a:spcBef>
              <a:spcAft>
                <a:spcPts val="600"/>
              </a:spcAft>
            </a:pPr>
            <a:r>
              <a:rPr lang="en-US" sz="1600" dirty="0">
                <a:latin typeface="Times New Roman" panose="02020603050405020304" pitchFamily="18" charset="0"/>
                <a:cs typeface="Times New Roman" panose="02020603050405020304" pitchFamily="18" charset="0"/>
              </a:rPr>
              <a:t>T = 25 – 55 °C</a:t>
            </a:r>
          </a:p>
          <a:p>
            <a:pPr lvl="1" algn="just">
              <a:spcBef>
                <a:spcPts val="600"/>
              </a:spcBef>
              <a:spcAft>
                <a:spcPts val="600"/>
              </a:spcAft>
            </a:pPr>
            <a:r>
              <a:rPr lang="en-US" sz="1600" dirty="0">
                <a:latin typeface="Times New Roman" panose="02020603050405020304" pitchFamily="18" charset="0"/>
                <a:cs typeface="Times New Roman" panose="02020603050405020304" pitchFamily="18" charset="0"/>
              </a:rPr>
              <a:t>Q = 1 – 6 l/min</a:t>
            </a:r>
          </a:p>
          <a:p>
            <a:pPr lvl="1" algn="just">
              <a:spcBef>
                <a:spcPts val="600"/>
              </a:spcBef>
              <a:spcAft>
                <a:spcPts val="600"/>
              </a:spcAft>
            </a:pPr>
            <a:r>
              <a:rPr lang="en-US" sz="1600" i="1" dirty="0">
                <a:latin typeface="Symbol" panose="05050102010706020507" pitchFamily="18" charset="2"/>
                <a:cs typeface="Times New Roman" panose="02020603050405020304" pitchFamily="18" charset="0"/>
              </a:rPr>
              <a:t>f</a:t>
            </a:r>
            <a:r>
              <a:rPr lang="en-US" sz="1600" dirty="0">
                <a:latin typeface="Times New Roman" panose="02020603050405020304" pitchFamily="18" charset="0"/>
                <a:cs typeface="Times New Roman" panose="02020603050405020304" pitchFamily="18" charset="0"/>
              </a:rPr>
              <a:t> = 0.01 – 0.05%</a:t>
            </a:r>
          </a:p>
        </p:txBody>
      </p:sp>
      <p:pic>
        <p:nvPicPr>
          <p:cNvPr id="9" name="Imagen 8">
            <a:extLst>
              <a:ext uri="{FF2B5EF4-FFF2-40B4-BE49-F238E27FC236}">
                <a16:creationId xmlns:a16="http://schemas.microsoft.com/office/drawing/2014/main" id="{41828E23-6743-4980-BF05-9BDF154559D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17494" y="3091069"/>
            <a:ext cx="5612130" cy="2028190"/>
          </a:xfrm>
          <a:prstGeom prst="rect">
            <a:avLst/>
          </a:prstGeom>
        </p:spPr>
      </p:pic>
      <p:pic>
        <p:nvPicPr>
          <p:cNvPr id="11" name="Picture 4">
            <a:extLst>
              <a:ext uri="{FF2B5EF4-FFF2-40B4-BE49-F238E27FC236}">
                <a16:creationId xmlns:a16="http://schemas.microsoft.com/office/drawing/2014/main" id="{07079741-052F-4C1E-998D-6A1B0C6AE2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4422" y="587777"/>
            <a:ext cx="5318274" cy="2522398"/>
          </a:xfrm>
          <a:prstGeom prst="rect">
            <a:avLst/>
          </a:prstGeom>
          <a:ln w="38100" cap="sq">
            <a:noFill/>
            <a:prstDash val="solid"/>
            <a:miter lim="800000"/>
          </a:ln>
          <a:effectLst/>
        </p:spPr>
      </p:pic>
    </p:spTree>
    <p:extLst>
      <p:ext uri="{BB962C8B-B14F-4D97-AF65-F5344CB8AC3E}">
        <p14:creationId xmlns:p14="http://schemas.microsoft.com/office/powerpoint/2010/main" val="315150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Experimental setup</a:t>
            </a:r>
          </a:p>
        </p:txBody>
      </p:sp>
      <p:sp>
        <p:nvSpPr>
          <p:cNvPr id="4" name="Text Placeholder 3"/>
          <p:cNvSpPr>
            <a:spLocks noGrp="1"/>
          </p:cNvSpPr>
          <p:nvPr>
            <p:ph type="body" sz="quarter" idx="12"/>
          </p:nvPr>
        </p:nvSpPr>
        <p:spPr/>
        <p:txBody>
          <a:bodyPr/>
          <a:lstStyle/>
          <a:p>
            <a:endParaRPr lang="en-US" dirty="0"/>
          </a:p>
        </p:txBody>
      </p:sp>
      <p:sp>
        <p:nvSpPr>
          <p:cNvPr id="10" name="Text Placeholder 1"/>
          <p:cNvSpPr txBox="1">
            <a:spLocks/>
          </p:cNvSpPr>
          <p:nvPr/>
        </p:nvSpPr>
        <p:spPr>
          <a:xfrm>
            <a:off x="116383" y="606882"/>
            <a:ext cx="8570417" cy="4297680"/>
          </a:xfrm>
          <a:prstGeom prst="rect">
            <a:avLst/>
          </a:prstGeom>
        </p:spPr>
        <p:txBody>
          <a:bodyPr anchor="t"/>
          <a:lstStyle>
            <a:lvl1pPr marL="342900" indent="-342900" algn="l" defTabSz="457200" rtl="0" eaLnBrk="1" latinLnBrk="0" hangingPunct="1">
              <a:spcBef>
                <a:spcPct val="20000"/>
              </a:spcBef>
              <a:buFont typeface="Lucida Grande"/>
              <a:buChar char="&gt;"/>
              <a:defRPr sz="2400" b="0" i="0" kern="1200" baseline="0">
                <a:solidFill>
                  <a:srgbClr val="005F83"/>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005F83"/>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005F83"/>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600"/>
              </a:spcAft>
            </a:pPr>
            <a:r>
              <a:rPr lang="en-US" sz="1800" dirty="0">
                <a:latin typeface="Times New Roman" panose="02020603050405020304" pitchFamily="18" charset="0"/>
                <a:ea typeface="Calibri" panose="020F0502020204030204" pitchFamily="34" charset="0"/>
              </a:rPr>
              <a:t>Non-invasive heat transfer coefficient probe</a:t>
            </a:r>
          </a:p>
          <a:p>
            <a:pPr algn="just">
              <a:spcBef>
                <a:spcPts val="600"/>
              </a:spcBef>
              <a:spcAft>
                <a:spcPts val="600"/>
              </a:spcAft>
            </a:pPr>
            <a:r>
              <a:rPr lang="en-US" sz="1800" dirty="0">
                <a:latin typeface="Times New Roman" panose="02020603050405020304" pitchFamily="18" charset="0"/>
                <a:cs typeface="Times New Roman" panose="02020603050405020304" pitchFamily="18" charset="0"/>
              </a:rPr>
              <a:t>Fast response measurements of heat flux and temperature</a:t>
            </a:r>
            <a:endParaRPr lang="en-US" sz="1600" dirty="0">
              <a:latin typeface="Times New Roman" panose="02020603050405020304" pitchFamily="18" charset="0"/>
              <a:cs typeface="Times New Roman" panose="02020603050405020304" pitchFamily="18" charset="0"/>
            </a:endParaRPr>
          </a:p>
        </p:txBody>
      </p:sp>
      <p:grpSp>
        <p:nvGrpSpPr>
          <p:cNvPr id="6" name="Grupo 5">
            <a:extLst>
              <a:ext uri="{FF2B5EF4-FFF2-40B4-BE49-F238E27FC236}">
                <a16:creationId xmlns:a16="http://schemas.microsoft.com/office/drawing/2014/main" id="{C4C2F2BE-FDBC-4D68-8750-DC3A2803EAC5}"/>
              </a:ext>
            </a:extLst>
          </p:cNvPr>
          <p:cNvGrpSpPr/>
          <p:nvPr/>
        </p:nvGrpSpPr>
        <p:grpSpPr>
          <a:xfrm>
            <a:off x="0" y="1566828"/>
            <a:ext cx="5354184" cy="3478882"/>
            <a:chOff x="4305301" y="606882"/>
            <a:chExt cx="4787899" cy="3110938"/>
          </a:xfrm>
        </p:grpSpPr>
        <p:pic>
          <p:nvPicPr>
            <p:cNvPr id="8" name="Picture 29">
              <a:extLst>
                <a:ext uri="{FF2B5EF4-FFF2-40B4-BE49-F238E27FC236}">
                  <a16:creationId xmlns:a16="http://schemas.microsoft.com/office/drawing/2014/main" id="{A90C9620-ECEE-4563-9218-DAF3CDEB5DDC}"/>
                </a:ext>
              </a:extLst>
            </p:cNvPr>
            <p:cNvPicPr/>
            <p:nvPr/>
          </p:nvPicPr>
          <p:blipFill rotWithShape="1">
            <a:blip r:embed="rId2">
              <a:extLst>
                <a:ext uri="{28A0092B-C50C-407E-A947-70E740481C1C}">
                  <a14:useLocalDpi xmlns:a14="http://schemas.microsoft.com/office/drawing/2010/main" val="0"/>
                </a:ext>
              </a:extLst>
            </a:blip>
            <a:srcRect l="21154" t="58014" r="25093"/>
            <a:stretch/>
          </p:blipFill>
          <p:spPr>
            <a:xfrm>
              <a:off x="4305301" y="606882"/>
              <a:ext cx="4610100" cy="2867228"/>
            </a:xfrm>
            <a:prstGeom prst="rect">
              <a:avLst/>
            </a:prstGeom>
          </p:spPr>
        </p:pic>
        <p:pic>
          <p:nvPicPr>
            <p:cNvPr id="2" name="Imagen 1">
              <a:extLst>
                <a:ext uri="{FF2B5EF4-FFF2-40B4-BE49-F238E27FC236}">
                  <a16:creationId xmlns:a16="http://schemas.microsoft.com/office/drawing/2014/main" id="{E25117EE-78D0-4EBC-BC13-26E594092F03}"/>
                </a:ext>
              </a:extLst>
            </p:cNvPr>
            <p:cNvPicPr>
              <a:picLocks noChangeAspect="1"/>
            </p:cNvPicPr>
            <p:nvPr/>
          </p:nvPicPr>
          <p:blipFill>
            <a:blip r:embed="rId3"/>
            <a:stretch>
              <a:fillRect/>
            </a:stretch>
          </p:blipFill>
          <p:spPr>
            <a:xfrm>
              <a:off x="4709658" y="3136795"/>
              <a:ext cx="1495425" cy="581025"/>
            </a:xfrm>
            <a:prstGeom prst="rect">
              <a:avLst/>
            </a:prstGeom>
          </p:spPr>
        </p:pic>
        <p:sp>
          <p:nvSpPr>
            <p:cNvPr id="5" name="Elipse 4">
              <a:extLst>
                <a:ext uri="{FF2B5EF4-FFF2-40B4-BE49-F238E27FC236}">
                  <a16:creationId xmlns:a16="http://schemas.microsoft.com/office/drawing/2014/main" id="{728ACF9A-7AF7-4A0F-9AB8-7BE5C147504D}"/>
                </a:ext>
              </a:extLst>
            </p:cNvPr>
            <p:cNvSpPr/>
            <p:nvPr/>
          </p:nvSpPr>
          <p:spPr>
            <a:xfrm>
              <a:off x="8461829" y="909439"/>
              <a:ext cx="631371" cy="749725"/>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21">
            <a:extLst>
              <a:ext uri="{FF2B5EF4-FFF2-40B4-BE49-F238E27FC236}">
                <a16:creationId xmlns:a16="http://schemas.microsoft.com/office/drawing/2014/main" id="{719CB35B-15CC-45D6-859E-76003298D855}"/>
              </a:ext>
            </a:extLst>
          </p:cNvPr>
          <p:cNvPicPr/>
          <p:nvPr/>
        </p:nvPicPr>
        <p:blipFill>
          <a:blip r:embed="rId4"/>
          <a:stretch>
            <a:fillRect/>
          </a:stretch>
        </p:blipFill>
        <p:spPr>
          <a:xfrm>
            <a:off x="4780803" y="1624645"/>
            <a:ext cx="4389370" cy="3198238"/>
          </a:xfrm>
          <a:prstGeom prst="rect">
            <a:avLst/>
          </a:prstGeom>
        </p:spPr>
      </p:pic>
    </p:spTree>
    <p:extLst>
      <p:ext uri="{BB962C8B-B14F-4D97-AF65-F5344CB8AC3E}">
        <p14:creationId xmlns:p14="http://schemas.microsoft.com/office/powerpoint/2010/main" val="316589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CFD modelling</a:t>
            </a:r>
          </a:p>
        </p:txBody>
      </p:sp>
    </p:spTree>
    <p:extLst>
      <p:ext uri="{BB962C8B-B14F-4D97-AF65-F5344CB8AC3E}">
        <p14:creationId xmlns:p14="http://schemas.microsoft.com/office/powerpoint/2010/main" val="40466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8901" y="606882"/>
            <a:ext cx="3056708" cy="4297680"/>
          </a:xfrm>
        </p:spPr>
        <p:txBody>
          <a:bodyPr anchor="ctr"/>
          <a:lstStyle/>
          <a:p>
            <a:pPr algn="just">
              <a:spcBef>
                <a:spcPts val="600"/>
              </a:spcBef>
              <a:spcAft>
                <a:spcPts val="600"/>
              </a:spcAft>
            </a:pPr>
            <a:r>
              <a:rPr lang="en-US" sz="1800" dirty="0">
                <a:latin typeface="Times New Roman" panose="02020603050405020304" pitchFamily="18" charset="0"/>
                <a:ea typeface="Calibri" panose="020F0502020204030204" pitchFamily="34" charset="0"/>
              </a:rPr>
              <a:t>Geometrical characteristics were set according to the experimental setup</a:t>
            </a:r>
          </a:p>
          <a:p>
            <a:pPr algn="just">
              <a:spcBef>
                <a:spcPts val="600"/>
              </a:spcBef>
              <a:spcAft>
                <a:spcPts val="600"/>
              </a:spcAft>
            </a:pPr>
            <a:r>
              <a:rPr lang="en-US" sz="1800" dirty="0">
                <a:latin typeface="Times New Roman" panose="02020603050405020304" pitchFamily="18" charset="0"/>
                <a:ea typeface="Calibri" panose="020F0502020204030204" pitchFamily="34" charset="0"/>
              </a:rPr>
              <a:t>Only the test section, was considered in the geometry of the CFD model</a:t>
            </a:r>
          </a:p>
        </p:txBody>
      </p:sp>
      <p:sp>
        <p:nvSpPr>
          <p:cNvPr id="3" name="Text Placeholder 2"/>
          <p:cNvSpPr>
            <a:spLocks noGrp="1"/>
          </p:cNvSpPr>
          <p:nvPr>
            <p:ph type="body" sz="quarter" idx="10"/>
          </p:nvPr>
        </p:nvSpPr>
        <p:spPr/>
        <p:txBody>
          <a:bodyPr/>
          <a:lstStyle/>
          <a:p>
            <a:r>
              <a:rPr lang="en-US" dirty="0"/>
              <a:t>Geometry</a:t>
            </a:r>
          </a:p>
        </p:txBody>
      </p:sp>
      <p:sp>
        <p:nvSpPr>
          <p:cNvPr id="4" name="Text Placeholder 3"/>
          <p:cNvSpPr>
            <a:spLocks noGrp="1"/>
          </p:cNvSpPr>
          <p:nvPr>
            <p:ph type="body" sz="quarter" idx="12"/>
          </p:nvPr>
        </p:nvSpPr>
        <p:spPr/>
        <p:txBody>
          <a:bodyPr/>
          <a:lstStyle/>
          <a:p>
            <a:endParaRPr lang="en-US" dirty="0"/>
          </a:p>
        </p:txBody>
      </p:sp>
      <p:pic>
        <p:nvPicPr>
          <p:cNvPr id="6" name="Imagen 5">
            <a:extLst>
              <a:ext uri="{FF2B5EF4-FFF2-40B4-BE49-F238E27FC236}">
                <a16:creationId xmlns:a16="http://schemas.microsoft.com/office/drawing/2014/main" id="{7C03CA2B-95DB-4975-9016-C3C7BC58C3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46314" y="1119722"/>
            <a:ext cx="5859757" cy="3272000"/>
          </a:xfrm>
          <a:prstGeom prst="rect">
            <a:avLst/>
          </a:prstGeom>
        </p:spPr>
      </p:pic>
    </p:spTree>
    <p:extLst>
      <p:ext uri="{BB962C8B-B14F-4D97-AF65-F5344CB8AC3E}">
        <p14:creationId xmlns:p14="http://schemas.microsoft.com/office/powerpoint/2010/main" val="54446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8175</TotalTime>
  <Words>1339</Words>
  <Application>Microsoft Office PowerPoint</Application>
  <PresentationFormat>Presentación en pantalla (16:9)</PresentationFormat>
  <Paragraphs>125</Paragraphs>
  <Slides>23</Slides>
  <Notes>6</Notes>
  <HiddenSlides>0</HiddenSlides>
  <MMClips>0</MMClips>
  <ScaleCrop>false</ScaleCrop>
  <HeadingPairs>
    <vt:vector size="8" baseType="variant">
      <vt:variant>
        <vt:lpstr>Fuentes usadas</vt:lpstr>
      </vt:variant>
      <vt:variant>
        <vt:i4>10</vt:i4>
      </vt:variant>
      <vt:variant>
        <vt:lpstr>Tema</vt:lpstr>
      </vt:variant>
      <vt:variant>
        <vt:i4>3</vt:i4>
      </vt:variant>
      <vt:variant>
        <vt:lpstr>Servidores OLE incrustados</vt:lpstr>
      </vt:variant>
      <vt:variant>
        <vt:i4>1</vt:i4>
      </vt:variant>
      <vt:variant>
        <vt:lpstr>Títulos de diapositiva</vt:lpstr>
      </vt:variant>
      <vt:variant>
        <vt:i4>23</vt:i4>
      </vt:variant>
    </vt:vector>
  </HeadingPairs>
  <TitlesOfParts>
    <vt:vector size="37" baseType="lpstr">
      <vt:lpstr>Arial</vt:lpstr>
      <vt:lpstr>Calibri</vt:lpstr>
      <vt:lpstr>Encode Sans Normal Black</vt:lpstr>
      <vt:lpstr>Lucida Grande</vt:lpstr>
      <vt:lpstr>Orgon Slab</vt:lpstr>
      <vt:lpstr>Orgon Slab ExtraLight</vt:lpstr>
      <vt:lpstr>Orgon Slab Light</vt:lpstr>
      <vt:lpstr>Orgon Slab Medium</vt:lpstr>
      <vt:lpstr>Symbol</vt:lpstr>
      <vt:lpstr>Times New Roman</vt:lpstr>
      <vt:lpstr>2_Custom Design</vt:lpstr>
      <vt:lpstr>Office Theme</vt:lpstr>
      <vt:lpstr>Custom Design</vt:lpstr>
      <vt:lpstr>MathType 6.0 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Sebastián Uribe</cp:lastModifiedBy>
  <cp:revision>246</cp:revision>
  <dcterms:created xsi:type="dcterms:W3CDTF">2014-10-14T00:51:43Z</dcterms:created>
  <dcterms:modified xsi:type="dcterms:W3CDTF">2019-08-05T03:01:25Z</dcterms:modified>
</cp:coreProperties>
</file>