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56" r:id="rId2"/>
    <p:sldId id="339" r:id="rId3"/>
    <p:sldId id="272" r:id="rId4"/>
    <p:sldId id="278" r:id="rId5"/>
    <p:sldId id="257" r:id="rId6"/>
    <p:sldId id="259" r:id="rId7"/>
    <p:sldId id="261" r:id="rId8"/>
    <p:sldId id="270" r:id="rId9"/>
    <p:sldId id="283" r:id="rId10"/>
    <p:sldId id="412" r:id="rId11"/>
    <p:sldId id="321" r:id="rId12"/>
    <p:sldId id="310" r:id="rId13"/>
    <p:sldId id="338" r:id="rId14"/>
    <p:sldId id="419" r:id="rId15"/>
    <p:sldId id="421" r:id="rId16"/>
    <p:sldId id="388" r:id="rId17"/>
    <p:sldId id="268" r:id="rId18"/>
    <p:sldId id="266" r:id="rId19"/>
    <p:sldId id="273" r:id="rId20"/>
    <p:sldId id="276" r:id="rId21"/>
    <p:sldId id="422" r:id="rId22"/>
    <p:sldId id="298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801BF"/>
    <a:srgbClr val="0000FF"/>
    <a:srgbClr val="FF0000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983" autoAdjust="0"/>
  </p:normalViewPr>
  <p:slideViewPr>
    <p:cSldViewPr snapToGrid="0">
      <p:cViewPr varScale="1">
        <p:scale>
          <a:sx n="64" d="100"/>
          <a:sy n="64" d="100"/>
        </p:scale>
        <p:origin x="67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290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8-07T01:55:43.9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4D62-4F28-4815-9616-518C87B94205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3479D-DE39-4AC0-A6E4-8D18CD0F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9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479D-DE39-4AC0-A6E4-8D18CD0FE8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1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Dakota</a:t>
            </a:r>
            <a:r>
              <a:rPr lang="en-US" baseline="0" dirty="0"/>
              <a:t> can calculate the derivatives for you to use the reliability methods.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3388-4D22-CB47-9FFA-35354569AEA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71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validated</a:t>
            </a:r>
            <a:r>
              <a:rPr lang="en-US" baseline="0" dirty="0"/>
              <a:t> the results with Dakota.  </a:t>
            </a:r>
          </a:p>
          <a:p>
            <a:r>
              <a:rPr lang="en-US" baseline="0" dirty="0"/>
              <a:t>The mismatch in case #2, could be due to rounding off the numbers in the formula.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3388-4D22-CB47-9FFA-35354569AEA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75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instantaneous value.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63388-4D22-CB47-9FFA-35354569AEA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3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479D-DE39-4AC0-A6E4-8D18CD0FE8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11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479D-DE39-4AC0-A6E4-8D18CD0FE8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03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479D-DE39-4AC0-A6E4-8D18CD0FE8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44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20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12608-1EC5-42C1-9926-F3C7029DD15B}" type="datetime1">
              <a:rPr lang="en-US" smtClean="0"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 hangingPunct="0"/>
            <a:r>
              <a:rPr lang="en-US" b="1"/>
              <a:t>CFD DEM ANALYSIS OF A DRY POWDER INHALER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67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1771-89BA-4512-AED5-A22A7DF5A59D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CFD DEM ANALYSIS OF A DRY POWDER INHALER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08B0-6D86-4CD3-B7FE-4BF4996D35D3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CFD DEM ANALYSIS OF A DRY POWDER INHALER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7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083" y="93847"/>
            <a:ext cx="10058400" cy="934854"/>
          </a:xfrm>
        </p:spPr>
        <p:txBody>
          <a:bodyPr/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74309"/>
            <a:ext cx="100584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088604"/>
            <a:ext cx="12192000" cy="1165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 hangingPunct="0"/>
            <a:r>
              <a:rPr lang="en-US" b="1" dirty="0"/>
              <a:t>CFD DEM ANALYSIS OF A DRY POWDER INHALER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E8F0-D029-40DD-8853-003AC25DA5AD}" type="datetime1">
              <a:rPr lang="en-US" smtClean="0"/>
              <a:t>8/7/2019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38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6B18-8506-40F4-8A50-2B92D41D9375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CFD DEM ANALYSIS OF A DRY POWDER INHALER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76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5BD4-A11A-42F7-AA69-48E3E20591BD}" type="datetime1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CFD DEM ANALYSIS OF A DRY POWDER INHALER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9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28BE-ECE4-491B-85E9-DE24B0BCB333}" type="datetime1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CFD DEM ANALYSIS OF A DRY POWDER INHALER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3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C358-8C50-43C8-9392-D6CA0490928A}" type="datetime1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CFD DEM ANALYSIS OF A DRY POWDER INHALER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3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395A4-230B-4FD4-9DD7-834F5374EE07}" type="datetime1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CFD DEM ANALYSIS OF A DRY POWDER INHALER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1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520E55D-4E9C-4DE0-AA07-C11FEB1DC747}" type="datetime1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CFD DEM ANALYSIS OF A DRY POWDER INHALER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4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B506-4014-4726-9715-768B157C65F5}" type="datetime1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CFD DEM ANALYSIS OF A DRY POWDER INHALER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1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F18B111-B735-40E6-9872-DA1EFB3CB816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CFD DEM ANALYSIS OF A DRY POWDER INHALER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85A132-D8E9-4D58-8EB4-43223AEAF7C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19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12" Type="http://schemas.openxmlformats.org/officeDocument/2006/relationships/image" Target="../media/image49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gif"/><Relationship Id="rId5" Type="http://schemas.openxmlformats.org/officeDocument/2006/relationships/image" Target="../media/image42.gif"/><Relationship Id="rId10" Type="http://schemas.openxmlformats.org/officeDocument/2006/relationships/image" Target="../media/image47.jpeg"/><Relationship Id="rId4" Type="http://schemas.openxmlformats.org/officeDocument/2006/relationships/image" Target="../media/image41.gif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talent.com/index.php/thinking/science/formulation-of-inhaled-product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64096" y="758952"/>
            <a:ext cx="10191584" cy="356616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mbria" panose="02040503050406030204" pitchFamily="18" charset="0"/>
              </a:rPr>
              <a:t>CFD DEM Analysis of a Dry Powder Inhaler with containerization </a:t>
            </a:r>
            <a:r>
              <a:rPr lang="en-US" sz="4000" dirty="0" err="1">
                <a:latin typeface="Cambria" panose="02040503050406030204" pitchFamily="18" charset="0"/>
              </a:rPr>
              <a:t>MFiX</a:t>
            </a:r>
            <a:r>
              <a:rPr lang="en-US" sz="4000" dirty="0">
                <a:latin typeface="Cambria" panose="02040503050406030204" pitchFamily="18" charset="0"/>
              </a:rPr>
              <a:t> on Cloud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986" y="4455620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b="1" cap="none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Vinod Kumar, V M Krushnarao Kotteda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2800" b="1" cap="none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Antara </a:t>
            </a:r>
            <a:r>
              <a:rPr lang="en-US" sz="2800" b="1" cap="none" dirty="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Badhan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US" sz="2800" b="1" cap="none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University of Texas at El Paso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83B2D-A114-40AB-9A33-04D93CD9658E}"/>
              </a:ext>
            </a:extLst>
          </p:cNvPr>
          <p:cNvSpPr/>
          <p:nvPr/>
        </p:nvSpPr>
        <p:spPr>
          <a:xfrm>
            <a:off x="785239" y="4324769"/>
            <a:ext cx="1080648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hape 90">
            <a:extLst>
              <a:ext uri="{FF2B5EF4-FFF2-40B4-BE49-F238E27FC236}">
                <a16:creationId xmlns:a16="http://schemas.microsoft.com/office/drawing/2014/main" id="{0BBD9318-E1B7-4AB8-A090-E9B6B50A9F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10122893" y="4616564"/>
            <a:ext cx="1980148" cy="14630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17EDF0-4D12-4A69-AC02-DED6C5521680}"/>
              </a:ext>
            </a:extLst>
          </p:cNvPr>
          <p:cNvSpPr/>
          <p:nvPr/>
        </p:nvSpPr>
        <p:spPr>
          <a:xfrm>
            <a:off x="1734619" y="5886605"/>
            <a:ext cx="1005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en-US" sz="2000" b="1" dirty="0">
                <a:solidFill>
                  <a:srgbClr val="00B050"/>
                </a:solidFill>
              </a:rPr>
              <a:t>2019 NETL Workshop on Multiphase Flow Science, August 6-8, 2019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669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A5CDD-6D01-49B7-B89C-24D201710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36" y="1718095"/>
            <a:ext cx="11421142" cy="1536255"/>
          </a:xfrm>
        </p:spPr>
        <p:txBody>
          <a:bodyPr>
            <a:normAutofit/>
          </a:bodyPr>
          <a:lstStyle/>
          <a:p>
            <a:r>
              <a:rPr lang="en-US" sz="2400" dirty="0"/>
              <a:t>Dakota has grown significantly beyond an optimization toolkit.</a:t>
            </a:r>
          </a:p>
          <a:p>
            <a:pPr lvl="1"/>
            <a:r>
              <a:rPr lang="en-US" sz="2200" dirty="0"/>
              <a:t>state-of-the-art optimization methods, </a:t>
            </a:r>
          </a:p>
          <a:p>
            <a:pPr lvl="1"/>
            <a:r>
              <a:rPr lang="en-US" sz="2200" dirty="0"/>
              <a:t>methods for sensitivity analysis, parameter estimation, uncertainty quantification, and verification</a:t>
            </a:r>
          </a:p>
        </p:txBody>
      </p:sp>
      <p:pic>
        <p:nvPicPr>
          <p:cNvPr id="2050" name="Picture 2" descr="Dakota">
            <a:extLst>
              <a:ext uri="{FF2B5EF4-FFF2-40B4-BE49-F238E27FC236}">
                <a16:creationId xmlns:a16="http://schemas.microsoft.com/office/drawing/2014/main" id="{9E0151FD-F76D-41D9-8196-D804E4CB9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2" y="452420"/>
            <a:ext cx="4719928" cy="100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F7918F-6462-4ECF-9BB0-8C07552A0ECA}"/>
              </a:ext>
            </a:extLst>
          </p:cNvPr>
          <p:cNvSpPr/>
          <p:nvPr/>
        </p:nvSpPr>
        <p:spPr>
          <a:xfrm>
            <a:off x="359736" y="3308465"/>
            <a:ext cx="10646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 toolkit provides a flexible and extensible interface between simulation codes and iterative analysis methods.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AF7424-5C0F-4B75-BF26-B6B68F58B0C4}"/>
              </a:ext>
            </a:extLst>
          </p:cNvPr>
          <p:cNvSpPr/>
          <p:nvPr/>
        </p:nvSpPr>
        <p:spPr>
          <a:xfrm>
            <a:off x="1738120" y="5165948"/>
            <a:ext cx="569626" cy="569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117BD3-AE69-4F7D-8984-78D1CAEF6F28}"/>
              </a:ext>
            </a:extLst>
          </p:cNvPr>
          <p:cNvGrpSpPr/>
          <p:nvPr/>
        </p:nvGrpSpPr>
        <p:grpSpPr>
          <a:xfrm>
            <a:off x="380166" y="4626118"/>
            <a:ext cx="5246557" cy="2076949"/>
            <a:chOff x="1383884" y="3111783"/>
            <a:chExt cx="5246557" cy="2076949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185E0B7-A84B-4EF4-BC1E-6F10DAF65062}"/>
                </a:ext>
              </a:extLst>
            </p:cNvPr>
            <p:cNvSpPr/>
            <p:nvPr/>
          </p:nvSpPr>
          <p:spPr>
            <a:xfrm>
              <a:off x="1383884" y="3113233"/>
              <a:ext cx="5246557" cy="2038662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972D89-D9F3-40D8-BEEE-34236FE460D6}"/>
                </a:ext>
              </a:extLst>
            </p:cNvPr>
            <p:cNvSpPr txBox="1"/>
            <p:nvPr/>
          </p:nvSpPr>
          <p:spPr>
            <a:xfrm>
              <a:off x="2340135" y="3111783"/>
              <a:ext cx="3612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charset="0"/>
                </a:rPr>
                <a:t>Uncertainty in input variables u 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A25B09E-D083-4EA3-867A-04E8162FAFBB}"/>
                </a:ext>
              </a:extLst>
            </p:cNvPr>
            <p:cNvGrpSpPr/>
            <p:nvPr/>
          </p:nvGrpSpPr>
          <p:grpSpPr>
            <a:xfrm>
              <a:off x="3842063" y="3937205"/>
              <a:ext cx="1875020" cy="254499"/>
              <a:chOff x="3612630" y="5606321"/>
              <a:chExt cx="2623278" cy="315809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42E5372-3D41-41F0-B2A2-D2992C6EA24D}"/>
                  </a:ext>
                </a:extLst>
              </p:cNvPr>
              <p:cNvCxnSpPr/>
              <p:nvPr/>
            </p:nvCxnSpPr>
            <p:spPr>
              <a:xfrm>
                <a:off x="3807502" y="5789929"/>
                <a:ext cx="228849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Double Bracket 25">
                <a:extLst>
                  <a:ext uri="{FF2B5EF4-FFF2-40B4-BE49-F238E27FC236}">
                    <a16:creationId xmlns:a16="http://schemas.microsoft.com/office/drawing/2014/main" id="{1D97ACEC-F560-4B54-A948-1BFF048458A2}"/>
                  </a:ext>
                </a:extLst>
              </p:cNvPr>
              <p:cNvSpPr/>
              <p:nvPr/>
            </p:nvSpPr>
            <p:spPr>
              <a:xfrm>
                <a:off x="3612630" y="5606321"/>
                <a:ext cx="2623278" cy="31580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CFAF4-E94A-4EF3-BB42-54FED950907B}"/>
                </a:ext>
              </a:extLst>
            </p:cNvPr>
            <p:cNvGrpSpPr/>
            <p:nvPr/>
          </p:nvGrpSpPr>
          <p:grpSpPr>
            <a:xfrm>
              <a:off x="4279694" y="4281361"/>
              <a:ext cx="1875020" cy="254499"/>
              <a:chOff x="3612630" y="5606321"/>
              <a:chExt cx="2623278" cy="31580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CBB4707-EE28-4262-92A6-D1A46660F05D}"/>
                  </a:ext>
                </a:extLst>
              </p:cNvPr>
              <p:cNvCxnSpPr/>
              <p:nvPr/>
            </p:nvCxnSpPr>
            <p:spPr>
              <a:xfrm>
                <a:off x="3807502" y="5789929"/>
                <a:ext cx="228849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Double Bracket 23">
                <a:extLst>
                  <a:ext uri="{FF2B5EF4-FFF2-40B4-BE49-F238E27FC236}">
                    <a16:creationId xmlns:a16="http://schemas.microsoft.com/office/drawing/2014/main" id="{35C134D4-22DF-4A84-89C4-BAF302CF5A73}"/>
                  </a:ext>
                </a:extLst>
              </p:cNvPr>
              <p:cNvSpPr/>
              <p:nvPr/>
            </p:nvSpPr>
            <p:spPr>
              <a:xfrm>
                <a:off x="3612630" y="5606321"/>
                <a:ext cx="2623278" cy="31580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870BDD-0278-4841-805C-078644416C73}"/>
                </a:ext>
              </a:extLst>
            </p:cNvPr>
            <p:cNvGrpSpPr/>
            <p:nvPr/>
          </p:nvGrpSpPr>
          <p:grpSpPr>
            <a:xfrm>
              <a:off x="4576890" y="4636184"/>
              <a:ext cx="1875020" cy="254499"/>
              <a:chOff x="3612630" y="5606321"/>
              <a:chExt cx="2623278" cy="31580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68D963C-A608-49AA-86BF-BB3F9BC58B00}"/>
                  </a:ext>
                </a:extLst>
              </p:cNvPr>
              <p:cNvCxnSpPr/>
              <p:nvPr/>
            </p:nvCxnSpPr>
            <p:spPr>
              <a:xfrm>
                <a:off x="3807502" y="5789929"/>
                <a:ext cx="228849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Double Bracket 21">
                <a:extLst>
                  <a:ext uri="{FF2B5EF4-FFF2-40B4-BE49-F238E27FC236}">
                    <a16:creationId xmlns:a16="http://schemas.microsoft.com/office/drawing/2014/main" id="{7FA5D511-8D70-4D55-B6C4-AC2A5781AE1C}"/>
                  </a:ext>
                </a:extLst>
              </p:cNvPr>
              <p:cNvSpPr/>
              <p:nvPr/>
            </p:nvSpPr>
            <p:spPr>
              <a:xfrm>
                <a:off x="3612630" y="5606321"/>
                <a:ext cx="2623278" cy="315809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charset="0"/>
                </a:endParaRPr>
              </a:p>
            </p:txBody>
          </p:sp>
        </p:grp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1F97FF02-22B5-4764-8D21-7B54CC715944}"/>
                </a:ext>
              </a:extLst>
            </p:cNvPr>
            <p:cNvSpPr/>
            <p:nvPr/>
          </p:nvSpPr>
          <p:spPr>
            <a:xfrm>
              <a:off x="2169238" y="3892111"/>
              <a:ext cx="1685530" cy="924275"/>
            </a:xfrm>
            <a:custGeom>
              <a:avLst/>
              <a:gdLst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17795 w 1685530"/>
                <a:gd name="connsiteY12" fmla="*/ 690026 h 926001"/>
                <a:gd name="connsiteX13" fmla="*/ 1327355 w 1685530"/>
                <a:gd name="connsiteY13" fmla="*/ 803800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17795 w 1685530"/>
                <a:gd name="connsiteY12" fmla="*/ 690026 h 926001"/>
                <a:gd name="connsiteX13" fmla="*/ 1323141 w 1685530"/>
                <a:gd name="connsiteY13" fmla="*/ 816442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30437 w 1685530"/>
                <a:gd name="connsiteY12" fmla="*/ 706882 h 926001"/>
                <a:gd name="connsiteX13" fmla="*/ 1323141 w 1685530"/>
                <a:gd name="connsiteY13" fmla="*/ 816442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3916 h 924986"/>
                <a:gd name="connsiteX1" fmla="*/ 223333 w 1685530"/>
                <a:gd name="connsiteY1" fmla="*/ 891275 h 924986"/>
                <a:gd name="connsiteX2" fmla="*/ 223333 w 1685530"/>
                <a:gd name="connsiteY2" fmla="*/ 891275 h 924986"/>
                <a:gd name="connsiteX3" fmla="*/ 417168 w 1685530"/>
                <a:gd name="connsiteY3" fmla="*/ 811212 h 924986"/>
                <a:gd name="connsiteX4" fmla="*/ 535156 w 1685530"/>
                <a:gd name="connsiteY4" fmla="*/ 659515 h 924986"/>
                <a:gd name="connsiteX5" fmla="*/ 615218 w 1685530"/>
                <a:gd name="connsiteY5" fmla="*/ 457251 h 924986"/>
                <a:gd name="connsiteX6" fmla="*/ 737419 w 1685530"/>
                <a:gd name="connsiteY6" fmla="*/ 120145 h 924986"/>
                <a:gd name="connsiteX7" fmla="*/ 821695 w 1685530"/>
                <a:gd name="connsiteY7" fmla="*/ 23227 h 924986"/>
                <a:gd name="connsiteX8" fmla="*/ 893331 w 1685530"/>
                <a:gd name="connsiteY8" fmla="*/ 2158 h 924986"/>
                <a:gd name="connsiteX9" fmla="*/ 969180 w 1685530"/>
                <a:gd name="connsiteY9" fmla="*/ 61152 h 924986"/>
                <a:gd name="connsiteX10" fmla="*/ 1049242 w 1685530"/>
                <a:gd name="connsiteY10" fmla="*/ 250774 h 924986"/>
                <a:gd name="connsiteX11" fmla="*/ 1150374 w 1685530"/>
                <a:gd name="connsiteY11" fmla="*/ 503603 h 924986"/>
                <a:gd name="connsiteX12" fmla="*/ 1230437 w 1685530"/>
                <a:gd name="connsiteY12" fmla="*/ 705867 h 924986"/>
                <a:gd name="connsiteX13" fmla="*/ 1323141 w 1685530"/>
                <a:gd name="connsiteY13" fmla="*/ 815427 h 924986"/>
                <a:gd name="connsiteX14" fmla="*/ 1424273 w 1685530"/>
                <a:gd name="connsiteY14" fmla="*/ 878634 h 924986"/>
                <a:gd name="connsiteX15" fmla="*/ 1529618 w 1685530"/>
                <a:gd name="connsiteY15" fmla="*/ 916558 h 924986"/>
                <a:gd name="connsiteX16" fmla="*/ 1685530 w 1685530"/>
                <a:gd name="connsiteY16" fmla="*/ 924986 h 924986"/>
                <a:gd name="connsiteX0" fmla="*/ 0 w 1685530"/>
                <a:gd name="connsiteY0" fmla="*/ 903205 h 924275"/>
                <a:gd name="connsiteX1" fmla="*/ 223333 w 1685530"/>
                <a:gd name="connsiteY1" fmla="*/ 890564 h 924275"/>
                <a:gd name="connsiteX2" fmla="*/ 223333 w 1685530"/>
                <a:gd name="connsiteY2" fmla="*/ 890564 h 924275"/>
                <a:gd name="connsiteX3" fmla="*/ 417168 w 1685530"/>
                <a:gd name="connsiteY3" fmla="*/ 810501 h 924275"/>
                <a:gd name="connsiteX4" fmla="*/ 535156 w 1685530"/>
                <a:gd name="connsiteY4" fmla="*/ 658804 h 924275"/>
                <a:gd name="connsiteX5" fmla="*/ 615218 w 1685530"/>
                <a:gd name="connsiteY5" fmla="*/ 456540 h 924275"/>
                <a:gd name="connsiteX6" fmla="*/ 737419 w 1685530"/>
                <a:gd name="connsiteY6" fmla="*/ 119434 h 924275"/>
                <a:gd name="connsiteX7" fmla="*/ 813267 w 1685530"/>
                <a:gd name="connsiteY7" fmla="*/ 26730 h 924275"/>
                <a:gd name="connsiteX8" fmla="*/ 893331 w 1685530"/>
                <a:gd name="connsiteY8" fmla="*/ 1447 h 924275"/>
                <a:gd name="connsiteX9" fmla="*/ 969180 w 1685530"/>
                <a:gd name="connsiteY9" fmla="*/ 60441 h 924275"/>
                <a:gd name="connsiteX10" fmla="*/ 1049242 w 1685530"/>
                <a:gd name="connsiteY10" fmla="*/ 250063 h 924275"/>
                <a:gd name="connsiteX11" fmla="*/ 1150374 w 1685530"/>
                <a:gd name="connsiteY11" fmla="*/ 502892 h 924275"/>
                <a:gd name="connsiteX12" fmla="*/ 1230437 w 1685530"/>
                <a:gd name="connsiteY12" fmla="*/ 705156 h 924275"/>
                <a:gd name="connsiteX13" fmla="*/ 1323141 w 1685530"/>
                <a:gd name="connsiteY13" fmla="*/ 814716 h 924275"/>
                <a:gd name="connsiteX14" fmla="*/ 1424273 w 1685530"/>
                <a:gd name="connsiteY14" fmla="*/ 877923 h 924275"/>
                <a:gd name="connsiteX15" fmla="*/ 1529618 w 1685530"/>
                <a:gd name="connsiteY15" fmla="*/ 915847 h 924275"/>
                <a:gd name="connsiteX16" fmla="*/ 1685530 w 1685530"/>
                <a:gd name="connsiteY16" fmla="*/ 924275 h 924275"/>
                <a:gd name="connsiteX0" fmla="*/ 0 w 1685530"/>
                <a:gd name="connsiteY0" fmla="*/ 903205 h 924275"/>
                <a:gd name="connsiteX1" fmla="*/ 223333 w 1685530"/>
                <a:gd name="connsiteY1" fmla="*/ 890564 h 924275"/>
                <a:gd name="connsiteX2" fmla="*/ 223333 w 1685530"/>
                <a:gd name="connsiteY2" fmla="*/ 890564 h 924275"/>
                <a:gd name="connsiteX3" fmla="*/ 417168 w 1685530"/>
                <a:gd name="connsiteY3" fmla="*/ 810501 h 924275"/>
                <a:gd name="connsiteX4" fmla="*/ 535156 w 1685530"/>
                <a:gd name="connsiteY4" fmla="*/ 658804 h 924275"/>
                <a:gd name="connsiteX5" fmla="*/ 615218 w 1685530"/>
                <a:gd name="connsiteY5" fmla="*/ 456540 h 924275"/>
                <a:gd name="connsiteX6" fmla="*/ 737419 w 1685530"/>
                <a:gd name="connsiteY6" fmla="*/ 119434 h 924275"/>
                <a:gd name="connsiteX7" fmla="*/ 813267 w 1685530"/>
                <a:gd name="connsiteY7" fmla="*/ 26730 h 924275"/>
                <a:gd name="connsiteX8" fmla="*/ 893331 w 1685530"/>
                <a:gd name="connsiteY8" fmla="*/ 1447 h 924275"/>
                <a:gd name="connsiteX9" fmla="*/ 969180 w 1685530"/>
                <a:gd name="connsiteY9" fmla="*/ 60441 h 924275"/>
                <a:gd name="connsiteX10" fmla="*/ 1049242 w 1685530"/>
                <a:gd name="connsiteY10" fmla="*/ 250063 h 924275"/>
                <a:gd name="connsiteX11" fmla="*/ 1150374 w 1685530"/>
                <a:gd name="connsiteY11" fmla="*/ 502892 h 924275"/>
                <a:gd name="connsiteX12" fmla="*/ 1230437 w 1685530"/>
                <a:gd name="connsiteY12" fmla="*/ 705156 h 924275"/>
                <a:gd name="connsiteX13" fmla="*/ 1323141 w 1685530"/>
                <a:gd name="connsiteY13" fmla="*/ 814716 h 924275"/>
                <a:gd name="connsiteX14" fmla="*/ 1424273 w 1685530"/>
                <a:gd name="connsiteY14" fmla="*/ 877923 h 924275"/>
                <a:gd name="connsiteX15" fmla="*/ 1529618 w 1685530"/>
                <a:gd name="connsiteY15" fmla="*/ 915847 h 924275"/>
                <a:gd name="connsiteX16" fmla="*/ 1685530 w 1685530"/>
                <a:gd name="connsiteY16" fmla="*/ 924275 h 9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530" h="924275">
                  <a:moveTo>
                    <a:pt x="0" y="903205"/>
                  </a:moveTo>
                  <a:cubicBezTo>
                    <a:pt x="74444" y="898991"/>
                    <a:pt x="132033" y="903206"/>
                    <a:pt x="223333" y="890564"/>
                  </a:cubicBezTo>
                  <a:lnTo>
                    <a:pt x="223333" y="890564"/>
                  </a:lnTo>
                  <a:cubicBezTo>
                    <a:pt x="255639" y="877220"/>
                    <a:pt x="365198" y="849128"/>
                    <a:pt x="417168" y="810501"/>
                  </a:cubicBezTo>
                  <a:cubicBezTo>
                    <a:pt x="469138" y="771874"/>
                    <a:pt x="502148" y="717797"/>
                    <a:pt x="535156" y="658804"/>
                  </a:cubicBezTo>
                  <a:cubicBezTo>
                    <a:pt x="568164" y="599810"/>
                    <a:pt x="581508" y="546435"/>
                    <a:pt x="615218" y="456540"/>
                  </a:cubicBezTo>
                  <a:cubicBezTo>
                    <a:pt x="648929" y="366645"/>
                    <a:pt x="704411" y="191069"/>
                    <a:pt x="737419" y="119434"/>
                  </a:cubicBezTo>
                  <a:cubicBezTo>
                    <a:pt x="770427" y="47799"/>
                    <a:pt x="787282" y="46394"/>
                    <a:pt x="813267" y="26730"/>
                  </a:cubicBezTo>
                  <a:cubicBezTo>
                    <a:pt x="839252" y="7066"/>
                    <a:pt x="867346" y="-4172"/>
                    <a:pt x="893331" y="1447"/>
                  </a:cubicBezTo>
                  <a:cubicBezTo>
                    <a:pt x="919317" y="7066"/>
                    <a:pt x="943195" y="19005"/>
                    <a:pt x="969180" y="60441"/>
                  </a:cubicBezTo>
                  <a:cubicBezTo>
                    <a:pt x="995165" y="101877"/>
                    <a:pt x="1019043" y="176321"/>
                    <a:pt x="1049242" y="250063"/>
                  </a:cubicBezTo>
                  <a:cubicBezTo>
                    <a:pt x="1079441" y="323805"/>
                    <a:pt x="1120175" y="427043"/>
                    <a:pt x="1150374" y="502892"/>
                  </a:cubicBezTo>
                  <a:cubicBezTo>
                    <a:pt x="1180573" y="578741"/>
                    <a:pt x="1201643" y="653185"/>
                    <a:pt x="1230437" y="705156"/>
                  </a:cubicBezTo>
                  <a:cubicBezTo>
                    <a:pt x="1259231" y="757127"/>
                    <a:pt x="1290835" y="785922"/>
                    <a:pt x="1323141" y="814716"/>
                  </a:cubicBezTo>
                  <a:cubicBezTo>
                    <a:pt x="1355447" y="843510"/>
                    <a:pt x="1389860" y="861068"/>
                    <a:pt x="1424273" y="877923"/>
                  </a:cubicBezTo>
                  <a:cubicBezTo>
                    <a:pt x="1458686" y="894778"/>
                    <a:pt x="1486075" y="908122"/>
                    <a:pt x="1529618" y="915847"/>
                  </a:cubicBezTo>
                  <a:cubicBezTo>
                    <a:pt x="1573161" y="923572"/>
                    <a:pt x="1685530" y="924275"/>
                    <a:pt x="1685530" y="9242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029D81D5-F86A-4C3C-AF37-21B58546A7EF}"/>
                </a:ext>
              </a:extLst>
            </p:cNvPr>
            <p:cNvSpPr/>
            <p:nvPr/>
          </p:nvSpPr>
          <p:spPr>
            <a:xfrm>
              <a:off x="1953750" y="3670427"/>
              <a:ext cx="1685530" cy="924275"/>
            </a:xfrm>
            <a:custGeom>
              <a:avLst/>
              <a:gdLst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17795 w 1685530"/>
                <a:gd name="connsiteY12" fmla="*/ 690026 h 926001"/>
                <a:gd name="connsiteX13" fmla="*/ 1327355 w 1685530"/>
                <a:gd name="connsiteY13" fmla="*/ 803800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17795 w 1685530"/>
                <a:gd name="connsiteY12" fmla="*/ 690026 h 926001"/>
                <a:gd name="connsiteX13" fmla="*/ 1323141 w 1685530"/>
                <a:gd name="connsiteY13" fmla="*/ 816442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30437 w 1685530"/>
                <a:gd name="connsiteY12" fmla="*/ 706882 h 926001"/>
                <a:gd name="connsiteX13" fmla="*/ 1323141 w 1685530"/>
                <a:gd name="connsiteY13" fmla="*/ 816442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3916 h 924986"/>
                <a:gd name="connsiteX1" fmla="*/ 223333 w 1685530"/>
                <a:gd name="connsiteY1" fmla="*/ 891275 h 924986"/>
                <a:gd name="connsiteX2" fmla="*/ 223333 w 1685530"/>
                <a:gd name="connsiteY2" fmla="*/ 891275 h 924986"/>
                <a:gd name="connsiteX3" fmla="*/ 417168 w 1685530"/>
                <a:gd name="connsiteY3" fmla="*/ 811212 h 924986"/>
                <a:gd name="connsiteX4" fmla="*/ 535156 w 1685530"/>
                <a:gd name="connsiteY4" fmla="*/ 659515 h 924986"/>
                <a:gd name="connsiteX5" fmla="*/ 615218 w 1685530"/>
                <a:gd name="connsiteY5" fmla="*/ 457251 h 924986"/>
                <a:gd name="connsiteX6" fmla="*/ 737419 w 1685530"/>
                <a:gd name="connsiteY6" fmla="*/ 120145 h 924986"/>
                <a:gd name="connsiteX7" fmla="*/ 821695 w 1685530"/>
                <a:gd name="connsiteY7" fmla="*/ 23227 h 924986"/>
                <a:gd name="connsiteX8" fmla="*/ 893331 w 1685530"/>
                <a:gd name="connsiteY8" fmla="*/ 2158 h 924986"/>
                <a:gd name="connsiteX9" fmla="*/ 969180 w 1685530"/>
                <a:gd name="connsiteY9" fmla="*/ 61152 h 924986"/>
                <a:gd name="connsiteX10" fmla="*/ 1049242 w 1685530"/>
                <a:gd name="connsiteY10" fmla="*/ 250774 h 924986"/>
                <a:gd name="connsiteX11" fmla="*/ 1150374 w 1685530"/>
                <a:gd name="connsiteY11" fmla="*/ 503603 h 924986"/>
                <a:gd name="connsiteX12" fmla="*/ 1230437 w 1685530"/>
                <a:gd name="connsiteY12" fmla="*/ 705867 h 924986"/>
                <a:gd name="connsiteX13" fmla="*/ 1323141 w 1685530"/>
                <a:gd name="connsiteY13" fmla="*/ 815427 h 924986"/>
                <a:gd name="connsiteX14" fmla="*/ 1424273 w 1685530"/>
                <a:gd name="connsiteY14" fmla="*/ 878634 h 924986"/>
                <a:gd name="connsiteX15" fmla="*/ 1529618 w 1685530"/>
                <a:gd name="connsiteY15" fmla="*/ 916558 h 924986"/>
                <a:gd name="connsiteX16" fmla="*/ 1685530 w 1685530"/>
                <a:gd name="connsiteY16" fmla="*/ 924986 h 924986"/>
                <a:gd name="connsiteX0" fmla="*/ 0 w 1685530"/>
                <a:gd name="connsiteY0" fmla="*/ 903205 h 924275"/>
                <a:gd name="connsiteX1" fmla="*/ 223333 w 1685530"/>
                <a:gd name="connsiteY1" fmla="*/ 890564 h 924275"/>
                <a:gd name="connsiteX2" fmla="*/ 223333 w 1685530"/>
                <a:gd name="connsiteY2" fmla="*/ 890564 h 924275"/>
                <a:gd name="connsiteX3" fmla="*/ 417168 w 1685530"/>
                <a:gd name="connsiteY3" fmla="*/ 810501 h 924275"/>
                <a:gd name="connsiteX4" fmla="*/ 535156 w 1685530"/>
                <a:gd name="connsiteY4" fmla="*/ 658804 h 924275"/>
                <a:gd name="connsiteX5" fmla="*/ 615218 w 1685530"/>
                <a:gd name="connsiteY5" fmla="*/ 456540 h 924275"/>
                <a:gd name="connsiteX6" fmla="*/ 737419 w 1685530"/>
                <a:gd name="connsiteY6" fmla="*/ 119434 h 924275"/>
                <a:gd name="connsiteX7" fmla="*/ 813267 w 1685530"/>
                <a:gd name="connsiteY7" fmla="*/ 26730 h 924275"/>
                <a:gd name="connsiteX8" fmla="*/ 893331 w 1685530"/>
                <a:gd name="connsiteY8" fmla="*/ 1447 h 924275"/>
                <a:gd name="connsiteX9" fmla="*/ 969180 w 1685530"/>
                <a:gd name="connsiteY9" fmla="*/ 60441 h 924275"/>
                <a:gd name="connsiteX10" fmla="*/ 1049242 w 1685530"/>
                <a:gd name="connsiteY10" fmla="*/ 250063 h 924275"/>
                <a:gd name="connsiteX11" fmla="*/ 1150374 w 1685530"/>
                <a:gd name="connsiteY11" fmla="*/ 502892 h 924275"/>
                <a:gd name="connsiteX12" fmla="*/ 1230437 w 1685530"/>
                <a:gd name="connsiteY12" fmla="*/ 705156 h 924275"/>
                <a:gd name="connsiteX13" fmla="*/ 1323141 w 1685530"/>
                <a:gd name="connsiteY13" fmla="*/ 814716 h 924275"/>
                <a:gd name="connsiteX14" fmla="*/ 1424273 w 1685530"/>
                <a:gd name="connsiteY14" fmla="*/ 877923 h 924275"/>
                <a:gd name="connsiteX15" fmla="*/ 1529618 w 1685530"/>
                <a:gd name="connsiteY15" fmla="*/ 915847 h 924275"/>
                <a:gd name="connsiteX16" fmla="*/ 1685530 w 1685530"/>
                <a:gd name="connsiteY16" fmla="*/ 924275 h 924275"/>
                <a:gd name="connsiteX0" fmla="*/ 0 w 1685530"/>
                <a:gd name="connsiteY0" fmla="*/ 903205 h 924275"/>
                <a:gd name="connsiteX1" fmla="*/ 223333 w 1685530"/>
                <a:gd name="connsiteY1" fmla="*/ 890564 h 924275"/>
                <a:gd name="connsiteX2" fmla="*/ 223333 w 1685530"/>
                <a:gd name="connsiteY2" fmla="*/ 890564 h 924275"/>
                <a:gd name="connsiteX3" fmla="*/ 417168 w 1685530"/>
                <a:gd name="connsiteY3" fmla="*/ 810501 h 924275"/>
                <a:gd name="connsiteX4" fmla="*/ 535156 w 1685530"/>
                <a:gd name="connsiteY4" fmla="*/ 658804 h 924275"/>
                <a:gd name="connsiteX5" fmla="*/ 615218 w 1685530"/>
                <a:gd name="connsiteY5" fmla="*/ 456540 h 924275"/>
                <a:gd name="connsiteX6" fmla="*/ 737419 w 1685530"/>
                <a:gd name="connsiteY6" fmla="*/ 119434 h 924275"/>
                <a:gd name="connsiteX7" fmla="*/ 813267 w 1685530"/>
                <a:gd name="connsiteY7" fmla="*/ 26730 h 924275"/>
                <a:gd name="connsiteX8" fmla="*/ 893331 w 1685530"/>
                <a:gd name="connsiteY8" fmla="*/ 1447 h 924275"/>
                <a:gd name="connsiteX9" fmla="*/ 969180 w 1685530"/>
                <a:gd name="connsiteY9" fmla="*/ 60441 h 924275"/>
                <a:gd name="connsiteX10" fmla="*/ 1049242 w 1685530"/>
                <a:gd name="connsiteY10" fmla="*/ 250063 h 924275"/>
                <a:gd name="connsiteX11" fmla="*/ 1150374 w 1685530"/>
                <a:gd name="connsiteY11" fmla="*/ 502892 h 924275"/>
                <a:gd name="connsiteX12" fmla="*/ 1230437 w 1685530"/>
                <a:gd name="connsiteY12" fmla="*/ 705156 h 924275"/>
                <a:gd name="connsiteX13" fmla="*/ 1323141 w 1685530"/>
                <a:gd name="connsiteY13" fmla="*/ 814716 h 924275"/>
                <a:gd name="connsiteX14" fmla="*/ 1424273 w 1685530"/>
                <a:gd name="connsiteY14" fmla="*/ 877923 h 924275"/>
                <a:gd name="connsiteX15" fmla="*/ 1529618 w 1685530"/>
                <a:gd name="connsiteY15" fmla="*/ 915847 h 924275"/>
                <a:gd name="connsiteX16" fmla="*/ 1685530 w 1685530"/>
                <a:gd name="connsiteY16" fmla="*/ 924275 h 9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530" h="924275">
                  <a:moveTo>
                    <a:pt x="0" y="903205"/>
                  </a:moveTo>
                  <a:cubicBezTo>
                    <a:pt x="74444" y="898991"/>
                    <a:pt x="132033" y="903206"/>
                    <a:pt x="223333" y="890564"/>
                  </a:cubicBezTo>
                  <a:lnTo>
                    <a:pt x="223333" y="890564"/>
                  </a:lnTo>
                  <a:cubicBezTo>
                    <a:pt x="255639" y="877220"/>
                    <a:pt x="365198" y="849128"/>
                    <a:pt x="417168" y="810501"/>
                  </a:cubicBezTo>
                  <a:cubicBezTo>
                    <a:pt x="469138" y="771874"/>
                    <a:pt x="502148" y="717797"/>
                    <a:pt x="535156" y="658804"/>
                  </a:cubicBezTo>
                  <a:cubicBezTo>
                    <a:pt x="568164" y="599810"/>
                    <a:pt x="581508" y="546435"/>
                    <a:pt x="615218" y="456540"/>
                  </a:cubicBezTo>
                  <a:cubicBezTo>
                    <a:pt x="648929" y="366645"/>
                    <a:pt x="704411" y="191069"/>
                    <a:pt x="737419" y="119434"/>
                  </a:cubicBezTo>
                  <a:cubicBezTo>
                    <a:pt x="770427" y="47799"/>
                    <a:pt x="787282" y="46394"/>
                    <a:pt x="813267" y="26730"/>
                  </a:cubicBezTo>
                  <a:cubicBezTo>
                    <a:pt x="839252" y="7066"/>
                    <a:pt x="867346" y="-4172"/>
                    <a:pt x="893331" y="1447"/>
                  </a:cubicBezTo>
                  <a:cubicBezTo>
                    <a:pt x="919317" y="7066"/>
                    <a:pt x="943195" y="19005"/>
                    <a:pt x="969180" y="60441"/>
                  </a:cubicBezTo>
                  <a:cubicBezTo>
                    <a:pt x="995165" y="101877"/>
                    <a:pt x="1019043" y="176321"/>
                    <a:pt x="1049242" y="250063"/>
                  </a:cubicBezTo>
                  <a:cubicBezTo>
                    <a:pt x="1079441" y="323805"/>
                    <a:pt x="1120175" y="427043"/>
                    <a:pt x="1150374" y="502892"/>
                  </a:cubicBezTo>
                  <a:cubicBezTo>
                    <a:pt x="1180573" y="578741"/>
                    <a:pt x="1201643" y="653185"/>
                    <a:pt x="1230437" y="705156"/>
                  </a:cubicBezTo>
                  <a:cubicBezTo>
                    <a:pt x="1259231" y="757127"/>
                    <a:pt x="1290835" y="785922"/>
                    <a:pt x="1323141" y="814716"/>
                  </a:cubicBezTo>
                  <a:cubicBezTo>
                    <a:pt x="1355447" y="843510"/>
                    <a:pt x="1389860" y="861068"/>
                    <a:pt x="1424273" y="877923"/>
                  </a:cubicBezTo>
                  <a:cubicBezTo>
                    <a:pt x="1458686" y="894778"/>
                    <a:pt x="1486075" y="908122"/>
                    <a:pt x="1529618" y="915847"/>
                  </a:cubicBezTo>
                  <a:cubicBezTo>
                    <a:pt x="1573161" y="923572"/>
                    <a:pt x="1685530" y="924275"/>
                    <a:pt x="1685530" y="9242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E939941C-0B52-490C-96C3-C782A758D1B0}"/>
                </a:ext>
              </a:extLst>
            </p:cNvPr>
            <p:cNvSpPr/>
            <p:nvPr/>
          </p:nvSpPr>
          <p:spPr>
            <a:xfrm>
              <a:off x="1751382" y="3445835"/>
              <a:ext cx="1685530" cy="924275"/>
            </a:xfrm>
            <a:custGeom>
              <a:avLst/>
              <a:gdLst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17795 w 1685530"/>
                <a:gd name="connsiteY12" fmla="*/ 690026 h 926001"/>
                <a:gd name="connsiteX13" fmla="*/ 1327355 w 1685530"/>
                <a:gd name="connsiteY13" fmla="*/ 803800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17795 w 1685530"/>
                <a:gd name="connsiteY12" fmla="*/ 690026 h 926001"/>
                <a:gd name="connsiteX13" fmla="*/ 1323141 w 1685530"/>
                <a:gd name="connsiteY13" fmla="*/ 816442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4931 h 926001"/>
                <a:gd name="connsiteX1" fmla="*/ 223333 w 1685530"/>
                <a:gd name="connsiteY1" fmla="*/ 892290 h 926001"/>
                <a:gd name="connsiteX2" fmla="*/ 223333 w 1685530"/>
                <a:gd name="connsiteY2" fmla="*/ 892290 h 926001"/>
                <a:gd name="connsiteX3" fmla="*/ 417168 w 1685530"/>
                <a:gd name="connsiteY3" fmla="*/ 812227 h 926001"/>
                <a:gd name="connsiteX4" fmla="*/ 535156 w 1685530"/>
                <a:gd name="connsiteY4" fmla="*/ 660530 h 926001"/>
                <a:gd name="connsiteX5" fmla="*/ 615218 w 1685530"/>
                <a:gd name="connsiteY5" fmla="*/ 458266 h 926001"/>
                <a:gd name="connsiteX6" fmla="*/ 737419 w 1685530"/>
                <a:gd name="connsiteY6" fmla="*/ 121160 h 926001"/>
                <a:gd name="connsiteX7" fmla="*/ 830123 w 1685530"/>
                <a:gd name="connsiteY7" fmla="*/ 20028 h 926001"/>
                <a:gd name="connsiteX8" fmla="*/ 893331 w 1685530"/>
                <a:gd name="connsiteY8" fmla="*/ 3173 h 926001"/>
                <a:gd name="connsiteX9" fmla="*/ 969180 w 1685530"/>
                <a:gd name="connsiteY9" fmla="*/ 62167 h 926001"/>
                <a:gd name="connsiteX10" fmla="*/ 1049242 w 1685530"/>
                <a:gd name="connsiteY10" fmla="*/ 251789 h 926001"/>
                <a:gd name="connsiteX11" fmla="*/ 1150374 w 1685530"/>
                <a:gd name="connsiteY11" fmla="*/ 504618 h 926001"/>
                <a:gd name="connsiteX12" fmla="*/ 1230437 w 1685530"/>
                <a:gd name="connsiteY12" fmla="*/ 706882 h 926001"/>
                <a:gd name="connsiteX13" fmla="*/ 1323141 w 1685530"/>
                <a:gd name="connsiteY13" fmla="*/ 816442 h 926001"/>
                <a:gd name="connsiteX14" fmla="*/ 1424273 w 1685530"/>
                <a:gd name="connsiteY14" fmla="*/ 879649 h 926001"/>
                <a:gd name="connsiteX15" fmla="*/ 1529618 w 1685530"/>
                <a:gd name="connsiteY15" fmla="*/ 917573 h 926001"/>
                <a:gd name="connsiteX16" fmla="*/ 1685530 w 1685530"/>
                <a:gd name="connsiteY16" fmla="*/ 926001 h 926001"/>
                <a:gd name="connsiteX0" fmla="*/ 0 w 1685530"/>
                <a:gd name="connsiteY0" fmla="*/ 903916 h 924986"/>
                <a:gd name="connsiteX1" fmla="*/ 223333 w 1685530"/>
                <a:gd name="connsiteY1" fmla="*/ 891275 h 924986"/>
                <a:gd name="connsiteX2" fmla="*/ 223333 w 1685530"/>
                <a:gd name="connsiteY2" fmla="*/ 891275 h 924986"/>
                <a:gd name="connsiteX3" fmla="*/ 417168 w 1685530"/>
                <a:gd name="connsiteY3" fmla="*/ 811212 h 924986"/>
                <a:gd name="connsiteX4" fmla="*/ 535156 w 1685530"/>
                <a:gd name="connsiteY4" fmla="*/ 659515 h 924986"/>
                <a:gd name="connsiteX5" fmla="*/ 615218 w 1685530"/>
                <a:gd name="connsiteY5" fmla="*/ 457251 h 924986"/>
                <a:gd name="connsiteX6" fmla="*/ 737419 w 1685530"/>
                <a:gd name="connsiteY6" fmla="*/ 120145 h 924986"/>
                <a:gd name="connsiteX7" fmla="*/ 821695 w 1685530"/>
                <a:gd name="connsiteY7" fmla="*/ 23227 h 924986"/>
                <a:gd name="connsiteX8" fmla="*/ 893331 w 1685530"/>
                <a:gd name="connsiteY8" fmla="*/ 2158 h 924986"/>
                <a:gd name="connsiteX9" fmla="*/ 969180 w 1685530"/>
                <a:gd name="connsiteY9" fmla="*/ 61152 h 924986"/>
                <a:gd name="connsiteX10" fmla="*/ 1049242 w 1685530"/>
                <a:gd name="connsiteY10" fmla="*/ 250774 h 924986"/>
                <a:gd name="connsiteX11" fmla="*/ 1150374 w 1685530"/>
                <a:gd name="connsiteY11" fmla="*/ 503603 h 924986"/>
                <a:gd name="connsiteX12" fmla="*/ 1230437 w 1685530"/>
                <a:gd name="connsiteY12" fmla="*/ 705867 h 924986"/>
                <a:gd name="connsiteX13" fmla="*/ 1323141 w 1685530"/>
                <a:gd name="connsiteY13" fmla="*/ 815427 h 924986"/>
                <a:gd name="connsiteX14" fmla="*/ 1424273 w 1685530"/>
                <a:gd name="connsiteY14" fmla="*/ 878634 h 924986"/>
                <a:gd name="connsiteX15" fmla="*/ 1529618 w 1685530"/>
                <a:gd name="connsiteY15" fmla="*/ 916558 h 924986"/>
                <a:gd name="connsiteX16" fmla="*/ 1685530 w 1685530"/>
                <a:gd name="connsiteY16" fmla="*/ 924986 h 924986"/>
                <a:gd name="connsiteX0" fmla="*/ 0 w 1685530"/>
                <a:gd name="connsiteY0" fmla="*/ 903205 h 924275"/>
                <a:gd name="connsiteX1" fmla="*/ 223333 w 1685530"/>
                <a:gd name="connsiteY1" fmla="*/ 890564 h 924275"/>
                <a:gd name="connsiteX2" fmla="*/ 223333 w 1685530"/>
                <a:gd name="connsiteY2" fmla="*/ 890564 h 924275"/>
                <a:gd name="connsiteX3" fmla="*/ 417168 w 1685530"/>
                <a:gd name="connsiteY3" fmla="*/ 810501 h 924275"/>
                <a:gd name="connsiteX4" fmla="*/ 535156 w 1685530"/>
                <a:gd name="connsiteY4" fmla="*/ 658804 h 924275"/>
                <a:gd name="connsiteX5" fmla="*/ 615218 w 1685530"/>
                <a:gd name="connsiteY5" fmla="*/ 456540 h 924275"/>
                <a:gd name="connsiteX6" fmla="*/ 737419 w 1685530"/>
                <a:gd name="connsiteY6" fmla="*/ 119434 h 924275"/>
                <a:gd name="connsiteX7" fmla="*/ 813267 w 1685530"/>
                <a:gd name="connsiteY7" fmla="*/ 26730 h 924275"/>
                <a:gd name="connsiteX8" fmla="*/ 893331 w 1685530"/>
                <a:gd name="connsiteY8" fmla="*/ 1447 h 924275"/>
                <a:gd name="connsiteX9" fmla="*/ 969180 w 1685530"/>
                <a:gd name="connsiteY9" fmla="*/ 60441 h 924275"/>
                <a:gd name="connsiteX10" fmla="*/ 1049242 w 1685530"/>
                <a:gd name="connsiteY10" fmla="*/ 250063 h 924275"/>
                <a:gd name="connsiteX11" fmla="*/ 1150374 w 1685530"/>
                <a:gd name="connsiteY11" fmla="*/ 502892 h 924275"/>
                <a:gd name="connsiteX12" fmla="*/ 1230437 w 1685530"/>
                <a:gd name="connsiteY12" fmla="*/ 705156 h 924275"/>
                <a:gd name="connsiteX13" fmla="*/ 1323141 w 1685530"/>
                <a:gd name="connsiteY13" fmla="*/ 814716 h 924275"/>
                <a:gd name="connsiteX14" fmla="*/ 1424273 w 1685530"/>
                <a:gd name="connsiteY14" fmla="*/ 877923 h 924275"/>
                <a:gd name="connsiteX15" fmla="*/ 1529618 w 1685530"/>
                <a:gd name="connsiteY15" fmla="*/ 915847 h 924275"/>
                <a:gd name="connsiteX16" fmla="*/ 1685530 w 1685530"/>
                <a:gd name="connsiteY16" fmla="*/ 924275 h 924275"/>
                <a:gd name="connsiteX0" fmla="*/ 0 w 1685530"/>
                <a:gd name="connsiteY0" fmla="*/ 903205 h 924275"/>
                <a:gd name="connsiteX1" fmla="*/ 223333 w 1685530"/>
                <a:gd name="connsiteY1" fmla="*/ 890564 h 924275"/>
                <a:gd name="connsiteX2" fmla="*/ 223333 w 1685530"/>
                <a:gd name="connsiteY2" fmla="*/ 890564 h 924275"/>
                <a:gd name="connsiteX3" fmla="*/ 417168 w 1685530"/>
                <a:gd name="connsiteY3" fmla="*/ 810501 h 924275"/>
                <a:gd name="connsiteX4" fmla="*/ 535156 w 1685530"/>
                <a:gd name="connsiteY4" fmla="*/ 658804 h 924275"/>
                <a:gd name="connsiteX5" fmla="*/ 615218 w 1685530"/>
                <a:gd name="connsiteY5" fmla="*/ 456540 h 924275"/>
                <a:gd name="connsiteX6" fmla="*/ 737419 w 1685530"/>
                <a:gd name="connsiteY6" fmla="*/ 119434 h 924275"/>
                <a:gd name="connsiteX7" fmla="*/ 813267 w 1685530"/>
                <a:gd name="connsiteY7" fmla="*/ 26730 h 924275"/>
                <a:gd name="connsiteX8" fmla="*/ 893331 w 1685530"/>
                <a:gd name="connsiteY8" fmla="*/ 1447 h 924275"/>
                <a:gd name="connsiteX9" fmla="*/ 969180 w 1685530"/>
                <a:gd name="connsiteY9" fmla="*/ 60441 h 924275"/>
                <a:gd name="connsiteX10" fmla="*/ 1049242 w 1685530"/>
                <a:gd name="connsiteY10" fmla="*/ 250063 h 924275"/>
                <a:gd name="connsiteX11" fmla="*/ 1150374 w 1685530"/>
                <a:gd name="connsiteY11" fmla="*/ 502892 h 924275"/>
                <a:gd name="connsiteX12" fmla="*/ 1230437 w 1685530"/>
                <a:gd name="connsiteY12" fmla="*/ 705156 h 924275"/>
                <a:gd name="connsiteX13" fmla="*/ 1323141 w 1685530"/>
                <a:gd name="connsiteY13" fmla="*/ 814716 h 924275"/>
                <a:gd name="connsiteX14" fmla="*/ 1424273 w 1685530"/>
                <a:gd name="connsiteY14" fmla="*/ 877923 h 924275"/>
                <a:gd name="connsiteX15" fmla="*/ 1529618 w 1685530"/>
                <a:gd name="connsiteY15" fmla="*/ 915847 h 924275"/>
                <a:gd name="connsiteX16" fmla="*/ 1685530 w 1685530"/>
                <a:gd name="connsiteY16" fmla="*/ 924275 h 9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5530" h="924275">
                  <a:moveTo>
                    <a:pt x="0" y="903205"/>
                  </a:moveTo>
                  <a:cubicBezTo>
                    <a:pt x="74444" y="898991"/>
                    <a:pt x="132033" y="903206"/>
                    <a:pt x="223333" y="890564"/>
                  </a:cubicBezTo>
                  <a:lnTo>
                    <a:pt x="223333" y="890564"/>
                  </a:lnTo>
                  <a:cubicBezTo>
                    <a:pt x="255639" y="877220"/>
                    <a:pt x="365198" y="849128"/>
                    <a:pt x="417168" y="810501"/>
                  </a:cubicBezTo>
                  <a:cubicBezTo>
                    <a:pt x="469138" y="771874"/>
                    <a:pt x="502148" y="717797"/>
                    <a:pt x="535156" y="658804"/>
                  </a:cubicBezTo>
                  <a:cubicBezTo>
                    <a:pt x="568164" y="599810"/>
                    <a:pt x="581508" y="546435"/>
                    <a:pt x="615218" y="456540"/>
                  </a:cubicBezTo>
                  <a:cubicBezTo>
                    <a:pt x="648929" y="366645"/>
                    <a:pt x="704411" y="191069"/>
                    <a:pt x="737419" y="119434"/>
                  </a:cubicBezTo>
                  <a:cubicBezTo>
                    <a:pt x="770427" y="47799"/>
                    <a:pt x="787282" y="46394"/>
                    <a:pt x="813267" y="26730"/>
                  </a:cubicBezTo>
                  <a:cubicBezTo>
                    <a:pt x="839252" y="7066"/>
                    <a:pt x="867346" y="-4172"/>
                    <a:pt x="893331" y="1447"/>
                  </a:cubicBezTo>
                  <a:cubicBezTo>
                    <a:pt x="919317" y="7066"/>
                    <a:pt x="943195" y="19005"/>
                    <a:pt x="969180" y="60441"/>
                  </a:cubicBezTo>
                  <a:cubicBezTo>
                    <a:pt x="995165" y="101877"/>
                    <a:pt x="1019043" y="176321"/>
                    <a:pt x="1049242" y="250063"/>
                  </a:cubicBezTo>
                  <a:cubicBezTo>
                    <a:pt x="1079441" y="323805"/>
                    <a:pt x="1120175" y="427043"/>
                    <a:pt x="1150374" y="502892"/>
                  </a:cubicBezTo>
                  <a:cubicBezTo>
                    <a:pt x="1180573" y="578741"/>
                    <a:pt x="1201643" y="653185"/>
                    <a:pt x="1230437" y="705156"/>
                  </a:cubicBezTo>
                  <a:cubicBezTo>
                    <a:pt x="1259231" y="757127"/>
                    <a:pt x="1290835" y="785922"/>
                    <a:pt x="1323141" y="814716"/>
                  </a:cubicBezTo>
                  <a:cubicBezTo>
                    <a:pt x="1355447" y="843510"/>
                    <a:pt x="1389860" y="861068"/>
                    <a:pt x="1424273" y="877923"/>
                  </a:cubicBezTo>
                  <a:cubicBezTo>
                    <a:pt x="1458686" y="894778"/>
                    <a:pt x="1486075" y="908122"/>
                    <a:pt x="1529618" y="915847"/>
                  </a:cubicBezTo>
                  <a:cubicBezTo>
                    <a:pt x="1573161" y="923572"/>
                    <a:pt x="1685530" y="924275"/>
                    <a:pt x="1685530" y="9242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A7B313-F8B0-411B-A0B6-70D772F20A8B}"/>
                </a:ext>
              </a:extLst>
            </p:cNvPr>
            <p:cNvSpPr/>
            <p:nvPr/>
          </p:nvSpPr>
          <p:spPr>
            <a:xfrm>
              <a:off x="1659538" y="4799219"/>
              <a:ext cx="336175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charset="0"/>
                </a:rPr>
                <a:t>Probability densities </a:t>
              </a:r>
              <a:endParaRPr lang="en-US" dirty="0">
                <a:effectLst/>
                <a:latin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3D764D-D59D-4C07-9D10-3E264EBB2D03}"/>
                </a:ext>
              </a:extLst>
            </p:cNvPr>
            <p:cNvSpPr/>
            <p:nvPr/>
          </p:nvSpPr>
          <p:spPr>
            <a:xfrm>
              <a:off x="4779573" y="4819400"/>
              <a:ext cx="15288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charset="0"/>
                </a:rPr>
                <a:t>Intervals </a:t>
              </a:r>
              <a:endParaRPr lang="en-US" dirty="0">
                <a:effectLst/>
                <a:latin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59CDA6-4BEA-4866-A6AA-09722A9F47EE}"/>
              </a:ext>
            </a:extLst>
          </p:cNvPr>
          <p:cNvGrpSpPr/>
          <p:nvPr/>
        </p:nvGrpSpPr>
        <p:grpSpPr>
          <a:xfrm>
            <a:off x="6367535" y="5354750"/>
            <a:ext cx="1709782" cy="682952"/>
            <a:chOff x="6650614" y="3823909"/>
            <a:chExt cx="1709782" cy="880510"/>
          </a:xfrm>
        </p:grpSpPr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id="{C7B8F1FC-8C37-4651-A3E6-9C1BA5B94CC5}"/>
                </a:ext>
              </a:extLst>
            </p:cNvPr>
            <p:cNvSpPr/>
            <p:nvPr/>
          </p:nvSpPr>
          <p:spPr>
            <a:xfrm>
              <a:off x="6650614" y="3823909"/>
              <a:ext cx="1709782" cy="682924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004112-8781-4550-AC34-7EC898D031AF}"/>
                </a:ext>
              </a:extLst>
            </p:cNvPr>
            <p:cNvSpPr txBox="1"/>
            <p:nvPr/>
          </p:nvSpPr>
          <p:spPr>
            <a:xfrm>
              <a:off x="6742412" y="3871123"/>
              <a:ext cx="1364476" cy="833296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Arial" charset="0"/>
                </a:rPr>
                <a:t>UQ method</a:t>
              </a:r>
              <a:endParaRPr lang="en-US" dirty="0">
                <a:latin typeface="Arial" charset="0"/>
              </a:endParaRPr>
            </a:p>
            <a:p>
              <a:endParaRPr lang="en-US" dirty="0">
                <a:latin typeface="Arial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ACD77-03E3-4C9D-A12C-651B49D9DEBE}"/>
              </a:ext>
            </a:extLst>
          </p:cNvPr>
          <p:cNvGrpSpPr/>
          <p:nvPr/>
        </p:nvGrpSpPr>
        <p:grpSpPr>
          <a:xfrm>
            <a:off x="8807979" y="4622186"/>
            <a:ext cx="3147458" cy="2204964"/>
            <a:chOff x="9070096" y="2678281"/>
            <a:chExt cx="2825137" cy="24398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40B9BA-4EE4-40C8-9FD1-363687FD2625}"/>
                </a:ext>
              </a:extLst>
            </p:cNvPr>
            <p:cNvSpPr/>
            <p:nvPr/>
          </p:nvSpPr>
          <p:spPr>
            <a:xfrm>
              <a:off x="9172044" y="2913136"/>
              <a:ext cx="2723189" cy="1464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Arial" charset="0"/>
                </a:rPr>
                <a:t>Uncertainty in output f(u) </a:t>
              </a:r>
            </a:p>
            <a:p>
              <a:r>
                <a:rPr lang="en-US" sz="2000" dirty="0">
                  <a:latin typeface="Arial" charset="0"/>
                </a:rPr>
                <a:t>variability, </a:t>
              </a:r>
            </a:p>
            <a:p>
              <a:r>
                <a:rPr lang="en-US" sz="2000" dirty="0">
                  <a:latin typeface="Arial" charset="0"/>
                </a:rPr>
                <a:t>probabilities, </a:t>
              </a:r>
            </a:p>
            <a:p>
              <a:r>
                <a:rPr lang="en-US" sz="2000" dirty="0">
                  <a:latin typeface="Arial" charset="0"/>
                </a:rPr>
                <a:t>intervals (ranges)</a:t>
              </a:r>
              <a:endParaRPr lang="en-US" sz="2000" dirty="0">
                <a:effectLst/>
                <a:latin typeface="Arial" charset="0"/>
              </a:endParaRPr>
            </a:p>
          </p:txBody>
        </p:sp>
        <p:sp>
          <p:nvSpPr>
            <p:cNvPr id="32" name="Rounded Rectangle 34">
              <a:extLst>
                <a:ext uri="{FF2B5EF4-FFF2-40B4-BE49-F238E27FC236}">
                  <a16:creationId xmlns:a16="http://schemas.microsoft.com/office/drawing/2014/main" id="{5BE7A9E7-20C0-45C9-9360-0EBE3C3B1A77}"/>
                </a:ext>
              </a:extLst>
            </p:cNvPr>
            <p:cNvSpPr/>
            <p:nvPr/>
          </p:nvSpPr>
          <p:spPr>
            <a:xfrm>
              <a:off x="9070096" y="2678281"/>
              <a:ext cx="2728557" cy="2439819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charset="0"/>
              </a:endParaRP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670FFE-6680-4779-9AB6-7DFAC20ED616}"/>
              </a:ext>
            </a:extLst>
          </p:cNvPr>
          <p:cNvCxnSpPr/>
          <p:nvPr/>
        </p:nvCxnSpPr>
        <p:spPr>
          <a:xfrm>
            <a:off x="8077317" y="5633247"/>
            <a:ext cx="730662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61FC9C-6F62-4F72-98E8-4F7CAC36D5EA}"/>
              </a:ext>
            </a:extLst>
          </p:cNvPr>
          <p:cNvCxnSpPr/>
          <p:nvPr/>
        </p:nvCxnSpPr>
        <p:spPr>
          <a:xfrm>
            <a:off x="5626723" y="5655136"/>
            <a:ext cx="730662" cy="0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A1F62-E39A-4BE0-BC2F-8EF272AF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233" y="6236606"/>
            <a:ext cx="2743200" cy="365125"/>
          </a:xfrm>
        </p:spPr>
        <p:txBody>
          <a:bodyPr/>
          <a:lstStyle/>
          <a:p>
            <a:fld id="{0EE47520-9F46-3846-B147-B51CBCCE15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8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785" y="5767818"/>
            <a:ext cx="11741409" cy="9890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Consider variable characterizations, model properties, ultimate UQ goal to choose a method 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785" y="1460976"/>
            <a:ext cx="5738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Sampling (Monte Carlo, LHS) 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Robust, understandable, and applicable to any model 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Slow to converge 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Moments, PDF/CDF, correlations, min/max </a:t>
            </a:r>
          </a:p>
          <a:p>
            <a:endParaRPr lang="en-US" sz="2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Reliability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Goal-oriented; target particular response or probability levels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Efficient local (require derivatives) / global variants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Moments, PDF/CDF, importance factors </a:t>
            </a:r>
            <a:endParaRPr lang="en-US" sz="2200" dirty="0">
              <a:solidFill>
                <a:schemeClr val="bg1">
                  <a:lumMod val="50000"/>
                </a:schemeClr>
              </a:solidFill>
              <a:effectLst/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1544024"/>
            <a:ext cx="6096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Stochastic Expansions 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Surrogate models tailored to UQ for continuous variables 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Highly efficient for smooth model responses 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Moments, PDF/CDF,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Sobol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indices </a:t>
            </a:r>
          </a:p>
          <a:p>
            <a:b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Epistemic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Non-probabilistic methods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Generally applicable, can be costly when no surrogate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Belief/plausibility, intervals, probability of frequency 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6400" y="331279"/>
            <a:ext cx="10515600" cy="82771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UQ methods </a:t>
            </a:r>
          </a:p>
        </p:txBody>
      </p:sp>
      <p:pic>
        <p:nvPicPr>
          <p:cNvPr id="6" name="Picture 2" descr="Dakota">
            <a:extLst>
              <a:ext uri="{FF2B5EF4-FFF2-40B4-BE49-F238E27FC236}">
                <a16:creationId xmlns:a16="http://schemas.microsoft.com/office/drawing/2014/main" id="{696D39C3-6C95-452A-B4A1-9B12DD3B6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59" b="-7411"/>
          <a:stretch/>
        </p:blipFill>
        <p:spPr bwMode="auto">
          <a:xfrm>
            <a:off x="282095" y="452491"/>
            <a:ext cx="1394305" cy="10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8914D-588E-4786-B39D-CA93E910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7520-9F46-3846-B147-B51CBCCE15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981" y="-34603"/>
            <a:ext cx="6195969" cy="66564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 Practical Process for UQ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46AFE7-7A8C-45BE-84E1-2F3806EA524B}"/>
              </a:ext>
            </a:extLst>
          </p:cNvPr>
          <p:cNvSpPr/>
          <p:nvPr/>
        </p:nvSpPr>
        <p:spPr>
          <a:xfrm>
            <a:off x="9251962" y="555192"/>
            <a:ext cx="29095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environment</a:t>
            </a:r>
          </a:p>
          <a:p>
            <a:br>
              <a:rPr lang="en-US" dirty="0"/>
            </a:br>
            <a:r>
              <a:rPr lang="en-US" dirty="0"/>
              <a:t>method</a:t>
            </a:r>
          </a:p>
          <a:p>
            <a:r>
              <a:rPr lang="en-US" dirty="0"/>
              <a:t>    sampling</a:t>
            </a:r>
          </a:p>
          <a:p>
            <a:r>
              <a:rPr lang="en-US" dirty="0"/>
              <a:t>    </a:t>
            </a:r>
            <a:r>
              <a:rPr lang="en-US" dirty="0" err="1"/>
              <a:t>sample_type</a:t>
            </a:r>
            <a:r>
              <a:rPr lang="en-US" dirty="0"/>
              <a:t> </a:t>
            </a:r>
            <a:r>
              <a:rPr lang="en-US" dirty="0" err="1"/>
              <a:t>lhs</a:t>
            </a:r>
            <a:r>
              <a:rPr lang="en-US" dirty="0"/>
              <a:t>                     </a:t>
            </a:r>
          </a:p>
          <a:p>
            <a:r>
              <a:rPr lang="en-US" dirty="0"/>
              <a:t>    samples = 1000              </a:t>
            </a:r>
          </a:p>
          <a:p>
            <a:r>
              <a:rPr lang="en-US" dirty="0"/>
              <a:t>   seed = 98765 </a:t>
            </a:r>
            <a:r>
              <a:rPr lang="en-US" dirty="0" err="1"/>
              <a:t>rng</a:t>
            </a:r>
            <a:r>
              <a:rPr lang="en-US" dirty="0"/>
              <a:t> rnum2</a:t>
            </a:r>
          </a:p>
          <a:p>
            <a:r>
              <a:rPr lang="en-US" dirty="0"/>
              <a:t> </a:t>
            </a:r>
            <a:br>
              <a:rPr lang="en-US" strike="sngStrike" dirty="0"/>
            </a:br>
            <a:r>
              <a:rPr lang="en-US" dirty="0"/>
              <a:t>variables</a:t>
            </a:r>
          </a:p>
          <a:p>
            <a:r>
              <a:rPr lang="en-US" dirty="0"/>
              <a:t>   </a:t>
            </a:r>
            <a:r>
              <a:rPr lang="en-US" dirty="0" err="1"/>
              <a:t>normal_uncertain</a:t>
            </a:r>
            <a:r>
              <a:rPr lang="en-US" dirty="0"/>
              <a:t> = 2</a:t>
            </a:r>
          </a:p>
          <a:p>
            <a:r>
              <a:rPr lang="en-US" dirty="0"/>
              <a:t>   means              = 0.80  0.80 </a:t>
            </a:r>
          </a:p>
          <a:p>
            <a:r>
              <a:rPr lang="en-US" dirty="0"/>
              <a:t>   </a:t>
            </a:r>
            <a:r>
              <a:rPr lang="en-US" dirty="0" err="1"/>
              <a:t>std_deviaions</a:t>
            </a:r>
            <a:r>
              <a:rPr lang="en-US" dirty="0"/>
              <a:t>  = 0.10  0.10 </a:t>
            </a:r>
          </a:p>
          <a:p>
            <a:r>
              <a:rPr lang="en-US" dirty="0"/>
              <a:t>   descriptors          'x1' 'x2’ </a:t>
            </a:r>
          </a:p>
          <a:p>
            <a:endParaRPr lang="en-US" dirty="0"/>
          </a:p>
          <a:p>
            <a:r>
              <a:rPr lang="en-US" dirty="0"/>
              <a:t>interface</a:t>
            </a:r>
          </a:p>
          <a:p>
            <a:r>
              <a:rPr lang="en-US" dirty="0"/>
              <a:t>   fork</a:t>
            </a:r>
          </a:p>
          <a:p>
            <a:r>
              <a:rPr lang="en-US" dirty="0"/>
              <a:t>     </a:t>
            </a:r>
            <a:r>
              <a:rPr lang="en-US" dirty="0" err="1"/>
              <a:t>analysis_driver</a:t>
            </a:r>
            <a:r>
              <a:rPr lang="en-US" dirty="0"/>
              <a:t> = '</a:t>
            </a:r>
            <a:r>
              <a:rPr lang="en-US" dirty="0" err="1"/>
              <a:t>mfix</a:t>
            </a:r>
            <a:r>
              <a:rPr lang="en-US" dirty="0"/>
              <a:t>'</a:t>
            </a:r>
          </a:p>
          <a:p>
            <a:endParaRPr lang="en-US" dirty="0"/>
          </a:p>
          <a:p>
            <a:r>
              <a:rPr lang="en-US" dirty="0"/>
              <a:t>responses</a:t>
            </a:r>
          </a:p>
          <a:p>
            <a:r>
              <a:rPr lang="en-US" dirty="0"/>
              <a:t>  </a:t>
            </a:r>
            <a:r>
              <a:rPr lang="en-US" dirty="0" err="1"/>
              <a:t>response_functions</a:t>
            </a:r>
            <a:r>
              <a:rPr lang="en-US" dirty="0"/>
              <a:t> = 1</a:t>
            </a:r>
          </a:p>
          <a:p>
            <a:r>
              <a:rPr lang="en-US" dirty="0"/>
              <a:t>  </a:t>
            </a:r>
            <a:r>
              <a:rPr lang="en-US" dirty="0" err="1"/>
              <a:t>no_gradients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err="1"/>
              <a:t>no_hessians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0014F3-1079-4EBC-8B89-63760008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7520-9F46-3846-B147-B51CBCCE15E4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248181" y="196477"/>
            <a:ext cx="9250466" cy="6777398"/>
            <a:chOff x="464338" y="-208796"/>
            <a:chExt cx="9250466" cy="6777398"/>
          </a:xfrm>
        </p:grpSpPr>
        <p:grpSp>
          <p:nvGrpSpPr>
            <p:cNvPr id="41" name="Canvas 127"/>
            <p:cNvGrpSpPr/>
            <p:nvPr/>
          </p:nvGrpSpPr>
          <p:grpSpPr>
            <a:xfrm>
              <a:off x="464338" y="-208796"/>
              <a:ext cx="9250466" cy="6777398"/>
              <a:chOff x="-476980" y="-205765"/>
              <a:chExt cx="6001108" cy="439674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-476980" y="-205765"/>
                <a:ext cx="5943600" cy="4396740"/>
              </a:xfrm>
              <a:prstGeom prst="rect">
                <a:avLst/>
              </a:prstGeom>
            </p:spPr>
          </p:sp>
          <p:pic>
            <p:nvPicPr>
              <p:cNvPr id="43" name="Picture 42"/>
              <p:cNvPicPr/>
              <p:nvPr/>
            </p:nvPicPr>
            <p:blipFill rotWithShape="1">
              <a:blip r:embed="rId2"/>
              <a:srcRect l="40718"/>
              <a:stretch/>
            </p:blipFill>
            <p:spPr>
              <a:xfrm>
                <a:off x="2249439" y="866775"/>
                <a:ext cx="3274689" cy="326136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175" y="114300"/>
                <a:ext cx="686435" cy="65214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 preferRelativeResize="0">
                <a:picLocks noChangeAspect="1"/>
              </p:cNvPicPr>
              <p:nvPr/>
            </p:nvPicPr>
            <p:blipFill rotWithShape="1">
              <a:blip r:embed="rId4"/>
              <a:stretch/>
            </p:blipFill>
            <p:spPr>
              <a:xfrm>
                <a:off x="2798222" y="158673"/>
                <a:ext cx="840343" cy="716202"/>
              </a:xfrm>
              <a:prstGeom prst="rect">
                <a:avLst/>
              </a:prstGeom>
            </p:spPr>
          </p:pic>
          <p:grpSp>
            <p:nvGrpSpPr>
              <p:cNvPr id="47" name="Group 46"/>
              <p:cNvGrpSpPr/>
              <p:nvPr/>
            </p:nvGrpSpPr>
            <p:grpSpPr>
              <a:xfrm>
                <a:off x="3741060" y="47624"/>
                <a:ext cx="1621515" cy="1057228"/>
                <a:chOff x="3807735" y="19097"/>
                <a:chExt cx="1621515" cy="1057228"/>
              </a:xfrm>
            </p:grpSpPr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46010" b="18558"/>
                <a:stretch/>
              </p:blipFill>
              <p:spPr>
                <a:xfrm rot="16200000">
                  <a:off x="3465481" y="361351"/>
                  <a:ext cx="1057228" cy="372719"/>
                </a:xfrm>
                <a:prstGeom prst="rect">
                  <a:avLst/>
                </a:prstGeom>
              </p:spPr>
            </p:pic>
            <p:pic>
              <p:nvPicPr>
                <p:cNvPr id="62" name="Picture 61"/>
                <p:cNvPicPr/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1450" y="47624"/>
                  <a:ext cx="1267800" cy="9906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8" name="Arrow: Left-Right 151"/>
              <p:cNvSpPr/>
              <p:nvPr/>
            </p:nvSpPr>
            <p:spPr>
              <a:xfrm>
                <a:off x="1559023" y="364733"/>
                <a:ext cx="666750" cy="114300"/>
              </a:xfrm>
              <a:prstGeom prst="leftRight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276475" y="57150"/>
                <a:ext cx="3133725" cy="104770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" name="Text Box 153"/>
              <p:cNvSpPr txBox="1"/>
              <p:nvPr/>
            </p:nvSpPr>
            <p:spPr>
              <a:xfrm>
                <a:off x="2276476" y="1533524"/>
                <a:ext cx="1047750" cy="100012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MS Mincho"/>
                    <a:cs typeface="Times New Roman" panose="02020603050405020304" pitchFamily="18" charset="0"/>
                  </a:rPr>
                  <a:t>UQ Analysis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MS Mincho"/>
                    <a:cs typeface="Times New Roman" panose="02020603050405020304" pitchFamily="18" charset="0"/>
                  </a:rPr>
                  <a:t>Simulations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MS Mincho"/>
                    <a:cs typeface="Times New Roman" panose="02020603050405020304" pitchFamily="18" charset="0"/>
                  </a:rPr>
                  <a:t>Experiments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MS Mincho"/>
                    <a:cs typeface="Times New Roman" panose="02020603050405020304" pitchFamily="18" charset="0"/>
                  </a:rPr>
                  <a:t>SciML or Hybrid</a:t>
                </a:r>
              </a:p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 panose="02020603050405020304" pitchFamily="18" charset="0"/>
                    <a:ea typeface="MS Mincho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52" name="Arrow: Left-Right 155"/>
              <p:cNvSpPr/>
              <p:nvPr/>
            </p:nvSpPr>
            <p:spPr>
              <a:xfrm>
                <a:off x="3513750" y="475275"/>
                <a:ext cx="666750" cy="114300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>
              <a:xfrm rot="16200000" flipH="1">
                <a:off x="3571874" y="1543050"/>
                <a:ext cx="809625" cy="1028700"/>
              </a:xfrm>
              <a:prstGeom prst="arc">
                <a:avLst>
                  <a:gd name="adj1" fmla="val 10858261"/>
                  <a:gd name="adj2" fmla="val 0"/>
                </a:avLst>
              </a:prstGeom>
              <a:ln w="3175"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Arc 53"/>
              <p:cNvSpPr/>
              <p:nvPr/>
            </p:nvSpPr>
            <p:spPr>
              <a:xfrm rot="16200000" flipH="1">
                <a:off x="2997995" y="2082619"/>
                <a:ext cx="1861162" cy="1001104"/>
              </a:xfrm>
              <a:prstGeom prst="arc">
                <a:avLst>
                  <a:gd name="adj1" fmla="val 10831545"/>
                  <a:gd name="adj2" fmla="val 0"/>
                </a:avLst>
              </a:prstGeom>
              <a:ln w="3175">
                <a:headEnd type="arrow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Text Box 153"/>
              <p:cNvSpPr txBox="1"/>
              <p:nvPr/>
            </p:nvSpPr>
            <p:spPr>
              <a:xfrm rot="16200000">
                <a:off x="3148211" y="1464872"/>
                <a:ext cx="1166644" cy="5610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l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effectLst/>
                    <a:latin typeface="Times New Roman" panose="02020603050405020304" pitchFamily="18" charset="0"/>
                    <a:ea typeface="MS Mincho"/>
                    <a:cs typeface="Times New Roman" panose="02020603050405020304" pitchFamily="18" charset="0"/>
                  </a:rPr>
                  <a:t>Training &amp; Trained model</a:t>
                </a:r>
                <a:endParaRPr lang="en-US" sz="1200">
                  <a:effectLst/>
                  <a:latin typeface="Times New Roman" panose="02020603050405020304" pitchFamily="18" charset="0"/>
                  <a:ea typeface="MS Mincho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H="1" flipV="1">
                <a:off x="4410075" y="866775"/>
                <a:ext cx="819150" cy="1514475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 flipV="1">
                <a:off x="5314950" y="904875"/>
                <a:ext cx="65700" cy="2262190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 flipV="1">
                <a:off x="3190875" y="1000125"/>
                <a:ext cx="762001" cy="342901"/>
              </a:xfrm>
              <a:prstGeom prst="straightConnector1">
                <a:avLst/>
              </a:prstGeom>
              <a:ln w="31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3352800" y="1104358"/>
                <a:ext cx="2171328" cy="287709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Arrow: Left-Right 167"/>
              <p:cNvSpPr/>
              <p:nvPr/>
            </p:nvSpPr>
            <p:spPr>
              <a:xfrm>
                <a:off x="2268443" y="1361100"/>
                <a:ext cx="1074831" cy="201000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86674" y="1288702"/>
              <a:ext cx="3874156" cy="4394883"/>
              <a:chOff x="442288" y="1027242"/>
              <a:chExt cx="7298205" cy="584931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3E8D872-41E8-4E70-A606-327CF478A890}"/>
                  </a:ext>
                </a:extLst>
              </p:cNvPr>
              <p:cNvSpPr/>
              <p:nvPr/>
            </p:nvSpPr>
            <p:spPr>
              <a:xfrm>
                <a:off x="442290" y="1027242"/>
                <a:ext cx="7298202" cy="701749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charset="0"/>
                  </a:rPr>
                  <a:t>Identify uncertain input parameters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6F5D792-343E-48C3-90B4-02FC1176C006}"/>
                  </a:ext>
                </a:extLst>
              </p:cNvPr>
              <p:cNvSpPr/>
              <p:nvPr/>
            </p:nvSpPr>
            <p:spPr>
              <a:xfrm>
                <a:off x="442290" y="2057067"/>
                <a:ext cx="7298203" cy="866886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charset="0"/>
                  </a:rPr>
                  <a:t>Characterize input uncertainties and map them into Dakota variable specifications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D09D1CF-D14D-440E-AC55-818A81091CD6}"/>
                  </a:ext>
                </a:extLst>
              </p:cNvPr>
              <p:cNvSpPr/>
              <p:nvPr/>
            </p:nvSpPr>
            <p:spPr>
              <a:xfrm>
                <a:off x="442289" y="3252029"/>
                <a:ext cx="7298203" cy="866886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charset="0"/>
                  </a:rPr>
                  <a:t>Select a method appropriate to variables, goal, and problem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A840F38-B033-460E-AD1A-C6D06F148D2A}"/>
                  </a:ext>
                </a:extLst>
              </p:cNvPr>
              <p:cNvSpPr/>
              <p:nvPr/>
            </p:nvSpPr>
            <p:spPr>
              <a:xfrm>
                <a:off x="442290" y="4407761"/>
                <a:ext cx="7298203" cy="866886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charset="0"/>
                  </a:rPr>
                  <a:t>Set up Dakota input file and interface to simulation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" name="Arrow: Down 10">
                <a:extLst>
                  <a:ext uri="{FF2B5EF4-FFF2-40B4-BE49-F238E27FC236}">
                    <a16:creationId xmlns:a16="http://schemas.microsoft.com/office/drawing/2014/main" id="{AB079CDC-4AC1-45DE-9B27-09C07276CA39}"/>
                  </a:ext>
                </a:extLst>
              </p:cNvPr>
              <p:cNvSpPr/>
              <p:nvPr/>
            </p:nvSpPr>
            <p:spPr>
              <a:xfrm>
                <a:off x="3711803" y="1728991"/>
                <a:ext cx="477419" cy="328076"/>
              </a:xfrm>
              <a:prstGeom prst="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row: Down 11">
                <a:extLst>
                  <a:ext uri="{FF2B5EF4-FFF2-40B4-BE49-F238E27FC236}">
                    <a16:creationId xmlns:a16="http://schemas.microsoft.com/office/drawing/2014/main" id="{DD542448-E21A-4E42-BAC0-8A44B334F9EB}"/>
                  </a:ext>
                </a:extLst>
              </p:cNvPr>
              <p:cNvSpPr/>
              <p:nvPr/>
            </p:nvSpPr>
            <p:spPr>
              <a:xfrm>
                <a:off x="3725978" y="2934004"/>
                <a:ext cx="477419" cy="328076"/>
              </a:xfrm>
              <a:prstGeom prst="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3560A431-43BB-470A-8C98-B9663ECC00F2}"/>
                  </a:ext>
                </a:extLst>
              </p:cNvPr>
              <p:cNvSpPr/>
              <p:nvPr/>
            </p:nvSpPr>
            <p:spPr>
              <a:xfrm>
                <a:off x="3697625" y="4128390"/>
                <a:ext cx="477419" cy="328076"/>
              </a:xfrm>
              <a:prstGeom prst="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FFAEC499-AC9A-496A-9E58-993A859F0725}"/>
                  </a:ext>
                </a:extLst>
              </p:cNvPr>
              <p:cNvSpPr/>
              <p:nvPr/>
            </p:nvSpPr>
            <p:spPr>
              <a:xfrm>
                <a:off x="3708253" y="5287347"/>
                <a:ext cx="477419" cy="328076"/>
              </a:xfrm>
              <a:prstGeom prst="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628DE57-068B-4220-8008-87933C252384}"/>
                  </a:ext>
                </a:extLst>
              </p:cNvPr>
              <p:cNvSpPr/>
              <p:nvPr/>
            </p:nvSpPr>
            <p:spPr>
              <a:xfrm>
                <a:off x="442290" y="5592678"/>
                <a:ext cx="7298203" cy="54230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charset="0"/>
                  </a:rPr>
                  <a:t>Run study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45FF4A5-1C37-40C8-8D5E-40FE096632BD}"/>
                  </a:ext>
                </a:extLst>
              </p:cNvPr>
              <p:cNvSpPr/>
              <p:nvPr/>
            </p:nvSpPr>
            <p:spPr>
              <a:xfrm>
                <a:off x="442288" y="6334248"/>
                <a:ext cx="7298203" cy="54230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Arial" charset="0"/>
                  </a:rPr>
                  <a:t>Interpret the results</a:t>
                </a:r>
                <a:r>
                  <a:rPr lang="en-US" dirty="0">
                    <a:solidFill>
                      <a:srgbClr val="C00000"/>
                    </a:solidFill>
                    <a:latin typeface="Arial" charset="0"/>
                  </a:rPr>
                  <a:t> 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Arrow: Down 17">
                <a:extLst>
                  <a:ext uri="{FF2B5EF4-FFF2-40B4-BE49-F238E27FC236}">
                    <a16:creationId xmlns:a16="http://schemas.microsoft.com/office/drawing/2014/main" id="{A1ACA683-9568-449C-835B-B253D51B3D6A}"/>
                  </a:ext>
                </a:extLst>
              </p:cNvPr>
              <p:cNvSpPr/>
              <p:nvPr/>
            </p:nvSpPr>
            <p:spPr>
              <a:xfrm>
                <a:off x="3711794" y="6088326"/>
                <a:ext cx="477419" cy="328076"/>
              </a:xfrm>
              <a:prstGeom prst="downArrow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026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80548"/>
            <a:ext cx="12022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Gel, A., Garg, R., Tong, C., 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Shahnam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M. and Guenther, C., 2013. Applying uncertainty quantification to multiphase flow computational fluid dynamics. 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Powder technology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 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242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pp.27-39.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36938" y="2370959"/>
            <a:ext cx="4657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e </a:t>
            </a:r>
            <a:r>
              <a:rPr lang="en-US" baseline="-25000" dirty="0" err="1">
                <a:latin typeface="Arial" charset="0"/>
              </a:rPr>
              <a:t>p,n</a:t>
            </a:r>
            <a:r>
              <a:rPr lang="en-US" dirty="0">
                <a:latin typeface="Arial" charset="0"/>
              </a:rPr>
              <a:t> = particle-particle restitution co-efficient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1604" y="276735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e </a:t>
            </a:r>
            <a:r>
              <a:rPr lang="en-US" baseline="-25000" dirty="0" err="1">
                <a:latin typeface="Arial" charset="0"/>
              </a:rPr>
              <a:t>w,n</a:t>
            </a:r>
            <a:r>
              <a:rPr lang="en-US" dirty="0">
                <a:latin typeface="Arial" charset="0"/>
              </a:rPr>
              <a:t> = Particle-wall restitution co-efficient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1062963"/>
            <a:ext cx="6041812" cy="50330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" charset="0"/>
              </a:rPr>
              <a:t>MCS with 100,000 samples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608740" y="3456695"/>
            <a:ext cx="493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Response function (Bed height)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23005" y="3895101"/>
                <a:ext cx="4485553" cy="6520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mr-IN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b="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17.026 −7.767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𝑝</m:t>
                          </m:r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</m:t>
                          </m:r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</m:sub>
                      </m:sSub>
                      <m:r>
                        <a:rPr lang="en-US" b="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−0.46428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𝑤</m:t>
                          </m:r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</m:t>
                          </m:r>
                          <m:r>
                            <a:rPr lang="en-US" b="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</m:sub>
                      </m:sSub>
                      <m:r>
                        <a:rPr lang="en-US" b="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</m:oMath>
                  </m:oMathPara>
                </a14:m>
                <a:br>
                  <a:rPr lang="en-US" i="1" dirty="0">
                    <a:solidFill>
                      <a:schemeClr val="bg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</a:b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5.6644 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b>
                        <m:eqArr>
                          <m:eqArr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eqArrPr>
                          <m:e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𝑝</m:t>
                            </m:r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𝑛</m:t>
                            </m:r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  </m:t>
                            </m:r>
                          </m:e>
                        </m:eqArr>
                      </m:sub>
                      <m:sup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+ 0.18379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b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b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𝑤</m:t>
                        </m:r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+ 0.20556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𝑒</m:t>
                        </m:r>
                      </m:e>
                      <m:sub>
                        <m:eqArr>
                          <m:eqArrPr>
                            <m:ctrlPr>
                              <a:rPr lang="en-US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eqArrPr>
                          <m:e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𝑤</m:t>
                            </m:r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𝑛</m:t>
                            </m:r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  </m:t>
                            </m:r>
                          </m:e>
                        </m:eqArr>
                      </m:sub>
                      <m:sup>
                        <m:r>
                          <a:rPr lang="en-US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005" y="3895101"/>
                <a:ext cx="4485553" cy="652038"/>
              </a:xfrm>
              <a:prstGeom prst="rect">
                <a:avLst/>
              </a:prstGeom>
              <a:blipFill>
                <a:blip r:embed="rId3"/>
                <a:stretch>
                  <a:fillRect l="-1902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Content Placeholder 3"/>
          <p:cNvGraphicFramePr>
            <a:graphicFrameLocks/>
          </p:cNvGraphicFramePr>
          <p:nvPr/>
        </p:nvGraphicFramePr>
        <p:xfrm>
          <a:off x="94649" y="4297879"/>
          <a:ext cx="7330478" cy="14696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75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99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1045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Case 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Input1</a:t>
                      </a:r>
                    </a:p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e </a:t>
                      </a:r>
                      <a:r>
                        <a:rPr lang="en-US" sz="1600" b="0" i="0" baseline="-250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p,n</a:t>
                      </a:r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Input 2</a:t>
                      </a:r>
                    </a:p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e </a:t>
                      </a:r>
                      <a:r>
                        <a:rPr lang="en-US" sz="1600" b="0" i="0" baseline="-250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w,n</a:t>
                      </a:r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Bed height</a:t>
                      </a:r>
                    </a:p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Sample mean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 </a:t>
                      </a:r>
                      <a:endParaRPr lang="en-US" sz="16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Bed height</a:t>
                      </a:r>
                    </a:p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Sample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 </a:t>
                      </a:r>
                      <a:r>
                        <a:rPr lang="en-US" sz="1600" b="0" i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Std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 deviation</a:t>
                      </a:r>
                      <a:endParaRPr lang="en-US" sz="16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348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N(0.8,0.1)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N(0.8,0.1)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14.371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1.7e-1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22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N(0.8,0.1)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N(0.8,0.05)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14.367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charset="0"/>
                        </a:rPr>
                        <a:t>1.5e-1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0" y="3344008"/>
            <a:ext cx="5747657" cy="702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</a:rPr>
              <a:t>UQ results with PSUADE</a:t>
            </a:r>
          </a:p>
        </p:txBody>
      </p:sp>
      <p:sp>
        <p:nvSpPr>
          <p:cNvPr id="22" name="Title 13"/>
          <p:cNvSpPr txBox="1">
            <a:spLocks/>
          </p:cNvSpPr>
          <p:nvPr/>
        </p:nvSpPr>
        <p:spPr>
          <a:xfrm>
            <a:off x="-69798" y="3885757"/>
            <a:ext cx="6041812" cy="50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" charset="0"/>
              </a:rPr>
              <a:t>MCS with 100,000 samples</a:t>
            </a:r>
            <a:endParaRPr lang="en-US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2577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0C0"/>
                </a:solidFill>
              </a:rPr>
              <a:t>UQ results with Dakota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36938" y="1511498"/>
            <a:ext cx="59211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</a:rPr>
              <a:t>Flow in the fluidized bed </a:t>
            </a: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3553A04C-33DE-4F5F-B274-24A8D1E4C147}"/>
              </a:ext>
            </a:extLst>
          </p:cNvPr>
          <p:cNvGraphicFramePr>
            <a:graphicFrameLocks/>
          </p:cNvGraphicFramePr>
          <p:nvPr/>
        </p:nvGraphicFramePr>
        <p:xfrm>
          <a:off x="124075" y="1554677"/>
          <a:ext cx="7169028" cy="14562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4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87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150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charset="0"/>
                        </a:rPr>
                        <a:t>Case #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charset="0"/>
                        </a:rPr>
                        <a:t>Input1</a:t>
                      </a:r>
                    </a:p>
                    <a:p>
                      <a:r>
                        <a:rPr lang="en-US" sz="1600" b="0" i="0" dirty="0">
                          <a:latin typeface="Arial" charset="0"/>
                        </a:rPr>
                        <a:t>e </a:t>
                      </a:r>
                      <a:r>
                        <a:rPr lang="en-US" sz="1600" b="0" i="0" baseline="-25000" dirty="0" err="1">
                          <a:latin typeface="Arial" charset="0"/>
                        </a:rPr>
                        <a:t>p,n</a:t>
                      </a:r>
                      <a:r>
                        <a:rPr lang="en-US" sz="1600" b="0" i="0" dirty="0">
                          <a:latin typeface="Arial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charset="0"/>
                        </a:rPr>
                        <a:t>Input 2</a:t>
                      </a:r>
                    </a:p>
                    <a:p>
                      <a:r>
                        <a:rPr lang="en-US" sz="1600" b="0" i="0" dirty="0">
                          <a:latin typeface="Arial" charset="0"/>
                        </a:rPr>
                        <a:t>e </a:t>
                      </a:r>
                      <a:r>
                        <a:rPr lang="en-US" sz="1600" b="0" i="0" baseline="-25000" dirty="0" err="1">
                          <a:latin typeface="Arial" charset="0"/>
                        </a:rPr>
                        <a:t>w,n</a:t>
                      </a:r>
                      <a:r>
                        <a:rPr lang="en-US" sz="1600" b="0" i="0" dirty="0">
                          <a:latin typeface="Arial" charset="0"/>
                        </a:rPr>
                        <a:t>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charset="0"/>
                        </a:rPr>
                        <a:t>Bed height</a:t>
                      </a:r>
                    </a:p>
                    <a:p>
                      <a:r>
                        <a:rPr lang="en-US" sz="1600" b="0" i="0" dirty="0">
                          <a:latin typeface="Arial" charset="0"/>
                        </a:rPr>
                        <a:t>Sample mean</a:t>
                      </a:r>
                      <a:r>
                        <a:rPr lang="en-US" sz="1600" b="0" i="0" baseline="0" dirty="0">
                          <a:latin typeface="Arial" charset="0"/>
                        </a:rPr>
                        <a:t> </a:t>
                      </a:r>
                      <a:endParaRPr lang="en-US" sz="1600" b="0" i="0" dirty="0"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rial" charset="0"/>
                        </a:rPr>
                        <a:t>Bed height</a:t>
                      </a:r>
                    </a:p>
                    <a:p>
                      <a:r>
                        <a:rPr lang="en-US" sz="1600" b="0" i="0" dirty="0">
                          <a:latin typeface="Arial" charset="0"/>
                        </a:rPr>
                        <a:t>Sample</a:t>
                      </a:r>
                      <a:r>
                        <a:rPr lang="en-US" sz="1600" b="0" i="0" baseline="0" dirty="0">
                          <a:latin typeface="Arial" charset="0"/>
                        </a:rPr>
                        <a:t> </a:t>
                      </a:r>
                      <a:r>
                        <a:rPr lang="en-US" sz="1600" b="0" i="0" baseline="0" dirty="0" err="1">
                          <a:latin typeface="Arial" charset="0"/>
                        </a:rPr>
                        <a:t>Std</a:t>
                      </a:r>
                      <a:r>
                        <a:rPr lang="en-US" sz="1600" b="0" i="0" baseline="0" dirty="0">
                          <a:latin typeface="Arial" charset="0"/>
                        </a:rPr>
                        <a:t> deviation</a:t>
                      </a:r>
                      <a:endParaRPr lang="en-US" sz="1600" b="0" i="0" dirty="0"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328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N(0.8,0.1)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Arial" charset="0"/>
                        </a:rPr>
                        <a:t>N(0.8,0.1)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14.374</a:t>
                      </a:r>
                      <a:endParaRPr lang="en-US" sz="1800" b="0" i="0" dirty="0">
                        <a:solidFill>
                          <a:srgbClr val="C00000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1.7e-01</a:t>
                      </a:r>
                      <a:endParaRPr lang="en-US" sz="1800" b="0" i="0" dirty="0">
                        <a:solidFill>
                          <a:srgbClr val="C00000"/>
                        </a:solidFill>
                        <a:latin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762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N(0.8,0.1)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N(0.8,0.05)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14.372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Arial" charset="0"/>
                        </a:rPr>
                        <a:t>1.6e-1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2D8E63-0C46-4D18-B9D5-D990A2C5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36036"/>
            <a:ext cx="2743200" cy="365125"/>
          </a:xfrm>
        </p:spPr>
        <p:txBody>
          <a:bodyPr/>
          <a:lstStyle/>
          <a:p>
            <a:fld id="{0EE47520-9F46-3846-B147-B51CBCCE15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3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63" y="209103"/>
            <a:ext cx="5921115" cy="9416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Flow in a fluidized bed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20" y="0"/>
            <a:ext cx="4355080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1663" y="1376111"/>
            <a:ext cx="7750535" cy="5247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Central jet fluidized bed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The air is injected at a speed of 4200 cm/s through a narrow inlet having width of 1 cm and located exactly at the geometric center of the bottom wall.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cells size: 1 cm x  2 cm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Number of cells:  675 (=15x45) computational cells.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The bed is initialized with 217.15 g of particles with a diameter of 0.4 cm and density of 2.7 g/cm3, resulting in total of 2400 spherical particles.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DEM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Non reacting flow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63BC9-8BF9-493B-95E7-0B009DFB24F4}"/>
              </a:ext>
            </a:extLst>
          </p:cNvPr>
          <p:cNvSpPr/>
          <p:nvPr/>
        </p:nvSpPr>
        <p:spPr>
          <a:xfrm>
            <a:off x="0" y="6193073"/>
            <a:ext cx="9303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VMK Kotteda, A Stephens, W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Spotz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and V Kumar, and A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Kommu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‘Uncertainty quantification of fluidized beds using a data-driven framework’, Powder Technology 354, 709-718 (2019)</a:t>
            </a:r>
            <a:endParaRPr lang="en-US" sz="1600" b="0" i="0" u="none" strike="noStrike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52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72" y="3986537"/>
            <a:ext cx="65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e </a:t>
            </a:r>
            <a:r>
              <a:rPr lang="en-US" baseline="-25000" dirty="0" err="1">
                <a:latin typeface="Arial" charset="0"/>
              </a:rPr>
              <a:t>p,n</a:t>
            </a:r>
            <a:r>
              <a:rPr lang="en-US" dirty="0">
                <a:latin typeface="Arial" charset="0"/>
              </a:rPr>
              <a:t>          = particle-particle restitution co-efficient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272" y="43815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</a:rPr>
              <a:t>e </a:t>
            </a:r>
            <a:r>
              <a:rPr lang="en-US" baseline="-25000" dirty="0" err="1">
                <a:latin typeface="Arial" charset="0"/>
              </a:rPr>
              <a:t>w,n</a:t>
            </a:r>
            <a:r>
              <a:rPr lang="en-US" dirty="0">
                <a:latin typeface="Arial" charset="0"/>
              </a:rPr>
              <a:t>          = particle-wall restitution co-efficient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0868" y="4125414"/>
            <a:ext cx="471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</a:rPr>
              <a:t>Response function 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Average bed height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599753" y="4137021"/>
                <a:ext cx="2121331" cy="800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𝑡</m:t>
                      </m:r>
                      <m:r>
                        <a:rPr lang="en-US" b="0" i="1" smtClean="0"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mr-IN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mr-IN" i="1" smtClean="0"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</a:rPr>
                            <m:t> 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753" y="4137021"/>
                <a:ext cx="2121331" cy="8004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271828" y="3366992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charset="0"/>
              </a:rPr>
              <a:t>D</a:t>
            </a:r>
            <a:r>
              <a:rPr lang="en-US" baseline="-25000" dirty="0" err="1">
                <a:latin typeface="Arial" charset="0"/>
              </a:rPr>
              <a:t>p</a:t>
            </a:r>
            <a:r>
              <a:rPr lang="en-US" baseline="-25000" dirty="0">
                <a:latin typeface="Arial" charset="0"/>
              </a:rPr>
              <a:t>                 </a:t>
            </a:r>
            <a:r>
              <a:rPr lang="en-US" dirty="0">
                <a:latin typeface="Arial" charset="0"/>
              </a:rPr>
              <a:t>= Particle diameter </a:t>
            </a:r>
            <a:endParaRPr lang="en-US" baseline="-25000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8272" y="3691560"/>
            <a:ext cx="5719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charset="0"/>
              </a:rPr>
              <a:t>U</a:t>
            </a:r>
            <a:r>
              <a:rPr lang="en-US" baseline="-25000" dirty="0" err="1">
                <a:latin typeface="Arial" charset="0"/>
              </a:rPr>
              <a:t>inlet</a:t>
            </a:r>
            <a:r>
              <a:rPr lang="en-US" dirty="0">
                <a:latin typeface="Arial" charset="0"/>
              </a:rPr>
              <a:t>         = Velocity of the fluidizing agent at the inlet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38272" y="4771745"/>
                <a:ext cx="6699318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charset="0"/>
                  </a:rPr>
                  <a:t>KN            = particle </a:t>
                </a:r>
                <a:r>
                  <a:rPr lang="mr-IN" dirty="0">
                    <a:latin typeface="Arial" charset="0"/>
                  </a:rPr>
                  <a:t>–</a:t>
                </a:r>
                <a:r>
                  <a:rPr lang="en-US" dirty="0">
                    <a:latin typeface="Arial" charset="0"/>
                  </a:rPr>
                  <a:t> particle normal collision spring constant</a:t>
                </a:r>
              </a:p>
              <a:p>
                <a:r>
                  <a:rPr lang="en-US" dirty="0">
                    <a:latin typeface="Arial" charset="0"/>
                  </a:rPr>
                  <a:t>KN</a:t>
                </a:r>
                <a:r>
                  <a:rPr lang="en-US" baseline="-25000" dirty="0">
                    <a:latin typeface="Arial" charset="0"/>
                  </a:rPr>
                  <a:t>W</a:t>
                </a:r>
                <a:r>
                  <a:rPr lang="en-US" dirty="0">
                    <a:latin typeface="Arial" charset="0"/>
                  </a:rPr>
                  <a:t>         = particle </a:t>
                </a:r>
                <a:r>
                  <a:rPr lang="mr-IN" dirty="0">
                    <a:latin typeface="Arial" charset="0"/>
                  </a:rPr>
                  <a:t>–</a:t>
                </a:r>
                <a:r>
                  <a:rPr lang="en-US" dirty="0">
                    <a:latin typeface="Arial" charset="0"/>
                  </a:rPr>
                  <a:t> wall normal collision spring constant </a:t>
                </a:r>
              </a:p>
              <a:p>
                <a:r>
                  <a:rPr lang="en-US" dirty="0">
                    <a:latin typeface="Arial" charset="0"/>
                    <a:sym typeface="Symbol" panose="05050102010706020507" pitchFamily="18" charset="2"/>
                  </a:rPr>
                  <a:t></a:t>
                </a:r>
                <a:r>
                  <a:rPr lang="en-US" dirty="0">
                    <a:latin typeface="Arial" charset="0"/>
                  </a:rPr>
                  <a:t>              = particle - particle friction co-efficient</a:t>
                </a:r>
              </a:p>
              <a:p>
                <a:r>
                  <a:rPr lang="en-US" dirty="0">
                    <a:latin typeface="Arial" charset="0"/>
                    <a:sym typeface="Symbol" panose="05050102010706020507" pitchFamily="18" charset="2"/>
                  </a:rPr>
                  <a:t></a:t>
                </a:r>
                <a:r>
                  <a:rPr lang="en-US" baseline="-25000" dirty="0">
                    <a:latin typeface="Arial" charset="0"/>
                  </a:rPr>
                  <a:t>W</a:t>
                </a:r>
                <a:r>
                  <a:rPr lang="en-US" dirty="0">
                    <a:latin typeface="Arial" charset="0"/>
                  </a:rPr>
                  <a:t>            = particle </a:t>
                </a:r>
                <a:r>
                  <a:rPr lang="mr-IN" dirty="0">
                    <a:latin typeface="Arial" charset="0"/>
                  </a:rPr>
                  <a:t>–</a:t>
                </a:r>
                <a:r>
                  <a:rPr lang="en-US" dirty="0">
                    <a:latin typeface="Arial" charset="0"/>
                  </a:rPr>
                  <a:t> wall friction  co-efficient</a:t>
                </a:r>
              </a:p>
              <a:p>
                <a14:m>
                  <m:oMath xmlns:m="http://schemas.openxmlformats.org/officeDocument/2006/math">
                    <m:r>
                      <a:rPr lang="mr-IN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g</m:t>
                    </m:r>
                  </m:oMath>
                </a14:m>
                <a:r>
                  <a:rPr lang="en-US" baseline="-25000" dirty="0">
                    <a:latin typeface="Arial" charset="0"/>
                  </a:rPr>
                  <a:t>                   </a:t>
                </a:r>
                <a:r>
                  <a:rPr lang="en-US" dirty="0">
                    <a:latin typeface="Arial" charset="0"/>
                  </a:rPr>
                  <a:t>= viscosity of the fluidizing agent at the inlet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2" y="4771745"/>
                <a:ext cx="6699318" cy="1477328"/>
              </a:xfrm>
              <a:prstGeom prst="rect">
                <a:avLst/>
              </a:prstGeom>
              <a:blipFill>
                <a:blip r:embed="rId4"/>
                <a:stretch>
                  <a:fillRect l="-728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F5B990C2-BFFA-45F3-B4D4-8922A198295B}"/>
              </a:ext>
            </a:extLst>
          </p:cNvPr>
          <p:cNvSpPr txBox="1">
            <a:spLocks/>
          </p:cNvSpPr>
          <p:nvPr/>
        </p:nvSpPr>
        <p:spPr>
          <a:xfrm>
            <a:off x="201663" y="209102"/>
            <a:ext cx="119903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</a:rPr>
              <a:t>Flow in a fluidized bed: parameters for UQ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Content Placeholder 3">
                <a:extLst>
                  <a:ext uri="{FF2B5EF4-FFF2-40B4-BE49-F238E27FC236}">
                    <a16:creationId xmlns:a16="http://schemas.microsoft.com/office/drawing/2014/main" id="{0A25A78A-2D1A-4ABF-8E18-B311F888944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95561695"/>
                  </p:ext>
                </p:extLst>
              </p:nvPr>
            </p:nvGraphicFramePr>
            <p:xfrm>
              <a:off x="588112" y="1223234"/>
              <a:ext cx="9695326" cy="144944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9009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4129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8750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87927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687264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100192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02606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3434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021976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506067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635564">
                    <a:tc>
                      <a:txBody>
                        <a:bodyPr/>
                        <a:lstStyle/>
                        <a:p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D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U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inlet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(cm/s)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w,n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</a:p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b="0" i="0" baseline="-2500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g</m:t>
                                </m:r>
                              </m:oMath>
                            </m:oMathPara>
                          </a14:m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(g/ cm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 s)</a:t>
                          </a:r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7586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mean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0.00018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3609"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std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0.0297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367.5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0.00001575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Content Placeholder 3">
                <a:extLst>
                  <a:ext uri="{FF2B5EF4-FFF2-40B4-BE49-F238E27FC236}">
                    <a16:creationId xmlns:a16="http://schemas.microsoft.com/office/drawing/2014/main" id="{0A25A78A-2D1A-4ABF-8E18-B311F888944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95561695"/>
                  </p:ext>
                </p:extLst>
              </p:nvPr>
            </p:nvGraphicFramePr>
            <p:xfrm>
              <a:off x="588112" y="1223234"/>
              <a:ext cx="9695326" cy="144944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9009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4129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8750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87927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687264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100192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02606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3434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021976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506067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D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U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inlet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(cm/s)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w,n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</a:p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44130" t="-4717" r="-405" b="-128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mean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0.00018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3609"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std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0.0297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367.5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0.00001575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3167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66" y="2745552"/>
            <a:ext cx="471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</a:rPr>
              <a:t>Response function 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Average bed height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3" y="3254477"/>
            <a:ext cx="4644233" cy="25227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4597" y="5685588"/>
            <a:ext cx="37250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  <a:latin typeface="Menlo" charset="0"/>
              </a:rPr>
              <a:t>Bed </a:t>
            </a:r>
            <a:r>
              <a:rPr lang="hr-HR" sz="1600" dirty="0" err="1">
                <a:solidFill>
                  <a:srgbClr val="FF0000"/>
                </a:solidFill>
                <a:latin typeface="Menlo" charset="0"/>
              </a:rPr>
              <a:t>height</a:t>
            </a:r>
            <a:r>
              <a:rPr lang="hr-HR" sz="1600" dirty="0">
                <a:solidFill>
                  <a:srgbClr val="FF0000"/>
                </a:solidFill>
                <a:latin typeface="Menlo" charset="0"/>
              </a:rPr>
              <a:t> at t=40 </a:t>
            </a:r>
            <a:r>
              <a:rPr lang="hr-HR" sz="1600" dirty="0" err="1">
                <a:solidFill>
                  <a:srgbClr val="FF0000"/>
                </a:solidFill>
                <a:latin typeface="Menlo" charset="0"/>
              </a:rPr>
              <a:t>is</a:t>
            </a:r>
            <a:r>
              <a:rPr lang="hr-HR" sz="1600" dirty="0">
                <a:solidFill>
                  <a:srgbClr val="FF0000"/>
                </a:solidFill>
                <a:latin typeface="Menlo" charset="0"/>
              </a:rPr>
              <a:t> 9.86838 cm</a:t>
            </a:r>
            <a:r>
              <a:rPr lang="hr-HR" sz="1600" dirty="0">
                <a:solidFill>
                  <a:srgbClr val="000000"/>
                </a:solidFill>
                <a:latin typeface="Menlo" charset="0"/>
              </a:rPr>
              <a:t> </a:t>
            </a:r>
            <a:endParaRPr lang="hr-HR" sz="1600" dirty="0">
              <a:solidFill>
                <a:srgbClr val="000000"/>
              </a:solidFill>
              <a:effectLst/>
              <a:latin typeface="Menlo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2C0AAB-A487-4663-90D6-A941EA60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72" y="-156263"/>
            <a:ext cx="1133460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UQ results: Flow in a fluidized bed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4C19D2-96D8-4AE9-9022-457E83619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9"/>
          <a:stretch/>
        </p:blipFill>
        <p:spPr>
          <a:xfrm>
            <a:off x="5294498" y="2617435"/>
            <a:ext cx="2954954" cy="42405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ACC5D1-D22A-4AA2-8363-B33CF20A43BB}"/>
              </a:ext>
            </a:extLst>
          </p:cNvPr>
          <p:cNvSpPr/>
          <p:nvPr/>
        </p:nvSpPr>
        <p:spPr>
          <a:xfrm>
            <a:off x="9717763" y="2904378"/>
            <a:ext cx="23614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s-IS" dirty="0">
              <a:solidFill>
                <a:srgbClr val="000000"/>
              </a:solidFill>
              <a:latin typeface="Menlo" charset="0"/>
            </a:endParaRP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            Bed height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 9.87853e-01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 7.65915e-01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 1.26841e-03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-2.19558e-02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-5.44667e-02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-4.08984e-02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-1.03671e-02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 6.74702e-02 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            -1.76986e-02 </a:t>
            </a:r>
            <a:endParaRPr lang="is-IS" dirty="0">
              <a:solidFill>
                <a:srgbClr val="000000"/>
              </a:solidFill>
              <a:effectLst/>
              <a:latin typeface="Menlo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C9C5C4-47C2-4970-8CC8-C3BC90D233D7}"/>
                  </a:ext>
                </a:extLst>
              </p:cNvPr>
              <p:cNvSpPr/>
              <p:nvPr/>
            </p:nvSpPr>
            <p:spPr>
              <a:xfrm>
                <a:off x="9298417" y="3508966"/>
                <a:ext cx="115430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Arial" charset="0"/>
                  </a:rPr>
                  <a:t>D</a:t>
                </a:r>
                <a:r>
                  <a:rPr lang="en-US" baseline="-25000" dirty="0" err="1">
                    <a:latin typeface="Arial" charset="0"/>
                  </a:rPr>
                  <a:t>p</a:t>
                </a:r>
                <a:endParaRPr lang="en-US" baseline="-25000" dirty="0">
                  <a:latin typeface="Arial" charset="0"/>
                </a:endParaRPr>
              </a:p>
              <a:p>
                <a:r>
                  <a:rPr lang="en-US" dirty="0" err="1">
                    <a:latin typeface="Arial" charset="0"/>
                  </a:rPr>
                  <a:t>U</a:t>
                </a:r>
                <a:r>
                  <a:rPr lang="en-US" baseline="-25000" dirty="0" err="1">
                    <a:latin typeface="Arial" charset="0"/>
                  </a:rPr>
                  <a:t>inlet</a:t>
                </a:r>
                <a:endParaRPr lang="en-US" dirty="0">
                  <a:latin typeface="Arial" charset="0"/>
                </a:endParaRPr>
              </a:p>
              <a:p>
                <a:r>
                  <a:rPr lang="en-US" dirty="0">
                    <a:latin typeface="Arial" charset="0"/>
                  </a:rPr>
                  <a:t>e </a:t>
                </a:r>
                <a:r>
                  <a:rPr lang="en-US" baseline="-25000" dirty="0" err="1">
                    <a:latin typeface="Arial" charset="0"/>
                  </a:rPr>
                  <a:t>p,n</a:t>
                </a:r>
                <a:endParaRPr lang="en-US" dirty="0">
                  <a:latin typeface="Arial" charset="0"/>
                </a:endParaRPr>
              </a:p>
              <a:p>
                <a:r>
                  <a:rPr lang="en-US" dirty="0">
                    <a:latin typeface="Arial" charset="0"/>
                  </a:rPr>
                  <a:t>e </a:t>
                </a:r>
                <a:r>
                  <a:rPr lang="en-US" baseline="-25000" dirty="0" err="1">
                    <a:latin typeface="Arial" charset="0"/>
                  </a:rPr>
                  <a:t>w,n</a:t>
                </a:r>
                <a:endParaRPr lang="en-US" dirty="0">
                  <a:latin typeface="Arial" charset="0"/>
                </a:endParaRPr>
              </a:p>
              <a:p>
                <a:r>
                  <a:rPr lang="en-US" dirty="0">
                    <a:latin typeface="Arial" charset="0"/>
                  </a:rPr>
                  <a:t>KN</a:t>
                </a:r>
              </a:p>
              <a:p>
                <a:r>
                  <a:rPr lang="en-US" dirty="0">
                    <a:latin typeface="Arial" charset="0"/>
                  </a:rPr>
                  <a:t>KN</a:t>
                </a:r>
                <a:r>
                  <a:rPr lang="en-US" baseline="-25000" dirty="0">
                    <a:latin typeface="Arial" charset="0"/>
                  </a:rPr>
                  <a:t>W</a:t>
                </a:r>
              </a:p>
              <a:p>
                <a:r>
                  <a:rPr lang="en-US" dirty="0">
                    <a:latin typeface="Arial" charset="0"/>
                    <a:sym typeface="Symbol" panose="05050102010706020507" pitchFamily="18" charset="2"/>
                  </a:rPr>
                  <a:t></a:t>
                </a:r>
                <a:r>
                  <a:rPr lang="en-US" dirty="0">
                    <a:latin typeface="Arial" charset="0"/>
                  </a:rPr>
                  <a:t>      </a:t>
                </a:r>
              </a:p>
              <a:p>
                <a:r>
                  <a:rPr lang="en-US" dirty="0">
                    <a:latin typeface="Arial" charset="0"/>
                    <a:sym typeface="Symbol" panose="05050102010706020507" pitchFamily="18" charset="2"/>
                  </a:rPr>
                  <a:t></a:t>
                </a:r>
                <a:r>
                  <a:rPr lang="en-US" baseline="-25000" dirty="0">
                    <a:latin typeface="Arial" charset="0"/>
                  </a:rPr>
                  <a:t>W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mr-I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aseline="-250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g</m:t>
                      </m:r>
                    </m:oMath>
                  </m:oMathPara>
                </a14:m>
                <a:endParaRPr lang="en-US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C9C5C4-47C2-4970-8CC8-C3BC90D233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417" y="3508966"/>
                <a:ext cx="1154300" cy="2585323"/>
              </a:xfrm>
              <a:prstGeom prst="rect">
                <a:avLst/>
              </a:prstGeom>
              <a:blipFill>
                <a:blip r:embed="rId4"/>
                <a:stretch>
                  <a:fillRect l="-4211" t="-1415" b="-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29109B53-9424-430C-901E-B46BDB9747AD}"/>
              </a:ext>
            </a:extLst>
          </p:cNvPr>
          <p:cNvSpPr/>
          <p:nvPr/>
        </p:nvSpPr>
        <p:spPr>
          <a:xfrm>
            <a:off x="8615997" y="6078142"/>
            <a:ext cx="3988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0000"/>
                </a:solidFill>
                <a:latin typeface="Menlo" charset="0"/>
              </a:rPr>
              <a:t>Partial Correlation Matrix between </a:t>
            </a:r>
          </a:p>
          <a:p>
            <a:r>
              <a:rPr lang="is-IS" dirty="0">
                <a:solidFill>
                  <a:srgbClr val="FF0000"/>
                </a:solidFill>
                <a:latin typeface="Menlo" charset="0"/>
              </a:rPr>
              <a:t>inputs and output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7CBDAD-6878-4A88-B2ED-A561A56061C4}"/>
              </a:ext>
            </a:extLst>
          </p:cNvPr>
          <p:cNvSpPr/>
          <p:nvPr/>
        </p:nvSpPr>
        <p:spPr>
          <a:xfrm>
            <a:off x="1503269" y="6228021"/>
            <a:ext cx="1891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9.6826836828  </a:t>
            </a:r>
          </a:p>
          <a:p>
            <a:r>
              <a:rPr lang="en-US" dirty="0">
                <a:latin typeface="Arial" charset="0"/>
              </a:rPr>
              <a:t>1.9528769373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AE9851-5D2D-48AF-9783-82363CB502E9}"/>
              </a:ext>
            </a:extLst>
          </p:cNvPr>
          <p:cNvSpPr/>
          <p:nvPr/>
        </p:nvSpPr>
        <p:spPr>
          <a:xfrm>
            <a:off x="644597" y="5884163"/>
            <a:ext cx="3297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Number of samples = 500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D617D9-6844-41E8-AF29-DA410B61378B}"/>
              </a:ext>
            </a:extLst>
          </p:cNvPr>
          <p:cNvSpPr/>
          <p:nvPr/>
        </p:nvSpPr>
        <p:spPr>
          <a:xfrm>
            <a:off x="731364" y="6211669"/>
            <a:ext cx="1000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Mean:     </a:t>
            </a:r>
          </a:p>
          <a:p>
            <a:r>
              <a:rPr lang="is-IS" dirty="0">
                <a:solidFill>
                  <a:srgbClr val="000000"/>
                </a:solidFill>
                <a:latin typeface="Menlo" charset="0"/>
              </a:rPr>
              <a:t>Std: 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Content Placeholder 3">
                <a:extLst>
                  <a:ext uri="{FF2B5EF4-FFF2-40B4-BE49-F238E27FC236}">
                    <a16:creationId xmlns:a16="http://schemas.microsoft.com/office/drawing/2014/main" id="{83F3D05C-E3E7-466E-A758-6F371F136F5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82000863"/>
                  </p:ext>
                </p:extLst>
              </p:nvPr>
            </p:nvGraphicFramePr>
            <p:xfrm>
              <a:off x="588112" y="1223234"/>
              <a:ext cx="9695326" cy="144944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9009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4129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8750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87927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687264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100192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02606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3434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021976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506067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635564">
                    <a:tc>
                      <a:txBody>
                        <a:bodyPr/>
                        <a:lstStyle/>
                        <a:p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D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U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inlet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(cm/s)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w,n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</a:p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mr-IN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b="0" i="0" baseline="-2500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g</m:t>
                                </m:r>
                              </m:oMath>
                            </m:oMathPara>
                          </a14:m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(g/ cm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 s)</a:t>
                          </a:r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7586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mean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0.00018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3609"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std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0.0297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367.5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0.00001575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Content Placeholder 3">
                <a:extLst>
                  <a:ext uri="{FF2B5EF4-FFF2-40B4-BE49-F238E27FC236}">
                    <a16:creationId xmlns:a16="http://schemas.microsoft.com/office/drawing/2014/main" id="{83F3D05C-E3E7-466E-A758-6F371F136F5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82000863"/>
                  </p:ext>
                </p:extLst>
              </p:nvPr>
            </p:nvGraphicFramePr>
            <p:xfrm>
              <a:off x="588112" y="1223234"/>
              <a:ext cx="9695326" cy="1449449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9009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4129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8750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87927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687264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100192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02606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34348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1021976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1506067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D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latin typeface="Arial" charset="0"/>
                            </a:rPr>
                            <a:t>U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inlet</a:t>
                          </a:r>
                          <a:endParaRPr lang="en-US" sz="1800" b="0" i="0" baseline="-25000" dirty="0">
                            <a:latin typeface="Arial" charset="0"/>
                          </a:endParaRPr>
                        </a:p>
                        <a:p>
                          <a:r>
                            <a:rPr lang="en-US" sz="1800" b="0" i="0" baseline="0" dirty="0">
                              <a:latin typeface="Arial" charset="0"/>
                            </a:rPr>
                            <a:t>(cm/s)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p,n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e </a:t>
                          </a:r>
                          <a:r>
                            <a:rPr lang="en-US" sz="1800" b="0" i="0" baseline="-25000" dirty="0" err="1">
                              <a:latin typeface="Arial" charset="0"/>
                            </a:rPr>
                            <a:t>w,n</a:t>
                          </a:r>
                          <a:r>
                            <a:rPr lang="en-US" sz="1800" b="0" i="0" dirty="0">
                              <a:latin typeface="Arial" charset="0"/>
                            </a:rPr>
                            <a:t> 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</a:p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</a:rPr>
                            <a:t>KN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latin typeface="Arial" charset="0"/>
                            </a:rPr>
                            <a:t>(g/s</a:t>
                          </a:r>
                          <a:r>
                            <a:rPr lang="en-US" sz="1800" b="0" i="0" baseline="30000" dirty="0">
                              <a:latin typeface="Arial" charset="0"/>
                            </a:rPr>
                            <a:t>2</a:t>
                          </a:r>
                          <a:r>
                            <a:rPr lang="en-US" sz="1800" b="0" i="0" baseline="0" dirty="0">
                              <a:latin typeface="Arial" charset="0"/>
                            </a:rPr>
                            <a:t>)</a:t>
                          </a:r>
                          <a:endParaRPr lang="en-US" sz="1800" b="0" i="0" baseline="3000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endParaRPr lang="en-US" sz="1800" b="0" i="0" dirty="0">
                            <a:latin typeface="Arial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latin typeface="Arial" charset="0"/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en-US" sz="1800" b="0" i="0" baseline="-25000" dirty="0">
                              <a:latin typeface="Arial" charset="0"/>
                            </a:rPr>
                            <a:t>W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44130" t="-4717" r="-405" b="-128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mean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0.34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4200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0.8 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 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1000000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0.1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0.00018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3609">
                    <a:tc>
                      <a:txBody>
                        <a:bodyPr/>
                        <a:lstStyle/>
                        <a:p>
                          <a:r>
                            <a:rPr lang="en-US" sz="1800" b="0" i="0" dirty="0" err="1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std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0.0297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367.5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s-IS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87500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0.0087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nb-NO" sz="1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a:t>0.00001575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B96DA6C-020E-412C-938C-0C5767A6F8E8}"/>
              </a:ext>
            </a:extLst>
          </p:cNvPr>
          <p:cNvSpPr/>
          <p:nvPr/>
        </p:nvSpPr>
        <p:spPr>
          <a:xfrm>
            <a:off x="10416209" y="3472680"/>
            <a:ext cx="1282148" cy="255146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1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66"/>
                </a:solidFill>
              </a:rPr>
              <a:t>DPI: Problem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8297" y="1500027"/>
                <a:ext cx="7573616" cy="5099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20 equi-spaced discretized cells in the axial direction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10 equi-spaced 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discretized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cells in the normal direction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500 drug particles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Size: 3.2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Density: 1520 kg/m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500 carrier particles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Size: 52.5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Density:2.650 kg/m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857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Velocity of air: 3.0 m/s,</a:t>
                </a:r>
              </a:p>
              <a:p>
                <a:pPr marL="2857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Density of air: 1.205 kg/m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7" y="1500027"/>
                <a:ext cx="7573616" cy="5099556"/>
              </a:xfrm>
              <a:prstGeom prst="rect">
                <a:avLst/>
              </a:prstGeom>
              <a:blipFill>
                <a:blip r:embed="rId3"/>
                <a:stretch>
                  <a:fillRect l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63" y="1338302"/>
            <a:ext cx="3132589" cy="559506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BAC9A-9D2B-4910-BBEC-6BC5CACB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/>
              <a:t>CFD DEM ANALYSIS OF A DRY POWDER INHALER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0C6F-6B16-483B-9061-226EF81F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63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</a:rPr>
              <a:t>Results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2" y="1581343"/>
            <a:ext cx="5434330" cy="45396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7461" y="6090453"/>
            <a:ext cx="403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Velocity fields along the x-direction</a:t>
            </a:r>
            <a:endParaRPr lang="en-US" dirty="0"/>
          </a:p>
        </p:txBody>
      </p:sp>
      <p:pic>
        <p:nvPicPr>
          <p:cNvPr id="7" name="Content Placeholder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58" y="1622439"/>
            <a:ext cx="5019279" cy="46623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64358" y="6221071"/>
            <a:ext cx="6183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Velocity (y-direction) fields along the y-direction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DBB5A6-4343-4300-8DCB-A78A4384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 dirty="0"/>
              <a:t>CFD DEM ANALYSIS OF A DRY POWDER INHALER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DAE02-1A41-4DD0-A296-9A246FE6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85B342-5AFE-436D-ADAA-BF24E49D1262}"/>
              </a:ext>
            </a:extLst>
          </p:cNvPr>
          <p:cNvSpPr/>
          <p:nvPr/>
        </p:nvSpPr>
        <p:spPr>
          <a:xfrm>
            <a:off x="1008958" y="1232116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t=0.0 s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9873A7-4EA2-433E-8A1B-B7D5A2DBE02F}"/>
              </a:ext>
            </a:extLst>
          </p:cNvPr>
          <p:cNvSpPr/>
          <p:nvPr/>
        </p:nvSpPr>
        <p:spPr>
          <a:xfrm>
            <a:off x="3558451" y="1224516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t=1.0 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5CD6B3-7CEF-4C7B-AFD7-0C1293885F46}"/>
              </a:ext>
            </a:extLst>
          </p:cNvPr>
          <p:cNvSpPr/>
          <p:nvPr/>
        </p:nvSpPr>
        <p:spPr>
          <a:xfrm>
            <a:off x="7350965" y="1322342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t=0.0 s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13BCB6-F0F4-4249-8630-3D3489FE69B0}"/>
              </a:ext>
            </a:extLst>
          </p:cNvPr>
          <p:cNvSpPr/>
          <p:nvPr/>
        </p:nvSpPr>
        <p:spPr>
          <a:xfrm>
            <a:off x="9900458" y="1314742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t=1.0 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456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66"/>
                </a:solidFill>
              </a:rPr>
              <a:t>Results: Effect of particles diameter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28205" t="20531" r="42189" b="12032"/>
          <a:stretch/>
        </p:blipFill>
        <p:spPr bwMode="auto">
          <a:xfrm>
            <a:off x="2835752" y="1672085"/>
            <a:ext cx="3179445" cy="4539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838" y="1614937"/>
            <a:ext cx="2979590" cy="45967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1416" y="1784007"/>
            <a:ext cx="198120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=1.32 m/s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=3.17e-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=2344.94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=3.41e-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=1562.45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24243" t="19581" r="49881" b="11976"/>
          <a:stretch/>
        </p:blipFill>
        <p:spPr bwMode="auto">
          <a:xfrm>
            <a:off x="6168719" y="1744816"/>
            <a:ext cx="2826068" cy="4537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2084" r="37321" b="7361"/>
          <a:stretch/>
        </p:blipFill>
        <p:spPr>
          <a:xfrm>
            <a:off x="8994787" y="1742911"/>
            <a:ext cx="3098356" cy="45396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28807" y="1921760"/>
            <a:ext cx="198120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=1.35 m/s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=3.89e-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=2867.71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=4.63e-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=1489.88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95B07-C304-4223-AB57-00C456C9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 dirty="0"/>
              <a:t>CFD DEM ANALYSIS OF A DRY POWDER INHALER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9DF6A-C200-4FA0-A7C0-15B635FE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19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B5CA44-EE6D-40C5-A655-A7957A1FBBB7}"/>
              </a:ext>
            </a:extLst>
          </p:cNvPr>
          <p:cNvSpPr/>
          <p:nvPr/>
        </p:nvSpPr>
        <p:spPr>
          <a:xfrm>
            <a:off x="1008958" y="1232116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t=0.0 s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C90C4E-8763-4FCE-8CC2-7C4DB0C7A0A5}"/>
              </a:ext>
            </a:extLst>
          </p:cNvPr>
          <p:cNvSpPr/>
          <p:nvPr/>
        </p:nvSpPr>
        <p:spPr>
          <a:xfrm>
            <a:off x="3558451" y="1224516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t=2.0 s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6C2159-47B9-4D13-B6C7-A7418F1BF4F5}"/>
              </a:ext>
            </a:extLst>
          </p:cNvPr>
          <p:cNvSpPr/>
          <p:nvPr/>
        </p:nvSpPr>
        <p:spPr>
          <a:xfrm>
            <a:off x="7350965" y="1322342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t=0.0 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D7D27-6753-4CD2-97EB-EBE1B669B045}"/>
              </a:ext>
            </a:extLst>
          </p:cNvPr>
          <p:cNvSpPr/>
          <p:nvPr/>
        </p:nvSpPr>
        <p:spPr>
          <a:xfrm>
            <a:off x="9900458" y="1314742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t=3.0 s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6BDC11-8687-4B82-8C04-FA5C2F10232D}"/>
              </a:ext>
            </a:extLst>
          </p:cNvPr>
          <p:cNvSpPr/>
          <p:nvPr/>
        </p:nvSpPr>
        <p:spPr>
          <a:xfrm>
            <a:off x="6351432" y="6260282"/>
            <a:ext cx="5104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axial velocity (y-direction)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FCD9BB-B116-4F2D-99D9-AC82B02D06F2}"/>
              </a:ext>
            </a:extLst>
          </p:cNvPr>
          <p:cNvSpPr/>
          <p:nvPr/>
        </p:nvSpPr>
        <p:spPr>
          <a:xfrm>
            <a:off x="552759" y="6260281"/>
            <a:ext cx="4822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axial velocity (y-direction)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3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25BBE-8F06-4DC3-98F1-0EAD9F72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66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80DDC-1930-472A-82D1-D146F5D6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884" y="1771568"/>
            <a:ext cx="10058400" cy="44853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lvl="2">
              <a:buSzPct val="90000"/>
              <a:buFont typeface="Courier New" panose="02070309020205020404" pitchFamily="49" charset="0"/>
              <a:buChar char="o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DPI</a:t>
            </a:r>
          </a:p>
          <a:p>
            <a:pPr lvl="2">
              <a:buSzPct val="90000"/>
              <a:buFont typeface="Courier New" panose="02070309020205020404" pitchFamily="49" charset="0"/>
              <a:buChar char="o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MFiX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buSzPct val="90000"/>
              <a:buFont typeface="Courier New" panose="02070309020205020404" pitchFamily="49" charset="0"/>
              <a:buChar char="o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Dakota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Framework to implement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MFiX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in Dakota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Verification and Validation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9FE9A-B99B-4EE1-8A46-0DA6B239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045EF-EB60-4599-BD8E-7639C474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/>
              <a:t>CFD DEM ANALYSIS OF A DRY POWDER INHALER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8515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66"/>
                </a:solidFill>
              </a:rPr>
              <a:t>Results: Effect of velocity at the inlet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3" y="1738233"/>
            <a:ext cx="2651392" cy="44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1666" r="38919" b="6528"/>
          <a:stretch/>
        </p:blipFill>
        <p:spPr>
          <a:xfrm>
            <a:off x="2814875" y="1738233"/>
            <a:ext cx="2902897" cy="4452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970" y="2045135"/>
            <a:ext cx="198120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=2.64 m/s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=5.6e-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=2694.64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=3.11e-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=1731.72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 t="1389" r="47869" b="8055"/>
          <a:stretch/>
        </p:blipFill>
        <p:spPr>
          <a:xfrm>
            <a:off x="5943182" y="1738233"/>
            <a:ext cx="2776522" cy="4458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t="1666" r="37534" b="7639"/>
          <a:stretch/>
        </p:blipFill>
        <p:spPr>
          <a:xfrm>
            <a:off x="8814954" y="1738233"/>
            <a:ext cx="2956633" cy="44588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51432" y="6260282"/>
            <a:ext cx="5104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axial velocity (y-direction)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42432" y="2156904"/>
            <a:ext cx="198120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=5 m/s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=5.6e-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=2694.64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=3.11e-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=1731.72 kg/m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AF63E-2067-450A-BB01-038EB5FAC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 dirty="0"/>
              <a:t>CFD DEM ANALYSIS OF A DRY POWDER INHALER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80435-C84C-4AF2-97DC-993D190D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20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D42ED5-43A0-447F-9360-CB7B981E7323}"/>
              </a:ext>
            </a:extLst>
          </p:cNvPr>
          <p:cNvSpPr/>
          <p:nvPr/>
        </p:nvSpPr>
        <p:spPr>
          <a:xfrm>
            <a:off x="1008958" y="1232116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t=0.0 s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B2C7C9-7DEC-4FAA-814C-4D2605102161}"/>
              </a:ext>
            </a:extLst>
          </p:cNvPr>
          <p:cNvSpPr/>
          <p:nvPr/>
        </p:nvSpPr>
        <p:spPr>
          <a:xfrm>
            <a:off x="3558451" y="1224516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t=3.0 s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BF856F-7130-4BAB-B516-EB70DC1760BA}"/>
              </a:ext>
            </a:extLst>
          </p:cNvPr>
          <p:cNvSpPr/>
          <p:nvPr/>
        </p:nvSpPr>
        <p:spPr>
          <a:xfrm>
            <a:off x="6925160" y="1284168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t=0.0 s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C9946B-F3FF-403C-B981-18FC96059BA6}"/>
              </a:ext>
            </a:extLst>
          </p:cNvPr>
          <p:cNvSpPr/>
          <p:nvPr/>
        </p:nvSpPr>
        <p:spPr>
          <a:xfrm>
            <a:off x="9474653" y="1276568"/>
            <a:ext cx="1415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t=2.0 s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00B852-8F9B-4FDA-B78B-70820CD9BD69}"/>
              </a:ext>
            </a:extLst>
          </p:cNvPr>
          <p:cNvSpPr/>
          <p:nvPr/>
        </p:nvSpPr>
        <p:spPr>
          <a:xfrm>
            <a:off x="552759" y="6260281"/>
            <a:ext cx="4822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axial velocity (y-direction)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86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3366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75" y="1530626"/>
            <a:ext cx="11608904" cy="46912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A framework is used to implement </a:t>
            </a:r>
            <a:r>
              <a:rPr lang="en-US" sz="3200" dirty="0" err="1"/>
              <a:t>MFiX</a:t>
            </a:r>
            <a:r>
              <a:rPr lang="en-US" sz="3200" dirty="0"/>
              <a:t> in Dakota-UQ toolkit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The framework has been validated on various test cases.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2D simulations are carried out with </a:t>
            </a:r>
            <a:r>
              <a:rPr lang="en-US" sz="3200" dirty="0" err="1"/>
              <a:t>MFiX</a:t>
            </a:r>
            <a:r>
              <a:rPr lang="en-US" sz="3200" dirty="0"/>
              <a:t> to simulate  flow in an inhaler.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Particles residence time increases with the particle diameter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Particle residence time  decreases with an increase in the inflow velocity.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446EE-2400-4EA2-8046-3E2B8E64CA5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 hangingPunct="0"/>
            <a:r>
              <a:rPr lang="en-US" b="1"/>
              <a:t>CFD DEM ANALYSIS OF A DRY POWDER INHALER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4C474-9026-4C75-A02A-4FACA829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09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2" y="4512692"/>
            <a:ext cx="3861758" cy="2290703"/>
          </a:xfrm>
        </p:spPr>
      </p:pic>
      <p:sp>
        <p:nvSpPr>
          <p:cNvPr id="7" name="Rectangle 6"/>
          <p:cNvSpPr/>
          <p:nvPr/>
        </p:nvSpPr>
        <p:spPr>
          <a:xfrm>
            <a:off x="8020212" y="6476322"/>
            <a:ext cx="4071258" cy="381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84620"/>
            <a:ext cx="3811333" cy="3648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59" y="1384620"/>
            <a:ext cx="3767846" cy="36358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641646"/>
            <a:ext cx="6845340" cy="366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13" y="4687826"/>
            <a:ext cx="5911864" cy="2749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CDBA8F-40B2-4FC4-A131-492987A892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3114954" y="5082988"/>
            <a:ext cx="2897918" cy="1768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193580" y="4822848"/>
            <a:ext cx="2911905" cy="3225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Uncertainty quantification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938" y="5081316"/>
            <a:ext cx="1976708" cy="1483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633"/>
            <a:ext cx="1126571" cy="102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930487" y="563453"/>
            <a:ext cx="2876738" cy="49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112" rIns="90000" bIns="45000"/>
          <a:lstStyle>
            <a:lvl1pPr>
              <a:lnSpc>
                <a:spcPct val="96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32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1pPr>
            <a:lvl2pPr>
              <a:lnSpc>
                <a:spcPct val="96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4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2pPr>
            <a:lvl3pPr>
              <a:lnSpc>
                <a:spcPct val="96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3pPr>
            <a:lvl4pPr>
              <a:lnSpc>
                <a:spcPct val="96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4pPr>
            <a:lvl5pPr>
              <a:lnSpc>
                <a:spcPct val="96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5pPr>
            <a:lvl6pPr marL="2514600" indent="-228600" defTabSz="457200" eaLnBrk="0" fontAlgn="base" hangingPunct="0">
              <a:lnSpc>
                <a:spcPct val="96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6pPr>
            <a:lvl7pPr marL="2971800" indent="-228600" defTabSz="457200" eaLnBrk="0" fontAlgn="base" hangingPunct="0">
              <a:lnSpc>
                <a:spcPct val="96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7pPr>
            <a:lvl8pPr marL="3429000" indent="-228600" defTabSz="457200" eaLnBrk="0" fontAlgn="base" hangingPunct="0">
              <a:lnSpc>
                <a:spcPct val="96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8pPr>
            <a:lvl9pPr marL="3886200" indent="-228600" defTabSz="457200" eaLnBrk="0" fontAlgn="base" hangingPunct="0">
              <a:lnSpc>
                <a:spcPct val="96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 sz="2000">
                <a:solidFill>
                  <a:srgbClr val="000000"/>
                </a:solidFill>
                <a:latin typeface="Chalet-LondonNineteenEighty" charset="0"/>
                <a:ea typeface="MS PGothic" charset="-128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US" altLang="en-US" sz="1800" dirty="0">
                <a:latin typeface="Arial" charset="0"/>
              </a:rPr>
              <a:t>Multi- physics &amp; scale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US" altLang="en-US" sz="1800" dirty="0">
                <a:latin typeface="Arial" charset="0"/>
              </a:rPr>
              <a:t>Computational Lab </a:t>
            </a:r>
          </a:p>
          <a:p>
            <a:pPr eaLnBrk="1">
              <a:lnSpc>
                <a:spcPct val="93000"/>
              </a:lnSpc>
              <a:spcBef>
                <a:spcPct val="0"/>
              </a:spcBef>
            </a:pPr>
            <a:r>
              <a:rPr lang="en-US" altLang="en-US" sz="1200" dirty="0" err="1">
                <a:latin typeface="Arial" charset="0"/>
              </a:rPr>
              <a:t>engineering.utep.edu</a:t>
            </a:r>
            <a:r>
              <a:rPr lang="en-US" altLang="en-US" sz="1200" dirty="0">
                <a:latin typeface="Arial" charset="0"/>
              </a:rPr>
              <a:t>/mu3com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04" y="0"/>
            <a:ext cx="2844800" cy="213360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3" t="3165" r="7750" b="5822"/>
          <a:stretch/>
        </p:blipFill>
        <p:spPr bwMode="auto">
          <a:xfrm>
            <a:off x="7860148" y="1032017"/>
            <a:ext cx="2090192" cy="34693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" descr="C:\Users\upendra\Desktop\thesis presentation\velocity 2d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115175" y="2535950"/>
            <a:ext cx="1900801" cy="224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 descr="C:\Users\upendra\Desktop\thesis presentation\Animations for presentation\Plane animation 3D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64460" y="709461"/>
            <a:ext cx="2215925" cy="192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Rectangle 532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18" y="2617992"/>
            <a:ext cx="2214885" cy="183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75A75-A821-4AE6-A77A-3C169700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8860-6903-4A2C-AE28-3CB8C904BD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2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288234" y="1015300"/>
            <a:ext cx="4681331" cy="74645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lvl="0" algn="ctr">
              <a:lnSpc>
                <a:spcPct val="100000"/>
              </a:lnSpc>
              <a:buSzPct val="25000"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Acknowledgement</a:t>
            </a:r>
            <a:r>
              <a:rPr lang="en-US" sz="3200" b="1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313" name="Shape 3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89426" y="1561100"/>
            <a:ext cx="1993800" cy="147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4AE53-E60A-454D-9966-C799BC59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A8860-6903-4A2C-AE28-3CB8C904BDD8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2" descr="File:University of Wyoming logo.svg">
            <a:extLst>
              <a:ext uri="{FF2B5EF4-FFF2-40B4-BE49-F238E27FC236}">
                <a16:creationId xmlns:a16="http://schemas.microsoft.com/office/drawing/2014/main" id="{B3BAA84E-9279-4AEF-ACF2-430B085D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93" y="1794877"/>
            <a:ext cx="34290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61810-2A5D-4976-AC7C-2B0C8D546E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25385" r="53858" b="15774"/>
          <a:stretch/>
        </p:blipFill>
        <p:spPr>
          <a:xfrm>
            <a:off x="10127127" y="4564598"/>
            <a:ext cx="1771541" cy="2229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74C9CE-26FE-4582-8455-B346CB381CC5}"/>
              </a:ext>
            </a:extLst>
          </p:cNvPr>
          <p:cNvSpPr txBox="1"/>
          <p:nvPr/>
        </p:nvSpPr>
        <p:spPr>
          <a:xfrm>
            <a:off x="4774096" y="3450363"/>
            <a:ext cx="5931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9900"/>
                </a:solidFill>
              </a:rPr>
              <a:t>THANK YOU …………………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7D7BAA-9ABB-4B09-B513-2598C0EED059}"/>
              </a:ext>
            </a:extLst>
          </p:cNvPr>
          <p:cNvSpPr txBox="1"/>
          <p:nvPr/>
        </p:nvSpPr>
        <p:spPr>
          <a:xfrm>
            <a:off x="7243162" y="5541905"/>
            <a:ext cx="446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QUESTIONS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490BDA3-A5A2-4803-87AA-EF6A702AFA67}"/>
                  </a:ext>
                </a:extLst>
              </p14:cNvPr>
              <p14:cNvContentPartPr/>
              <p14:nvPr/>
            </p14:nvContentPartPr>
            <p14:xfrm>
              <a:off x="2275826" y="416423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490BDA3-A5A2-4803-87AA-EF6A702AFA6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7186" y="415559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551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8901"/>
            <a:ext cx="10515600" cy="946080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</a:rPr>
              <a:t>Introduction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23574" y="1630948"/>
            <a:ext cx="8620043" cy="44100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Inhalation Therapy refers to direct delivery of the medications to/via the lungs by inhalation </a:t>
            </a:r>
          </a:p>
          <a:p>
            <a:pPr lvl="2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Regional Therapeutic Effect</a:t>
            </a:r>
          </a:p>
          <a:p>
            <a:pPr lvl="3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Respiratory Disease</a:t>
            </a:r>
          </a:p>
          <a:p>
            <a:pPr lvl="4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Asthma and Chronic obstructive pulmonary disease (COPD)</a:t>
            </a:r>
          </a:p>
          <a:p>
            <a:pPr lvl="3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Pulmonary Hypertension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Advantages of Inhalation Therapy</a:t>
            </a:r>
          </a:p>
          <a:p>
            <a:pPr lvl="2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Delivery of the Medications Directly to the Action Site</a:t>
            </a:r>
          </a:p>
          <a:p>
            <a:pPr lvl="2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Rapid Onset</a:t>
            </a:r>
          </a:p>
          <a:p>
            <a:pPr lvl="2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Enhanced Bioavailability by Avoiding First Pass Effect 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188F-8DE0-432A-987C-50DF2FE2D7B6}" type="slidenum">
              <a:rPr lang="en-US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759" y="2499007"/>
            <a:ext cx="5717717" cy="3158215"/>
          </a:xfrm>
          <a:prstGeom prst="rect">
            <a:avLst/>
          </a:prstGeom>
        </p:spPr>
      </p:pic>
      <p:sp>
        <p:nvSpPr>
          <p:cNvPr id="105472" name="TextBox 105471"/>
          <p:cNvSpPr txBox="1"/>
          <p:nvPr/>
        </p:nvSpPr>
        <p:spPr>
          <a:xfrm>
            <a:off x="923925" y="6041023"/>
            <a:ext cx="959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https://www.catalent.com/index.php/thinking/science/formulation-of-inhaled-products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AC39DC-93C5-4692-9314-B5317CF8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 dirty="0"/>
              <a:t>CFD DEM ANALYSIS OF A DRY POWDER INHALER</a:t>
            </a:r>
          </a:p>
        </p:txBody>
      </p:sp>
    </p:spTree>
    <p:extLst>
      <p:ext uri="{BB962C8B-B14F-4D97-AF65-F5344CB8AC3E}">
        <p14:creationId xmlns:p14="http://schemas.microsoft.com/office/powerpoint/2010/main" val="132558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 descr="Image result for Breath Activated Inhaler">
            <a:extLst>
              <a:ext uri="{FF2B5EF4-FFF2-40B4-BE49-F238E27FC236}">
                <a16:creationId xmlns:a16="http://schemas.microsoft.com/office/drawing/2014/main" id="{6AE32449-CC94-414C-98BD-452785AA1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8" r="24452"/>
          <a:stretch/>
        </p:blipFill>
        <p:spPr bwMode="auto">
          <a:xfrm>
            <a:off x="8503814" y="4976186"/>
            <a:ext cx="1171297" cy="168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pmdi">
            <a:extLst>
              <a:ext uri="{FF2B5EF4-FFF2-40B4-BE49-F238E27FC236}">
                <a16:creationId xmlns:a16="http://schemas.microsoft.com/office/drawing/2014/main" id="{3D66135F-8527-43F3-B2E9-69AB31DF1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5"/>
          <a:stretch/>
        </p:blipFill>
        <p:spPr bwMode="auto">
          <a:xfrm>
            <a:off x="10849685" y="5426255"/>
            <a:ext cx="1081220" cy="143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3366"/>
                </a:solidFill>
              </a:rPr>
              <a:t>Introduction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4083" y="1324465"/>
            <a:ext cx="2887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</a:rPr>
              <a:t>Inhaler Considerations</a:t>
            </a:r>
            <a:endParaRPr lang="en-US" sz="2000" b="1" dirty="0"/>
          </a:p>
        </p:txBody>
      </p:sp>
      <p:pic>
        <p:nvPicPr>
          <p:cNvPr id="5" name="Picture 2" descr="https://www.dovepress.com/cr_data/article_fulltext/s48000/48888/img/fi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3" y="1888200"/>
            <a:ext cx="5486025" cy="42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0C317-D05A-4386-B0C6-AD50AB4AA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/>
              <a:t>CFD DEM ANALYSIS OF A DRY POWDER INHALER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C5C67-7907-4032-AE06-B5662BA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C08619-6793-4C70-B04E-C81DB7D14A8A}"/>
              </a:ext>
            </a:extLst>
          </p:cNvPr>
          <p:cNvSpPr txBox="1">
            <a:spLocks/>
          </p:cNvSpPr>
          <p:nvPr/>
        </p:nvSpPr>
        <p:spPr>
          <a:xfrm>
            <a:off x="6680648" y="1198944"/>
            <a:ext cx="3326169" cy="559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Types of Inhaler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4DB529-8C0D-4615-AD10-42CEFD66840A}"/>
              </a:ext>
            </a:extLst>
          </p:cNvPr>
          <p:cNvSpPr/>
          <p:nvPr/>
        </p:nvSpPr>
        <p:spPr>
          <a:xfrm>
            <a:off x="7463664" y="1925738"/>
            <a:ext cx="2143125" cy="76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Inhaler</a:t>
            </a:r>
          </a:p>
        </p:txBody>
      </p:sp>
      <p:sp>
        <p:nvSpPr>
          <p:cNvPr id="10" name="Down Arrow Callout 4">
            <a:extLst>
              <a:ext uri="{FF2B5EF4-FFF2-40B4-BE49-F238E27FC236}">
                <a16:creationId xmlns:a16="http://schemas.microsoft.com/office/drawing/2014/main" id="{4A0A08E7-A0CC-4715-8D5A-D59B096C5500}"/>
              </a:ext>
            </a:extLst>
          </p:cNvPr>
          <p:cNvSpPr/>
          <p:nvPr/>
        </p:nvSpPr>
        <p:spPr>
          <a:xfrm>
            <a:off x="5908887" y="3484693"/>
            <a:ext cx="1619250" cy="116205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Nebulizer</a:t>
            </a:r>
          </a:p>
          <a:p>
            <a:pPr algn="ctr"/>
            <a:endParaRPr lang="en-US" dirty="0"/>
          </a:p>
        </p:txBody>
      </p:sp>
      <p:sp>
        <p:nvSpPr>
          <p:cNvPr id="11" name="Down Arrow Callout 5">
            <a:extLst>
              <a:ext uri="{FF2B5EF4-FFF2-40B4-BE49-F238E27FC236}">
                <a16:creationId xmlns:a16="http://schemas.microsoft.com/office/drawing/2014/main" id="{36840141-106D-46D0-80BA-D91C45FE61E4}"/>
              </a:ext>
            </a:extLst>
          </p:cNvPr>
          <p:cNvSpPr/>
          <p:nvPr/>
        </p:nvSpPr>
        <p:spPr>
          <a:xfrm>
            <a:off x="7970962" y="4019429"/>
            <a:ext cx="1934766" cy="112430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Breath Activated Inhaler</a:t>
            </a:r>
          </a:p>
          <a:p>
            <a:pPr algn="ctr"/>
            <a:endParaRPr lang="en-US" dirty="0"/>
          </a:p>
        </p:txBody>
      </p:sp>
      <p:sp>
        <p:nvSpPr>
          <p:cNvPr id="12" name="Down Arrow Callout 6">
            <a:extLst>
              <a:ext uri="{FF2B5EF4-FFF2-40B4-BE49-F238E27FC236}">
                <a16:creationId xmlns:a16="http://schemas.microsoft.com/office/drawing/2014/main" id="{05ED9E0F-286F-4D78-A1B9-5FBBAA5E69B7}"/>
              </a:ext>
            </a:extLst>
          </p:cNvPr>
          <p:cNvSpPr/>
          <p:nvPr/>
        </p:nvSpPr>
        <p:spPr>
          <a:xfrm>
            <a:off x="10610554" y="2864449"/>
            <a:ext cx="1619250" cy="116205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Dry Powder Inhaler (DPI)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A13732-00AB-40D7-B7E4-D14F34F95E31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718512" y="2687738"/>
            <a:ext cx="1816715" cy="796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D6B3FF-0D82-451E-9773-79936FFFFB68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8535227" y="2687738"/>
            <a:ext cx="403118" cy="1331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EBA9AA-E05E-478D-9C0A-1187A361776B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>
            <a:off x="8535227" y="2687738"/>
            <a:ext cx="2632954" cy="1753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DE9934-E224-4571-8FE7-34DE26E859F5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8584579" y="2687738"/>
            <a:ext cx="2025975" cy="554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wn Arrow Callout 11">
            <a:extLst>
              <a:ext uri="{FF2B5EF4-FFF2-40B4-BE49-F238E27FC236}">
                <a16:creationId xmlns:a16="http://schemas.microsoft.com/office/drawing/2014/main" id="{B9EC679C-B47F-4206-93C5-BD27F1776B35}"/>
              </a:ext>
            </a:extLst>
          </p:cNvPr>
          <p:cNvSpPr/>
          <p:nvPr/>
        </p:nvSpPr>
        <p:spPr>
          <a:xfrm>
            <a:off x="10212690" y="4441450"/>
            <a:ext cx="1910981" cy="116205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Pressurized Metered Dose Inhaler (pMDI)</a:t>
            </a:r>
          </a:p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25C24-8DEB-4378-BF2F-B39BE1768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515" y="4689531"/>
            <a:ext cx="1894267" cy="17828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F1CA5C-5B8A-4685-8372-36C856848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1767" y="1205412"/>
            <a:ext cx="1040621" cy="16446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698532-BB23-4B3C-871E-0F8E44FDFAA9}"/>
              </a:ext>
            </a:extLst>
          </p:cNvPr>
          <p:cNvSpPr/>
          <p:nvPr/>
        </p:nvSpPr>
        <p:spPr>
          <a:xfrm>
            <a:off x="5336944" y="6576002"/>
            <a:ext cx="6437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Image </a:t>
            </a:r>
            <a:r>
              <a:rPr lang="en-US" sz="900" dirty="0" err="1"/>
              <a:t>sourcess</a:t>
            </a:r>
            <a:r>
              <a:rPr lang="en-US" sz="900" dirty="0"/>
              <a:t>: http://www.whitehousepharmacy.co.za/medicine-usage-guides/breath-actuated-inhalers/ </a:t>
            </a:r>
          </a:p>
          <a:p>
            <a:r>
              <a:rPr lang="en-US" sz="900" dirty="0"/>
              <a:t>Google images</a:t>
            </a:r>
          </a:p>
        </p:txBody>
      </p:sp>
      <p:sp>
        <p:nvSpPr>
          <p:cNvPr id="24" name="Slide Number Placeholder 17">
            <a:extLst>
              <a:ext uri="{FF2B5EF4-FFF2-40B4-BE49-F238E27FC236}">
                <a16:creationId xmlns:a16="http://schemas.microsoft.com/office/drawing/2014/main" id="{3223D4CB-7489-4CF3-AB6E-062396FE6690}"/>
              </a:ext>
            </a:extLst>
          </p:cNvPr>
          <p:cNvSpPr txBox="1">
            <a:spLocks/>
          </p:cNvSpPr>
          <p:nvPr/>
        </p:nvSpPr>
        <p:spPr>
          <a:xfrm>
            <a:off x="14837200" y="66121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85A132-D8E9-4D58-8EB4-43223AEAF7C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2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36" y="1071877"/>
            <a:ext cx="10515600" cy="890718"/>
          </a:xfrm>
        </p:spPr>
        <p:txBody>
          <a:bodyPr>
            <a:normAutofit fontScale="90000"/>
          </a:bodyPr>
          <a:lstStyle/>
          <a:p>
            <a:r>
              <a:rPr lang="en-US" spc="-100" dirty="0">
                <a:latin typeface="Cambria"/>
              </a:rPr>
              <a:t>Pressurized Metered Dose Inhaler (pMDI)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720" y="6642347"/>
            <a:ext cx="692179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Image: http://www.asthma.ca/adults/treatment/meteredDoseInhaler.php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410" y="47305"/>
            <a:ext cx="6461590" cy="37147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54083" y="93847"/>
            <a:ext cx="10058400" cy="9348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</a:rPr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3E87E-E527-4012-A891-74C4FC72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39010" y="1334585"/>
            <a:ext cx="6249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form of inhalers.</a:t>
            </a: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Medication stored in solution in a pressurized canister.</a:t>
            </a: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Propellants should be nontoxic, nonflammable, and compatible with drugs 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69554-B6D8-4401-83AC-F1A1D8E45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" r="11968" b="11464"/>
          <a:stretch/>
        </p:blipFill>
        <p:spPr>
          <a:xfrm>
            <a:off x="101720" y="3919908"/>
            <a:ext cx="3347730" cy="258532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7A2E1B-B1A5-48F4-93AF-2444EAF71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094" y="4339567"/>
            <a:ext cx="8145680" cy="1883121"/>
          </a:xfrm>
        </p:spPr>
        <p:txBody>
          <a:bodyPr numCol="2">
            <a:norm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Breath-activated inhaler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Works immediately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DPI does not contain a propellant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Strong inhalation is required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Drug in loose powder form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Micronized drug particles(1-5µm)</a:t>
            </a:r>
          </a:p>
        </p:txBody>
      </p:sp>
    </p:spTree>
    <p:extLst>
      <p:ext uri="{BB962C8B-B14F-4D97-AF65-F5344CB8AC3E}">
        <p14:creationId xmlns:p14="http://schemas.microsoft.com/office/powerpoint/2010/main" val="23049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569" y="1199166"/>
            <a:ext cx="10058400" cy="934854"/>
          </a:xfrm>
        </p:spPr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Types of DPI</a:t>
            </a:r>
            <a:endParaRPr lang="en-US" sz="2400" baseline="80000" dirty="0">
              <a:latin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7" t="2602" r="1323" b="12483"/>
          <a:stretch/>
        </p:blipFill>
        <p:spPr>
          <a:xfrm>
            <a:off x="1103666" y="1199166"/>
            <a:ext cx="8796792" cy="56176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54083" y="93847"/>
            <a:ext cx="10058400" cy="9348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</a:rPr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4F3A8-1C29-4EC6-B041-E8C39BCF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472AF9-B2CD-4B76-9241-9D2061DA127A}"/>
              </a:ext>
            </a:extLst>
          </p:cNvPr>
          <p:cNvSpPr txBox="1">
            <a:spLocks/>
          </p:cNvSpPr>
          <p:nvPr/>
        </p:nvSpPr>
        <p:spPr>
          <a:xfrm>
            <a:off x="9750287" y="4930136"/>
            <a:ext cx="2441713" cy="526447"/>
          </a:xfrm>
          <a:prstGeom prst="rect">
            <a:avLst/>
          </a:prstGeom>
        </p:spPr>
        <p:txBody>
          <a:bodyPr vert="horz" lIns="0" tIns="45720" rIns="0" bIns="45720" numCol="2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SD : single dose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1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y powder inhaler working princip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211" y="1797978"/>
            <a:ext cx="9086552" cy="493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54083" y="93847"/>
            <a:ext cx="10058400" cy="9348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3366"/>
                </a:solidFill>
              </a:rPr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64596-58C3-4766-B6AC-32BB147E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93157D6-C2D1-4852-B463-53A3E5F0C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645" t="50429" r="54545" b="27021"/>
          <a:stretch/>
        </p:blipFill>
        <p:spPr>
          <a:xfrm rot="16200000">
            <a:off x="1377379" y="5476191"/>
            <a:ext cx="1084104" cy="149182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61B0F6C-DCA4-4D97-827A-0C31CA9DD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1646" t="50429" r="68170" b="24932"/>
          <a:stretch/>
        </p:blipFill>
        <p:spPr>
          <a:xfrm rot="5400000">
            <a:off x="1293892" y="1730358"/>
            <a:ext cx="934856" cy="1630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66" y="1068538"/>
            <a:ext cx="10058400" cy="93485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Working principle of a DPI</a:t>
            </a:r>
            <a:endParaRPr lang="en-US" sz="2400" baseline="70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65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23" y="-16124"/>
            <a:ext cx="10515600" cy="1081249"/>
          </a:xfrm>
        </p:spPr>
        <p:txBody>
          <a:bodyPr/>
          <a:lstStyle/>
          <a:p>
            <a:r>
              <a:rPr lang="en-US" b="1" dirty="0">
                <a:solidFill>
                  <a:srgbClr val="003366"/>
                </a:solidFill>
              </a:rPr>
              <a:t>Future Challenges of DPI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4BA2F-432A-40BB-B72C-C07C8BBE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507C5-624D-460F-9381-01D432C3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 dirty="0"/>
              <a:t>CFD DEM ANALYSIS OF A DRY POWDER INHALER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D57E0C-BBBD-4647-AEB9-119A341C5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512242"/>
              </p:ext>
            </p:extLst>
          </p:nvPr>
        </p:nvGraphicFramePr>
        <p:xfrm>
          <a:off x="462223" y="1241740"/>
          <a:ext cx="11445525" cy="5407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0716">
                  <a:extLst>
                    <a:ext uri="{9D8B030D-6E8A-4147-A177-3AD203B41FA5}">
                      <a16:colId xmlns:a16="http://schemas.microsoft.com/office/drawing/2014/main" val="4020468147"/>
                    </a:ext>
                  </a:extLst>
                </a:gridCol>
                <a:gridCol w="8424809">
                  <a:extLst>
                    <a:ext uri="{9D8B030D-6E8A-4147-A177-3AD203B41FA5}">
                      <a16:colId xmlns:a16="http://schemas.microsoft.com/office/drawing/2014/main" val="1835415407"/>
                    </a:ext>
                  </a:extLst>
                </a:gridCol>
              </a:tblGrid>
              <a:tr h="351748">
                <a:tc>
                  <a:txBody>
                    <a:bodyPr/>
                    <a:lstStyle/>
                    <a:p>
                      <a:r>
                        <a:rPr lang="en-US" sz="1800" dirty="0"/>
                        <a:t>Challenge/objective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516659"/>
                  </a:ext>
                </a:extLst>
              </a:tr>
              <a:tr h="879370">
                <a:tc>
                  <a:txBody>
                    <a:bodyPr/>
                    <a:lstStyle/>
                    <a:p>
                      <a:r>
                        <a:rPr lang="en-US" sz="1800" dirty="0"/>
                        <a:t>Reducing patient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Simple self-intuitive DPI design</a:t>
                      </a:r>
                    </a:p>
                    <a:p>
                      <a:r>
                        <a:rPr lang="en-US" sz="1800" dirty="0"/>
                        <a:t>Minimal number of handling steps</a:t>
                      </a:r>
                    </a:p>
                    <a:p>
                      <a:r>
                        <a:rPr lang="en-US" sz="1800" dirty="0"/>
                        <a:t>The same inhaler for all inhaled medication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275445"/>
                  </a:ext>
                </a:extLst>
              </a:tr>
              <a:tr h="615559">
                <a:tc>
                  <a:txBody>
                    <a:bodyPr/>
                    <a:lstStyle/>
                    <a:p>
                      <a:r>
                        <a:rPr lang="en-US" sz="1800" dirty="0"/>
                        <a:t>Improving patient compliance with the inhalation instruction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Simple, self-intuitive DPI design </a:t>
                      </a:r>
                    </a:p>
                    <a:p>
                      <a:r>
                        <a:rPr lang="en-US" sz="1800" dirty="0"/>
                        <a:t>Feedback on inhalation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4145"/>
                  </a:ext>
                </a:extLst>
              </a:tr>
              <a:tr h="879370">
                <a:tc>
                  <a:txBody>
                    <a:bodyPr/>
                    <a:lstStyle/>
                    <a:p>
                      <a:r>
                        <a:rPr lang="en-US" sz="1800" dirty="0"/>
                        <a:t>Improving patient adherence to the therapy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Minimizing the number of inhalations per dose </a:t>
                      </a:r>
                    </a:p>
                    <a:p>
                      <a:r>
                        <a:rPr lang="en-US" sz="1800" dirty="0"/>
                        <a:t>Simple, compact DPI design </a:t>
                      </a:r>
                    </a:p>
                    <a:p>
                      <a:r>
                        <a:rPr lang="en-US" sz="1800" dirty="0"/>
                        <a:t>Minimal number of handling steps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317712"/>
                  </a:ext>
                </a:extLst>
              </a:tr>
              <a:tr h="927135">
                <a:tc>
                  <a:txBody>
                    <a:bodyPr/>
                    <a:lstStyle/>
                    <a:p>
                      <a:r>
                        <a:rPr lang="en-US" sz="1800" dirty="0"/>
                        <a:t>Improving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 unnecessary  excipients</a:t>
                      </a:r>
                    </a:p>
                    <a:p>
                      <a:r>
                        <a:rPr lang="en-US" sz="1800" dirty="0"/>
                        <a:t>Disposal inhalers for special applications e.g. hygroscopic drugs, vaccines, antibiotics (when the risk of bacterial resistance development in the DPI)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499344"/>
                  </a:ext>
                </a:extLst>
              </a:tr>
              <a:tr h="615559">
                <a:tc>
                  <a:txBody>
                    <a:bodyPr/>
                    <a:lstStyle/>
                    <a:p>
                      <a:r>
                        <a:rPr lang="en-US" sz="1800" dirty="0"/>
                        <a:t>Improving 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More powerful inhaler design (balancing between inter particulate, dispersion, and disposition forces)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786371"/>
                  </a:ext>
                </a:extLst>
              </a:tr>
              <a:tr h="351748">
                <a:tc>
                  <a:txBody>
                    <a:bodyPr/>
                    <a:lstStyle/>
                    <a:p>
                      <a:r>
                        <a:rPr lang="en-US" sz="1800" dirty="0"/>
                        <a:t>Specialized inhalation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Patient (group) tailored DPI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10398"/>
                  </a:ext>
                </a:extLst>
              </a:tr>
              <a:tr h="615559">
                <a:tc>
                  <a:txBody>
                    <a:bodyPr/>
                    <a:lstStyle/>
                    <a:p>
                      <a:r>
                        <a:rPr lang="en-US" sz="1800" dirty="0"/>
                        <a:t>Reducing the costs of inhaled therapy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Simple and cheap (but effective) DPI design</a:t>
                      </a:r>
                    </a:p>
                    <a:p>
                      <a:r>
                        <a:rPr lang="en-US" sz="1800" dirty="0"/>
                        <a:t>Simple drug formulation technologies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732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876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3366"/>
                </a:solidFill>
              </a:rPr>
              <a:t>MFiX</a:t>
            </a:r>
            <a:endParaRPr lang="en-US" b="1" dirty="0">
              <a:solidFill>
                <a:srgbClr val="0033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283" y="1364363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MFiX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is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a multiphase CFD software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developed by NETL (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Opensource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a legacy code written in Fortran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">
              <a:lnSpc>
                <a:spcPct val="100000"/>
              </a:lnSpc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</a:rPr>
              <a:t>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47" y="1317219"/>
            <a:ext cx="1685380" cy="16770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4657" y="3616164"/>
            <a:ext cx="53423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Provides a suite of models that treat the carrier phase (gas phase) and disperse phase (solids phase) differently.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MFIX-TFM (Two-Fluid Model)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MFIX-DEM (Discrete Element Model)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MFIX-PIC (Multiphase Particle in Cell)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710" t="2988" r="-1754" b="20616"/>
          <a:stretch/>
        </p:blipFill>
        <p:spPr>
          <a:xfrm>
            <a:off x="6419437" y="1363478"/>
            <a:ext cx="5772563" cy="3848375"/>
          </a:xfrm>
          <a:prstGeom prst="rect">
            <a:avLst/>
          </a:prstGeom>
        </p:spPr>
      </p:pic>
      <p:sp>
        <p:nvSpPr>
          <p:cNvPr id="14" name="Up Arrow 13"/>
          <p:cNvSpPr/>
          <p:nvPr/>
        </p:nvSpPr>
        <p:spPr>
          <a:xfrm>
            <a:off x="5733275" y="1363479"/>
            <a:ext cx="617414" cy="4106808"/>
          </a:xfrm>
          <a:prstGeom prst="upArrow">
            <a:avLst/>
          </a:prstGeom>
          <a:gradFill>
            <a:gsLst>
              <a:gs pos="0">
                <a:srgbClr val="FF0000"/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 time</a:t>
            </a:r>
          </a:p>
        </p:txBody>
      </p:sp>
      <p:sp>
        <p:nvSpPr>
          <p:cNvPr id="15" name="Up Arrow 14"/>
          <p:cNvSpPr/>
          <p:nvPr/>
        </p:nvSpPr>
        <p:spPr>
          <a:xfrm rot="5400000">
            <a:off x="9027910" y="2762018"/>
            <a:ext cx="555615" cy="5772562"/>
          </a:xfrm>
          <a:prstGeom prst="upArrow">
            <a:avLst/>
          </a:prstGeom>
          <a:gradFill>
            <a:gsLst>
              <a:gs pos="0">
                <a:srgbClr val="FF0000"/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uncertainty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FB220-94A4-49CF-94E3-9F135B12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hangingPunct="0"/>
            <a:r>
              <a:rPr lang="en-US" b="1"/>
              <a:t>CFD DEM ANALYSIS OF A DRY POWDER INHALER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F3ED8-1FB4-4CF3-B159-8B82C7DC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5A132-D8E9-4D58-8EB4-43223AEAF7C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932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ct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16766</TotalTime>
  <Words>1674</Words>
  <Application>Microsoft Office PowerPoint</Application>
  <PresentationFormat>Widescreen</PresentationFormat>
  <Paragraphs>429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Cambria Math</vt:lpstr>
      <vt:lpstr>Courier New</vt:lpstr>
      <vt:lpstr>Menlo</vt:lpstr>
      <vt:lpstr>Times</vt:lpstr>
      <vt:lpstr>Times New Roman</vt:lpstr>
      <vt:lpstr>Wingdings</vt:lpstr>
      <vt:lpstr>Retrospect</vt:lpstr>
      <vt:lpstr>CFD DEM Analysis of a Dry Powder Inhaler with containerization MFiX on Cloud</vt:lpstr>
      <vt:lpstr>Outline</vt:lpstr>
      <vt:lpstr>Introduction</vt:lpstr>
      <vt:lpstr>Introduction</vt:lpstr>
      <vt:lpstr>Pressurized Metered Dose Inhaler (pMDI)</vt:lpstr>
      <vt:lpstr>Types of DPI</vt:lpstr>
      <vt:lpstr>Working principle of a DPI</vt:lpstr>
      <vt:lpstr>Future Challenges of DPI</vt:lpstr>
      <vt:lpstr>MFiX</vt:lpstr>
      <vt:lpstr>PowerPoint Presentation</vt:lpstr>
      <vt:lpstr>UQ methods </vt:lpstr>
      <vt:lpstr>A Practical Process for UQ </vt:lpstr>
      <vt:lpstr>MCS with 100,000 samples</vt:lpstr>
      <vt:lpstr>Flow in a fluidized bed </vt:lpstr>
      <vt:lpstr>PowerPoint Presentation</vt:lpstr>
      <vt:lpstr>UQ results: Flow in a fluidized bed </vt:lpstr>
      <vt:lpstr>DPI: Problem definition</vt:lpstr>
      <vt:lpstr>Results</vt:lpstr>
      <vt:lpstr>Results: Effect of particles diameter</vt:lpstr>
      <vt:lpstr>Results: Effect of velocity at the inlet</vt:lpstr>
      <vt:lpstr>Summary</vt:lpstr>
      <vt:lpstr>PowerPoint Presentation</vt:lpstr>
      <vt:lpstr>Acknowledgement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Antara Badhan</dc:creator>
  <cp:lastModifiedBy>venkata kotteda</cp:lastModifiedBy>
  <cp:revision>85</cp:revision>
  <dcterms:created xsi:type="dcterms:W3CDTF">2019-07-11T18:59:14Z</dcterms:created>
  <dcterms:modified xsi:type="dcterms:W3CDTF">2019-08-07T13:37:43Z</dcterms:modified>
</cp:coreProperties>
</file>