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1" r:id="rId2"/>
    <p:sldId id="291" r:id="rId3"/>
    <p:sldId id="320" r:id="rId4"/>
    <p:sldId id="259" r:id="rId5"/>
    <p:sldId id="324" r:id="rId6"/>
    <p:sldId id="300" r:id="rId7"/>
    <p:sldId id="302" r:id="rId8"/>
    <p:sldId id="325" r:id="rId9"/>
    <p:sldId id="326" r:id="rId10"/>
    <p:sldId id="327" r:id="rId11"/>
    <p:sldId id="328" r:id="rId12"/>
    <p:sldId id="331" r:id="rId13"/>
    <p:sldId id="337" r:id="rId14"/>
    <p:sldId id="329" r:id="rId15"/>
    <p:sldId id="330" r:id="rId16"/>
    <p:sldId id="335" r:id="rId17"/>
    <p:sldId id="270" r:id="rId18"/>
    <p:sldId id="332" r:id="rId19"/>
    <p:sldId id="333" r:id="rId20"/>
    <p:sldId id="33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3838"/>
    <a:srgbClr val="98C93D"/>
    <a:srgbClr val="93C33B"/>
    <a:srgbClr val="79A32D"/>
    <a:srgbClr val="000000"/>
    <a:srgbClr val="648825"/>
    <a:srgbClr val="648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5274" autoAdjust="0"/>
  </p:normalViewPr>
  <p:slideViewPr>
    <p:cSldViewPr snapToGrid="0">
      <p:cViewPr varScale="1">
        <p:scale>
          <a:sx n="98" d="100"/>
          <a:sy n="98" d="100"/>
        </p:scale>
        <p:origin x="51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010"/>
    </p:cViewPr>
  </p:sorterViewPr>
  <p:notesViewPr>
    <p:cSldViewPr snapToGrid="0">
      <p:cViewPr varScale="1">
        <p:scale>
          <a:sx n="86" d="100"/>
          <a:sy n="86" d="100"/>
        </p:scale>
        <p:origin x="-309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1E3214-0958-4199-A99D-BD8266171663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E7784DC1-4EAA-4259-8F9C-3756097CC0B1}" type="pres">
      <dgm:prSet presAssocID="{7A1E3214-0958-4199-A99D-BD8266171663}" presName="Name0" presStyleCnt="0">
        <dgm:presLayoutVars>
          <dgm:dir/>
          <dgm:animLvl val="lvl"/>
          <dgm:resizeHandles val="exact"/>
        </dgm:presLayoutVars>
      </dgm:prSet>
      <dgm:spPr/>
    </dgm:pt>
    <dgm:pt modelId="{AE0AAFBE-CD12-4639-9E9E-2575CE20DEA8}" type="pres">
      <dgm:prSet presAssocID="{7A1E3214-0958-4199-A99D-BD8266171663}" presName="dummy" presStyleCnt="0"/>
      <dgm:spPr/>
    </dgm:pt>
    <dgm:pt modelId="{CE99ABBE-9DAE-440B-B3B9-BD718D31EF2E}" type="pres">
      <dgm:prSet presAssocID="{7A1E3214-0958-4199-A99D-BD8266171663}" presName="linH" presStyleCnt="0"/>
      <dgm:spPr/>
    </dgm:pt>
    <dgm:pt modelId="{2CB3BE27-7F60-4DE5-9B7E-39BB657CE515}" type="pres">
      <dgm:prSet presAssocID="{7A1E3214-0958-4199-A99D-BD8266171663}" presName="padding1" presStyleCnt="0"/>
      <dgm:spPr/>
    </dgm:pt>
    <dgm:pt modelId="{8C689D9E-8A17-4952-9C0B-7B9EE8985E7E}" type="pres">
      <dgm:prSet presAssocID="{7A1E3214-0958-4199-A99D-BD8266171663}" presName="padding2" presStyleCnt="0"/>
      <dgm:spPr/>
    </dgm:pt>
    <dgm:pt modelId="{BB764E3E-81EB-4C8B-9D34-AD8A52CFE5A9}" type="pres">
      <dgm:prSet presAssocID="{7A1E3214-0958-4199-A99D-BD8266171663}" presName="negArrow" presStyleCnt="0"/>
      <dgm:spPr/>
    </dgm:pt>
    <dgm:pt modelId="{1C0C6381-7DF2-4A78-B2EB-F1D1F5EC5D91}" type="pres">
      <dgm:prSet presAssocID="{7A1E3214-0958-4199-A99D-BD8266171663}" presName="backgroundArrow" presStyleLbl="node1" presStyleIdx="0" presStyleCnt="1" custLinFactNeighborX="942" custLinFactNeighborY="-1137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</dgm:ptLst>
  <dgm:cxnLst>
    <dgm:cxn modelId="{FD19A683-2B89-4192-B9F8-E354CA5C213C}" type="presOf" srcId="{7A1E3214-0958-4199-A99D-BD8266171663}" destId="{E7784DC1-4EAA-4259-8F9C-3756097CC0B1}" srcOrd="0" destOrd="0" presId="urn:microsoft.com/office/officeart/2005/8/layout/hProcess3"/>
    <dgm:cxn modelId="{FCAF3147-7A39-4489-A6AF-F2296746AD61}" type="presParOf" srcId="{E7784DC1-4EAA-4259-8F9C-3756097CC0B1}" destId="{AE0AAFBE-CD12-4639-9E9E-2575CE20DEA8}" srcOrd="0" destOrd="0" presId="urn:microsoft.com/office/officeart/2005/8/layout/hProcess3"/>
    <dgm:cxn modelId="{CF85F7EA-71D3-435F-A580-8204DF93FAC5}" type="presParOf" srcId="{E7784DC1-4EAA-4259-8F9C-3756097CC0B1}" destId="{CE99ABBE-9DAE-440B-B3B9-BD718D31EF2E}" srcOrd="1" destOrd="0" presId="urn:microsoft.com/office/officeart/2005/8/layout/hProcess3"/>
    <dgm:cxn modelId="{95286225-26FB-49AE-BA0B-F8E92E30DDDF}" type="presParOf" srcId="{CE99ABBE-9DAE-440B-B3B9-BD718D31EF2E}" destId="{2CB3BE27-7F60-4DE5-9B7E-39BB657CE515}" srcOrd="0" destOrd="0" presId="urn:microsoft.com/office/officeart/2005/8/layout/hProcess3"/>
    <dgm:cxn modelId="{7F8A0E53-A7CF-4E12-9C0A-7CA601A8496E}" type="presParOf" srcId="{CE99ABBE-9DAE-440B-B3B9-BD718D31EF2E}" destId="{8C689D9E-8A17-4952-9C0B-7B9EE8985E7E}" srcOrd="1" destOrd="0" presId="urn:microsoft.com/office/officeart/2005/8/layout/hProcess3"/>
    <dgm:cxn modelId="{B565E58A-3E49-4333-A075-09572B7ED5E9}" type="presParOf" srcId="{CE99ABBE-9DAE-440B-B3B9-BD718D31EF2E}" destId="{BB764E3E-81EB-4C8B-9D34-AD8A52CFE5A9}" srcOrd="2" destOrd="0" presId="urn:microsoft.com/office/officeart/2005/8/layout/hProcess3"/>
    <dgm:cxn modelId="{94B9F81F-E229-43D5-8598-196E2E012421}" type="presParOf" srcId="{CE99ABBE-9DAE-440B-B3B9-BD718D31EF2E}" destId="{1C0C6381-7DF2-4A78-B2EB-F1D1F5EC5D91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C6381-7DF2-4A78-B2EB-F1D1F5EC5D91}">
      <dsp:nvSpPr>
        <dsp:cNvPr id="0" name=""/>
        <dsp:cNvSpPr/>
      </dsp:nvSpPr>
      <dsp:spPr>
        <a:xfrm>
          <a:off x="0" y="0"/>
          <a:ext cx="2345039" cy="1368000"/>
        </a:xfrm>
        <a:prstGeom prst="rightArrow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CA9B8-74BC-42CC-8AD2-E73F5E847AA6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3F5EF-7B2D-436D-B831-F48ECB832F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0174A-38DD-41CA-A095-01F1CF3CF71D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D321C-5E83-4665-AD4F-C57058334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41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32856" r="36" b="18203"/>
          <a:stretch/>
        </p:blipFill>
        <p:spPr bwMode="auto">
          <a:xfrm>
            <a:off x="0" y="2293258"/>
            <a:ext cx="12192000" cy="4601028"/>
          </a:xfrm>
          <a:prstGeom prst="rect">
            <a:avLst/>
          </a:prstGeom>
          <a:noFill/>
          <a:effectLst>
            <a:innerShdw blurRad="1270000" dist="50800" dir="5400000">
              <a:prstClr val="black">
                <a:alpha val="98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ubtitle 2"/>
          <p:cNvSpPr txBox="1">
            <a:spLocks/>
          </p:cNvSpPr>
          <p:nvPr userDrawn="1"/>
        </p:nvSpPr>
        <p:spPr>
          <a:xfrm>
            <a:off x="270628" y="6319729"/>
            <a:ext cx="4869402" cy="411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baseline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800" b="1" i="0" kern="120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800" b="1" i="0" baseline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53009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zastavki.com/pictures/2560x1600/2009/Nature_Forest_The_road_through_the_national_park_017408_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7" b="13833"/>
          <a:stretch/>
        </p:blipFill>
        <p:spPr bwMode="auto">
          <a:xfrm>
            <a:off x="0" y="2293258"/>
            <a:ext cx="12192000" cy="4601028"/>
          </a:xfrm>
          <a:prstGeom prst="rect">
            <a:avLst/>
          </a:prstGeom>
          <a:noFill/>
          <a:effectLst>
            <a:innerShdw blurRad="12700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ubtitle 2"/>
          <p:cNvSpPr txBox="1">
            <a:spLocks/>
          </p:cNvSpPr>
          <p:nvPr userDrawn="1"/>
        </p:nvSpPr>
        <p:spPr>
          <a:xfrm>
            <a:off x="270628" y="6319729"/>
            <a:ext cx="4869402" cy="411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baseline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800" b="1" i="0" kern="120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800" b="1" i="0" baseline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198798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rtv21.tv/web/wp-content/uploads/2015/04/pylon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7" t="752" r="3726" b="2198"/>
          <a:stretch/>
        </p:blipFill>
        <p:spPr bwMode="auto">
          <a:xfrm flipH="1">
            <a:off x="6030899" y="-1"/>
            <a:ext cx="6161101" cy="6858001"/>
          </a:xfrm>
          <a:prstGeom prst="rect">
            <a:avLst/>
          </a:prstGeom>
          <a:noFill/>
          <a:effectLst>
            <a:innerShdw blurRad="1270000">
              <a:prstClr val="black">
                <a:alpha val="65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21942" y="1202262"/>
            <a:ext cx="5557422" cy="2387600"/>
          </a:xfrm>
        </p:spPr>
        <p:txBody>
          <a:bodyPr anchor="b"/>
          <a:lstStyle>
            <a:lvl1pPr algn="ctr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 Title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1942" y="3681937"/>
            <a:ext cx="5557422" cy="165576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37383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16" y="5521633"/>
            <a:ext cx="2307273" cy="917977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 flipH="1">
            <a:off x="53265" y="-9526"/>
            <a:ext cx="70560" cy="6858001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8554376" y="3220379"/>
            <a:ext cx="1114146" cy="6161100"/>
          </a:xfrm>
          <a:prstGeom prst="rect">
            <a:avLst/>
          </a:prstGeom>
          <a:gradFill flip="none" rotWithShape="1">
            <a:gsLst>
              <a:gs pos="0">
                <a:srgbClr val="373838">
                  <a:alpha val="0"/>
                </a:srgbClr>
              </a:gs>
              <a:gs pos="100000">
                <a:srgbClr val="000000">
                  <a:alpha val="37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39" y="6338656"/>
            <a:ext cx="1824890" cy="444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6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r="36" b="18098"/>
          <a:stretch/>
        </p:blipFill>
        <p:spPr bwMode="auto">
          <a:xfrm>
            <a:off x="0" y="-1"/>
            <a:ext cx="12192000" cy="6958633"/>
          </a:xfrm>
          <a:prstGeom prst="rect">
            <a:avLst/>
          </a:prstGeom>
          <a:noFill/>
          <a:effectLst>
            <a:innerShdw blurRad="127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 Single Corner Rectangle 14"/>
          <p:cNvSpPr/>
          <p:nvPr userDrawn="1"/>
        </p:nvSpPr>
        <p:spPr>
          <a:xfrm>
            <a:off x="127251" y="595084"/>
            <a:ext cx="8606971" cy="3759200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47060" y="946589"/>
            <a:ext cx="7567352" cy="1697057"/>
          </a:xfrm>
        </p:spPr>
        <p:txBody>
          <a:bodyPr anchor="b"/>
          <a:lstStyle>
            <a:lvl1pPr algn="ctr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Longer Title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060" y="2745244"/>
            <a:ext cx="7567352" cy="954616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rgbClr val="37383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Super-Long Subtitle with Names, Places, and Technologies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0" y="6329778"/>
            <a:ext cx="1861362" cy="4530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ound Single Corner Rectangle 7"/>
          <p:cNvSpPr/>
          <p:nvPr userDrawn="1"/>
        </p:nvSpPr>
        <p:spPr>
          <a:xfrm flipH="1">
            <a:off x="8672076" y="4804229"/>
            <a:ext cx="3389706" cy="1525550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12" y="5004515"/>
            <a:ext cx="2865598" cy="114011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flipH="1">
            <a:off x="12126896" y="4804228"/>
            <a:ext cx="65101" cy="152555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 flipH="1">
            <a:off x="-1" y="595084"/>
            <a:ext cx="65106" cy="375920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41651" y="2729605"/>
            <a:ext cx="6778171" cy="15639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>
            <a:cxnSpLocks/>
          </p:cNvCxnSpPr>
          <p:nvPr userDrawn="1"/>
        </p:nvCxnSpPr>
        <p:spPr>
          <a:xfrm>
            <a:off x="0" y="753618"/>
            <a:ext cx="8623738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25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pic>
        <p:nvPicPr>
          <p:cNvPr id="12" name="Picture 25" descr="LBL_logo_bl_notext.png">
            <a:extLst>
              <a:ext uri="{FF2B5EF4-FFF2-40B4-BE49-F238E27FC236}">
                <a16:creationId xmlns:a16="http://schemas.microsoft.com/office/drawing/2014/main" id="{4C9CFF8E-9FCE-4C04-9010-2B88AB0AB0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884" y="275760"/>
            <a:ext cx="967682" cy="73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36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1176950"/>
            <a:ext cx="12192000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146034"/>
            <a:ext cx="8810273" cy="1134678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197811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 rot="5400000" flipH="1">
            <a:off x="6073142" y="20837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11448581" y="6407238"/>
            <a:ext cx="43473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>
              <a:solidFill>
                <a:srgbClr val="373838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8" b="-7124"/>
          <a:stretch/>
        </p:blipFill>
        <p:spPr>
          <a:xfrm>
            <a:off x="270625" y="6390753"/>
            <a:ext cx="1717832" cy="43096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70629" y="251390"/>
            <a:ext cx="5317372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9" y="878777"/>
            <a:ext cx="5317372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55"/>
          <a:stretch/>
        </p:blipFill>
        <p:spPr>
          <a:xfrm>
            <a:off x="9374715" y="251390"/>
            <a:ext cx="2476834" cy="96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8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82809-195B-4C71-AF45-AF8015062DE4}" type="datetimeFigureOut">
              <a:rPr lang="en-US" smtClean="0"/>
              <a:pPr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BBCF7-C2B2-490C-A676-476317972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2" r:id="rId2"/>
    <p:sldLayoutId id="2147483649" r:id="rId3"/>
    <p:sldLayoutId id="2147483660" r:id="rId4"/>
    <p:sldLayoutId id="2147483661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37383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1.png"/><Relationship Id="rId3" Type="http://schemas.openxmlformats.org/officeDocument/2006/relationships/image" Target="../media/image17.jpeg"/><Relationship Id="rId7" Type="http://schemas.openxmlformats.org/officeDocument/2006/relationships/image" Target="../media/image16.jpeg"/><Relationship Id="rId12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1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8.jpeg"/><Relationship Id="rId9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70628" y="971230"/>
            <a:ext cx="9033029" cy="919232"/>
          </a:xfrm>
        </p:spPr>
        <p:txBody>
          <a:bodyPr>
            <a:normAutofit fontScale="90000"/>
          </a:bodyPr>
          <a:lstStyle/>
          <a:p>
            <a:r>
              <a:rPr lang="en-US"/>
              <a:t>MFIX-Exa Development Update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215085" y="1960665"/>
            <a:ext cx="3976915" cy="248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i="0" baseline="0">
                <a:solidFill>
                  <a:srgbClr val="373838"/>
                </a:solidFill>
                <a:latin typeface="Century Gothic" panose="020B0502020202020204" pitchFamily="34" charset="0"/>
              </a:rPr>
              <a:t>August 9, 2018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2B5CE491-A3DE-405E-BC01-80AA89ED0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628" y="4038017"/>
            <a:ext cx="3749578" cy="17321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Jordan Musser</a:t>
            </a:r>
          </a:p>
        </p:txBody>
      </p:sp>
    </p:spTree>
    <p:extLst>
      <p:ext uri="{BB962C8B-B14F-4D97-AF65-F5344CB8AC3E}">
        <p14:creationId xmlns:p14="http://schemas.microsoft.com/office/powerpoint/2010/main" val="19044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C3FA75-AC0C-431C-A3A9-FB68CE907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Grid Management: MFIX-Exa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DABD09-C0B9-4803-A9AB-FA413D9B9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17D9B7-165C-4986-984C-95066FD93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594" y="1186834"/>
            <a:ext cx="1456501" cy="46780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F93559-AEC2-46DD-874E-8B219D5EC1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5" y="1186834"/>
            <a:ext cx="1472647" cy="46795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20E430-55A4-4815-B800-0C0644107E7A}"/>
              </a:ext>
            </a:extLst>
          </p:cNvPr>
          <p:cNvSpPr txBox="1"/>
          <p:nvPr/>
        </p:nvSpPr>
        <p:spPr>
          <a:xfrm>
            <a:off x="3646220" y="1591950"/>
            <a:ext cx="5373781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/>
              <a:t>By contrast – MFIX-</a:t>
            </a:r>
            <a:r>
              <a:rPr lang="en-US" sz="2400" err="1"/>
              <a:t>Exa</a:t>
            </a:r>
            <a:r>
              <a:rPr lang="en-US" sz="2400"/>
              <a:t> can construct grids covering only the CLR – no resources assigned to “empty” space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CF2775-3493-4EFC-8D5A-D4CE41DEFC0A}"/>
              </a:ext>
            </a:extLst>
          </p:cNvPr>
          <p:cNvSpPr txBox="1"/>
          <p:nvPr/>
        </p:nvSpPr>
        <p:spPr>
          <a:xfrm>
            <a:off x="8858076" y="5950653"/>
            <a:ext cx="321404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i="1" dirty="0"/>
              <a:t>WBS 2.2.2.04, Milestone Report ECP-ADSE21-15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374333-B2D3-49E7-A4F7-C11FCA7379F1}"/>
              </a:ext>
            </a:extLst>
          </p:cNvPr>
          <p:cNvSpPr txBox="1"/>
          <p:nvPr/>
        </p:nvSpPr>
        <p:spPr>
          <a:xfrm>
            <a:off x="4697819" y="3692325"/>
            <a:ext cx="465277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/>
              <a:t>In addition, we can refine the grid near the boundary to better refine geometric features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002EDC-96D8-49C5-A83C-E213365EF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99" y="2976123"/>
            <a:ext cx="2426349" cy="248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81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C3FA75-AC0C-431C-A3A9-FB68CE907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Grid Management: MFIX-Exa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DABD09-C0B9-4803-A9AB-FA413D9B9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06A423-5185-4D88-B40B-77CF4BA2584C}"/>
              </a:ext>
            </a:extLst>
          </p:cNvPr>
          <p:cNvSpPr txBox="1"/>
          <p:nvPr/>
        </p:nvSpPr>
        <p:spPr>
          <a:xfrm>
            <a:off x="388119" y="1102169"/>
            <a:ext cx="818375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Managing fluid and particle work dynamically gives us the ability to make better use of computing resources.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89CB8D-E6DB-4E78-93E4-1A67A5DFB0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86" y="1711643"/>
            <a:ext cx="1283015" cy="4120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0F4AB6-A8FE-433A-BF18-E55F43FCF07B}"/>
              </a:ext>
            </a:extLst>
          </p:cNvPr>
          <p:cNvSpPr txBox="1"/>
          <p:nvPr/>
        </p:nvSpPr>
        <p:spPr>
          <a:xfrm>
            <a:off x="582350" y="4464092"/>
            <a:ext cx="821732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Change the size of grids and distribution of grids to processes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Logical tiling with OpenMP on CPUs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Larger blocks of work for GPUs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Use separate (dual) grids for the fluid and particles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Choose appropriate weighting function for dynamic load balancing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F7ED22-851C-4BED-A590-AF296FDC7939}"/>
              </a:ext>
            </a:extLst>
          </p:cNvPr>
          <p:cNvSpPr txBox="1"/>
          <p:nvPr/>
        </p:nvSpPr>
        <p:spPr>
          <a:xfrm>
            <a:off x="8858076" y="5950653"/>
            <a:ext cx="321404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i="1"/>
              <a:t>WBS 2.2.2.04, Milestone Report ECP-ADSE21-15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285AE8-8FD1-4C3E-990E-823B74032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758" y="2449698"/>
            <a:ext cx="2405902" cy="19125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655150-A7F4-4B11-97E1-3571D81D8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0" y="1876104"/>
            <a:ext cx="6312152" cy="25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88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C3FA75-AC0C-431C-A3A9-FB68CE907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Enabling GPUs: MFIX-</a:t>
            </a:r>
            <a:r>
              <a:rPr lang="en-US" dirty="0" err="1"/>
              <a:t>Exa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DABD09-C0B9-4803-A9AB-FA413D9B9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A8C696-4789-439A-9667-88C1EAE23699}"/>
              </a:ext>
            </a:extLst>
          </p:cNvPr>
          <p:cNvSpPr txBox="1"/>
          <p:nvPr/>
        </p:nvSpPr>
        <p:spPr>
          <a:xfrm>
            <a:off x="270628" y="1188498"/>
            <a:ext cx="6587372" cy="372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/>
              <a:t>Converting compute kernels from Fortran to CPP.</a:t>
            </a:r>
            <a:br>
              <a:rPr lang="en-US" sz="2400"/>
            </a:br>
            <a:endParaRPr lang="en-US" sz="240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/>
              <a:t>Following AMReX’s approach: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Easier to maintain. </a:t>
            </a:r>
            <a:r>
              <a:rPr lang="en-US" sz="2400"/>
              <a:t>We don’t need separate host and device versions of every function.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Ensures portability. </a:t>
            </a:r>
            <a:r>
              <a:rPr lang="en-US" sz="2400"/>
              <a:t>Observed trend is that industry is giving CPP priority over Fortran.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Remove dependency on CUDA  Fortran.</a:t>
            </a:r>
            <a:r>
              <a:rPr lang="en-US" sz="2400"/>
              <a:t> Who doesn’t having likes less dependencies?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50B49-B923-482D-AD35-5CCA153D5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878" y="1188498"/>
            <a:ext cx="2854378" cy="1618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3E1806-DCFD-4723-906F-E3E7062D3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454" y="3859820"/>
            <a:ext cx="2834640" cy="1462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D781A0-6ED5-48D3-BC96-6782FEBDADD8}"/>
              </a:ext>
            </a:extLst>
          </p:cNvPr>
          <p:cNvSpPr txBox="1"/>
          <p:nvPr/>
        </p:nvSpPr>
        <p:spPr>
          <a:xfrm>
            <a:off x="8712879" y="5322279"/>
            <a:ext cx="2834640" cy="79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/>
              <a:t>Single socket nodes with</a:t>
            </a:r>
            <a:br>
              <a:rPr lang="en-US" sz="1400"/>
            </a:br>
            <a:r>
              <a:rPr lang="en-US" sz="1400"/>
              <a:t>    1 AMD Epyc CPU</a:t>
            </a:r>
          </a:p>
          <a:p>
            <a:pPr>
              <a:lnSpc>
                <a:spcPct val="110000"/>
              </a:lnSpc>
            </a:pPr>
            <a:r>
              <a:rPr lang="en-US" sz="1400"/>
              <a:t>    4 Radeon Instinct GPUs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6CF6F1-FBE4-4449-9C03-FF4F4877F364}"/>
              </a:ext>
            </a:extLst>
          </p:cNvPr>
          <p:cNvSpPr txBox="1"/>
          <p:nvPr/>
        </p:nvSpPr>
        <p:spPr>
          <a:xfrm>
            <a:off x="8712879" y="2790033"/>
            <a:ext cx="2834640" cy="79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/>
              <a:t>Dual socket nodes with </a:t>
            </a:r>
            <a:br>
              <a:rPr lang="en-US" sz="1400"/>
            </a:br>
            <a:r>
              <a:rPr lang="en-US" sz="1400"/>
              <a:t>    2 IBM Power9 CPUs </a:t>
            </a:r>
          </a:p>
          <a:p>
            <a:pPr>
              <a:lnSpc>
                <a:spcPct val="110000"/>
              </a:lnSpc>
            </a:pPr>
            <a:r>
              <a:rPr lang="en-US" sz="1400"/>
              <a:t>    6 NVIDIA Volta GPUs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9F0F1C-CAE0-4405-BDD6-6DD9869203FB}"/>
              </a:ext>
            </a:extLst>
          </p:cNvPr>
          <p:cNvSpPr/>
          <p:nvPr/>
        </p:nvSpPr>
        <p:spPr>
          <a:xfrm>
            <a:off x="8732615" y="1207549"/>
            <a:ext cx="2834641" cy="2419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ACF184-A5DD-4FBD-A9EE-DD0BECB75181}"/>
              </a:ext>
            </a:extLst>
          </p:cNvPr>
          <p:cNvSpPr/>
          <p:nvPr/>
        </p:nvSpPr>
        <p:spPr>
          <a:xfrm>
            <a:off x="8732615" y="3859821"/>
            <a:ext cx="2834641" cy="22538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329D6C-93A8-4335-8D20-35F2A426F84C}"/>
              </a:ext>
            </a:extLst>
          </p:cNvPr>
          <p:cNvSpPr txBox="1"/>
          <p:nvPr/>
        </p:nvSpPr>
        <p:spPr>
          <a:xfrm>
            <a:off x="708778" y="5022672"/>
            <a:ext cx="5387222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i="1"/>
              <a:t>Kevin Gott “AMReX: Enabling Applications on GPUs,” NERSC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23F2D4-57D4-4F3C-B614-CC3C8D1DA022}"/>
              </a:ext>
            </a:extLst>
          </p:cNvPr>
          <p:cNvSpPr/>
          <p:nvPr/>
        </p:nvSpPr>
        <p:spPr>
          <a:xfrm rot="16200000">
            <a:off x="7254167" y="2150215"/>
            <a:ext cx="2419742" cy="5344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Summit 2018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86CD68-F557-4FF7-8E93-53E38CF74B55}"/>
              </a:ext>
            </a:extLst>
          </p:cNvPr>
          <p:cNvSpPr/>
          <p:nvPr/>
        </p:nvSpPr>
        <p:spPr>
          <a:xfrm rot="16200000">
            <a:off x="7337093" y="4719562"/>
            <a:ext cx="2253893" cy="5344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Frontier 2021</a:t>
            </a:r>
          </a:p>
        </p:txBody>
      </p:sp>
    </p:spTree>
    <p:extLst>
      <p:ext uri="{BB962C8B-B14F-4D97-AF65-F5344CB8AC3E}">
        <p14:creationId xmlns:p14="http://schemas.microsoft.com/office/powerpoint/2010/main" val="3700600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C3FA75-AC0C-431C-A3A9-FB68CE907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Enabling GPUs: MFIX-</a:t>
            </a:r>
            <a:r>
              <a:rPr lang="en-US" dirty="0" err="1"/>
              <a:t>Exa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DABD09-C0B9-4803-A9AB-FA413D9B9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A8C696-4789-439A-9667-88C1EAE23699}"/>
              </a:ext>
            </a:extLst>
          </p:cNvPr>
          <p:cNvSpPr txBox="1"/>
          <p:nvPr/>
        </p:nvSpPr>
        <p:spPr>
          <a:xfrm>
            <a:off x="270628" y="1188498"/>
            <a:ext cx="7863722" cy="454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Ported key </a:t>
            </a:r>
            <a:r>
              <a:rPr lang="en-US" sz="2400" b="1" dirty="0"/>
              <a:t>particle kernels</a:t>
            </a:r>
            <a:r>
              <a:rPr lang="en-US" sz="2400" dirty="0"/>
              <a:t> to GPUs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Launched new kernels from CPU to GPU 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Demonstrated 4.7x speedup of key particle kernels for single GPU (Summit) relative to single KNL node (Cori)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Ported key </a:t>
            </a:r>
            <a:r>
              <a:rPr lang="en-US" sz="2400" b="1" dirty="0"/>
              <a:t>particle-fluid kernels </a:t>
            </a:r>
            <a:r>
              <a:rPr lang="en-US" sz="2400" dirty="0"/>
              <a:t>to GPUs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Launched MPI tasks sharing a single GPU 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Demonstrated 8x speedup in the particle time step for 8 MPI tasks sharing one GPU (Summit) relative to single KNL node (Cori)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93378-A70E-440B-AFFC-231674587625}"/>
              </a:ext>
            </a:extLst>
          </p:cNvPr>
          <p:cNvSpPr txBox="1"/>
          <p:nvPr/>
        </p:nvSpPr>
        <p:spPr>
          <a:xfrm>
            <a:off x="4714701" y="2909209"/>
            <a:ext cx="321404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i="1" dirty="0"/>
              <a:t>WBS 2.2.2.04, Milestone Report ECP-ADSE21-87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E6CCA0-AD58-4EBD-AB1B-03ECCBDB1989}"/>
              </a:ext>
            </a:extLst>
          </p:cNvPr>
          <p:cNvSpPr txBox="1"/>
          <p:nvPr/>
        </p:nvSpPr>
        <p:spPr>
          <a:xfrm>
            <a:off x="4736939" y="5729421"/>
            <a:ext cx="321404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i="1" dirty="0"/>
              <a:t>WBS 2.2.2.04, Milestone Report ECP-ADSE21-17</a:t>
            </a:r>
          </a:p>
        </p:txBody>
      </p:sp>
    </p:spTree>
    <p:extLst>
      <p:ext uri="{BB962C8B-B14F-4D97-AF65-F5344CB8AC3E}">
        <p14:creationId xmlns:p14="http://schemas.microsoft.com/office/powerpoint/2010/main" val="2204885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C3FA75-AC0C-431C-A3A9-FB68CE907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Assurance: MFIX-</a:t>
            </a:r>
            <a:r>
              <a:rPr lang="en-US" dirty="0" err="1"/>
              <a:t>Exa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DABD09-C0B9-4803-A9AB-FA413D9B9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6E397-AFB2-432B-A530-A9D15E4B9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38" b="8089"/>
          <a:stretch/>
        </p:blipFill>
        <p:spPr>
          <a:xfrm>
            <a:off x="7033378" y="2242651"/>
            <a:ext cx="4292213" cy="3767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2E585-E761-4FF8-8BFE-5BF1B50F0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1271"/>
          <a:stretch/>
        </p:blipFill>
        <p:spPr>
          <a:xfrm>
            <a:off x="1270753" y="2242651"/>
            <a:ext cx="4292212" cy="39581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0D7CD5-4101-4F85-BAE4-A1B282540E15}"/>
              </a:ext>
            </a:extLst>
          </p:cNvPr>
          <p:cNvSpPr txBox="1"/>
          <p:nvPr/>
        </p:nvSpPr>
        <p:spPr>
          <a:xfrm>
            <a:off x="1270753" y="1143819"/>
            <a:ext cx="4292212" cy="884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/>
              <a:t>GitLab CI Pipelines run a set of</a:t>
            </a:r>
            <a:br>
              <a:rPr lang="en-US" sz="2400" dirty="0"/>
            </a:br>
            <a:r>
              <a:rPr lang="en-US" sz="2400" dirty="0"/>
              <a:t>‘smoke tests’ on each commit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1403B8-09BD-42A6-A204-1B74A2ED311F}"/>
              </a:ext>
            </a:extLst>
          </p:cNvPr>
          <p:cNvSpPr txBox="1"/>
          <p:nvPr/>
        </p:nvSpPr>
        <p:spPr>
          <a:xfrm>
            <a:off x="6800852" y="1143819"/>
            <a:ext cx="4581526" cy="884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/>
              <a:t>LBL-CCSE Nightly Regression tests point comparison of variables</a:t>
            </a:r>
          </a:p>
        </p:txBody>
      </p:sp>
    </p:spTree>
    <p:extLst>
      <p:ext uri="{BB962C8B-B14F-4D97-AF65-F5344CB8AC3E}">
        <p14:creationId xmlns:p14="http://schemas.microsoft.com/office/powerpoint/2010/main" val="4275657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C3FA75-AC0C-431C-A3A9-FB68CE907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Assurance: MFIX-</a:t>
            </a:r>
            <a:r>
              <a:rPr lang="en-US" dirty="0" err="1"/>
              <a:t>Exa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DABD09-C0B9-4803-A9AB-FA413D9B96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A8C696-4789-439A-9667-88C1EAE23699}"/>
              </a:ext>
            </a:extLst>
          </p:cNvPr>
          <p:cNvSpPr txBox="1"/>
          <p:nvPr/>
        </p:nvSpPr>
        <p:spPr>
          <a:xfrm>
            <a:off x="542925" y="968744"/>
            <a:ext cx="6815972" cy="884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/>
              <a:t>“Level 2 Regression Tests ” look at physical quantities like normalized pressure drop.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BF473-FE99-408D-993A-0BFA4F018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627" y="1960779"/>
            <a:ext cx="2181573" cy="2079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473EF3-18EC-4B34-AE4E-792D363B755B}"/>
              </a:ext>
            </a:extLst>
          </p:cNvPr>
          <p:cNvSpPr txBox="1"/>
          <p:nvPr/>
        </p:nvSpPr>
        <p:spPr>
          <a:xfrm>
            <a:off x="3205409" y="2255151"/>
            <a:ext cx="4587112" cy="1290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Transient data from MFIX-</a:t>
            </a:r>
            <a:r>
              <a:rPr lang="en-US" sz="2400" dirty="0" err="1"/>
              <a:t>Exa</a:t>
            </a:r>
            <a:r>
              <a:rPr lang="en-US" sz="2400" dirty="0"/>
              <a:t> is compared to archived “benchmark data” from MFIX-Classic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41DA40-7035-4D27-81C7-A578D11CD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627" y="4058873"/>
            <a:ext cx="2181573" cy="20106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802D76-0A68-4E9F-AE53-ED9928205D20}"/>
              </a:ext>
            </a:extLst>
          </p:cNvPr>
          <p:cNvSpPr txBox="1"/>
          <p:nvPr/>
        </p:nvSpPr>
        <p:spPr>
          <a:xfrm>
            <a:off x="3317392" y="4473100"/>
            <a:ext cx="4587112" cy="884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Results from past tests are compared to assess trends.</a:t>
            </a:r>
          </a:p>
        </p:txBody>
      </p:sp>
      <p:pic>
        <p:nvPicPr>
          <p:cNvPr id="14" name="boyce-exa-2.5x">
            <a:hlinkClick r:id="" action="ppaction://media"/>
            <a:extLst>
              <a:ext uri="{FF2B5EF4-FFF2-40B4-BE49-F238E27FC236}">
                <a16:creationId xmlns:a16="http://schemas.microsoft.com/office/drawing/2014/main" id="{249F87E6-A0D3-4F35-B8DF-467D4C0AD6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54384" t="6729" r="18959" b="6883"/>
          <a:stretch/>
        </p:blipFill>
        <p:spPr>
          <a:xfrm>
            <a:off x="9096375" y="1169587"/>
            <a:ext cx="2552700" cy="4653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48ADD4-0ECB-42C8-8485-AC5B1C0A3C6D}"/>
              </a:ext>
            </a:extLst>
          </p:cNvPr>
          <p:cNvSpPr txBox="1"/>
          <p:nvPr/>
        </p:nvSpPr>
        <p:spPr>
          <a:xfrm>
            <a:off x="8637503" y="5784386"/>
            <a:ext cx="321404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i="1" dirty="0"/>
              <a:t>Slice of single bubble injection with MFIX-</a:t>
            </a:r>
            <a:r>
              <a:rPr lang="en-US" sz="1200" i="1" dirty="0" err="1"/>
              <a:t>Exa</a:t>
            </a:r>
            <a:r>
              <a:rPr lang="en-US" sz="1200" i="1" dirty="0"/>
              <a:t>. Courtesy of  William Fullmer</a:t>
            </a:r>
          </a:p>
        </p:txBody>
      </p:sp>
    </p:spTree>
    <p:extLst>
      <p:ext uri="{BB962C8B-B14F-4D97-AF65-F5344CB8AC3E}">
        <p14:creationId xmlns:p14="http://schemas.microsoft.com/office/powerpoint/2010/main" val="180700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C3FA75-AC0C-431C-A3A9-FB68CE907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Looking Forward: MFIX-</a:t>
            </a:r>
            <a:r>
              <a:rPr lang="en-US" dirty="0" err="1"/>
              <a:t>Exa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DABD09-C0B9-4803-A9AB-FA413D9B9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A8C696-4789-439A-9667-88C1EAE23699}"/>
              </a:ext>
            </a:extLst>
          </p:cNvPr>
          <p:cNvSpPr txBox="1"/>
          <p:nvPr/>
        </p:nvSpPr>
        <p:spPr>
          <a:xfrm>
            <a:off x="270628" y="1211408"/>
            <a:ext cx="11788022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Science Capability: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Add energy and chemistry transport for fluid and particles</a:t>
            </a:r>
            <a:endParaRPr lang="en-US" sz="2800" i="1" dirty="0"/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Implement MFIX-PIC for potential boot-strapping of initial conditions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Algorithms: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Explore new time discretization of fluid/particle system to improve coupling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Explore alternative models in dense granular region (PIC)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Software: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Migrate more kernels from Fortran to C++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Harden the linear solvers for complex geometries</a:t>
            </a:r>
          </a:p>
        </p:txBody>
      </p:sp>
    </p:spTree>
    <p:extLst>
      <p:ext uri="{BB962C8B-B14F-4D97-AF65-F5344CB8AC3E}">
        <p14:creationId xmlns:p14="http://schemas.microsoft.com/office/powerpoint/2010/main" val="2053549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zastavki.com/pictures/2560x1600/2009/Nature_Forest_The_road_through_the_national_park_017408_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4" b="13833"/>
          <a:stretch/>
        </p:blipFill>
        <p:spPr bwMode="auto">
          <a:xfrm>
            <a:off x="0" y="0"/>
            <a:ext cx="12192000" cy="6236163"/>
          </a:xfrm>
          <a:prstGeom prst="rect">
            <a:avLst/>
          </a:prstGeom>
          <a:noFill/>
          <a:effectLst>
            <a:innerShdw blurRad="12700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815" y="-1287278"/>
            <a:ext cx="2429326" cy="9665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2977920" y="-2977917"/>
            <a:ext cx="6236162" cy="12192000"/>
          </a:xfrm>
          <a:prstGeom prst="rect">
            <a:avLst/>
          </a:prstGeom>
          <a:solidFill>
            <a:srgbClr val="373838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715" y="251390"/>
            <a:ext cx="2429326" cy="966537"/>
          </a:xfrm>
          <a:prstGeom prst="rect">
            <a:avLst/>
          </a:prstGeom>
          <a:effectLst/>
        </p:spPr>
      </p:pic>
      <p:sp>
        <p:nvSpPr>
          <p:cNvPr id="21" name="Content Placeholder 3"/>
          <p:cNvSpPr txBox="1">
            <a:spLocks/>
          </p:cNvSpPr>
          <p:nvPr/>
        </p:nvSpPr>
        <p:spPr>
          <a:xfrm>
            <a:off x="2120900" y="1896903"/>
            <a:ext cx="8191500" cy="24423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7747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C3FA75-AC0C-431C-A3A9-FB68CE907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MFIX-Exa Porting to GPUs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DABD09-C0B9-4803-A9AB-FA413D9B9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A8C696-4789-439A-9667-88C1EAE23699}"/>
              </a:ext>
            </a:extLst>
          </p:cNvPr>
          <p:cNvSpPr txBox="1"/>
          <p:nvPr/>
        </p:nvSpPr>
        <p:spPr>
          <a:xfrm>
            <a:off x="3797505" y="6265159"/>
            <a:ext cx="7851570" cy="478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/>
              <a:t>Kevin Gott “AMReX: Enabling Applications on GPUs,” NERSC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199695-D922-447F-BFC0-109F5A41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962" y="1144106"/>
            <a:ext cx="8752076" cy="497134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701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C3FA75-AC0C-431C-A3A9-FB68CE907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MFIX-Exa Porting to GPUs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DABD09-C0B9-4803-A9AB-FA413D9B9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A8C696-4789-439A-9667-88C1EAE23699}"/>
              </a:ext>
            </a:extLst>
          </p:cNvPr>
          <p:cNvSpPr txBox="1"/>
          <p:nvPr/>
        </p:nvSpPr>
        <p:spPr>
          <a:xfrm>
            <a:off x="3797505" y="6265159"/>
            <a:ext cx="7851570" cy="478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/>
              <a:t>Kevin Gott “AMReX: Enabling Applications on GPUs,” NERSC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199695-D922-447F-BFC0-109F5A41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962" y="1144106"/>
            <a:ext cx="8692948" cy="493776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DCE10-2FC9-4F28-8E72-1FCEA2424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786" y="1144106"/>
            <a:ext cx="8694604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2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0628" y="1093579"/>
            <a:ext cx="7997072" cy="3361416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Exascale supercomputers will be capable of a quintillion (10</a:t>
            </a:r>
            <a:r>
              <a:rPr lang="en-US" baseline="30000"/>
              <a:t>18</a:t>
            </a:r>
            <a:r>
              <a:rPr lang="en-US"/>
              <a:t>) calculations each second</a:t>
            </a:r>
          </a:p>
          <a:p>
            <a:r>
              <a:rPr lang="en-US"/>
              <a:t>ECP is a joint effort of two DOE organizations</a:t>
            </a:r>
          </a:p>
          <a:p>
            <a:pPr lvl="1"/>
            <a:r>
              <a:rPr lang="en-US"/>
              <a:t>Office of Science </a:t>
            </a:r>
          </a:p>
          <a:p>
            <a:pPr lvl="1"/>
            <a:r>
              <a:rPr lang="en-US"/>
              <a:t>National Nuclear Security Administration (NNSA)</a:t>
            </a:r>
          </a:p>
          <a:p>
            <a:r>
              <a:rPr lang="en-US"/>
              <a:t>ECP has three key focus areas</a:t>
            </a:r>
          </a:p>
          <a:p>
            <a:pPr lvl="1"/>
            <a:r>
              <a:rPr lang="en-US"/>
              <a:t>Application Development</a:t>
            </a:r>
          </a:p>
          <a:p>
            <a:pPr lvl="1"/>
            <a:r>
              <a:rPr lang="en-US"/>
              <a:t>Software Technology</a:t>
            </a:r>
          </a:p>
          <a:p>
            <a:pPr lvl="1"/>
            <a:r>
              <a:rPr lang="en-US"/>
              <a:t>Hardware and Integration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Exascale Computing Project (ECP)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E879C-099F-4DA2-B008-0012F5335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437" y="1854483"/>
            <a:ext cx="3114675" cy="1419225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B0F944F-8B79-4870-9B15-2488181C6077}"/>
              </a:ext>
            </a:extLst>
          </p:cNvPr>
          <p:cNvSpPr txBox="1">
            <a:spLocks/>
          </p:cNvSpPr>
          <p:nvPr/>
        </p:nvSpPr>
        <p:spPr>
          <a:xfrm>
            <a:off x="7737282" y="4372257"/>
            <a:ext cx="2790825" cy="368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b="0"/>
              <a:t>exascaleproject.org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0AF2307-2C4B-4059-9ECB-48FA4CE14BE0}"/>
              </a:ext>
            </a:extLst>
          </p:cNvPr>
          <p:cNvSpPr txBox="1">
            <a:spLocks/>
          </p:cNvSpPr>
          <p:nvPr/>
        </p:nvSpPr>
        <p:spPr>
          <a:xfrm>
            <a:off x="1645026" y="4787522"/>
            <a:ext cx="9092448" cy="13212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0"/>
              <a:t>“The ECP is focused on accelerating the delivery of a capable exascale computing ecosystem to provide breakthrough solutions that can address our most critical challenges in scientific discovery, energy assurance, economic competitiveness, and national security.”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B9857FC-B826-49EE-8E46-1DADE34F4135}"/>
              </a:ext>
            </a:extLst>
          </p:cNvPr>
          <p:cNvSpPr/>
          <p:nvPr/>
        </p:nvSpPr>
        <p:spPr>
          <a:xfrm>
            <a:off x="1645026" y="4716511"/>
            <a:ext cx="8901947" cy="1392264"/>
          </a:xfrm>
          <a:prstGeom prst="roundRect">
            <a:avLst>
              <a:gd name="adj" fmla="val 5785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4DA05D-0AF1-499C-AC37-8A68E3D0A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19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C3FA75-AC0C-431C-A3A9-FB68CE907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MFIX-Exa Porting to GPUs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DABD09-C0B9-4803-A9AB-FA413D9B9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A8C696-4789-439A-9667-88C1EAE23699}"/>
              </a:ext>
            </a:extLst>
          </p:cNvPr>
          <p:cNvSpPr txBox="1"/>
          <p:nvPr/>
        </p:nvSpPr>
        <p:spPr>
          <a:xfrm>
            <a:off x="3797505" y="6265159"/>
            <a:ext cx="7851570" cy="478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/>
              <a:t>Kevin Gott “AMReX: Enabling Applications on GPUs,” NERSC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199695-D922-447F-BFC0-109F5A41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962" y="1144106"/>
            <a:ext cx="8692948" cy="493776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BD7416-26DA-44B3-8C54-8B4E91E22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420" y="1138390"/>
            <a:ext cx="8597915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52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Our Challenge problem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26843-9254-4BF3-8193-1057E7599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C70F0E4-5B04-4FEB-A98A-7569ACF5C78E}"/>
              </a:ext>
            </a:extLst>
          </p:cNvPr>
          <p:cNvSpPr/>
          <p:nvPr/>
        </p:nvSpPr>
        <p:spPr>
          <a:xfrm>
            <a:off x="7297120" y="2798671"/>
            <a:ext cx="4764949" cy="2650102"/>
          </a:xfrm>
          <a:prstGeom prst="roundRect">
            <a:avLst>
              <a:gd name="adj" fmla="val 830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6669C766-E87E-4499-9B27-A350E6043AEA}"/>
              </a:ext>
            </a:extLst>
          </p:cNvPr>
          <p:cNvSpPr txBox="1"/>
          <p:nvPr/>
        </p:nvSpPr>
        <p:spPr>
          <a:xfrm>
            <a:off x="7454303" y="2914160"/>
            <a:ext cx="4607766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b="1"/>
              <a:t>Exascale challenge problem: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Simulate the NETL’s 50kW hot flow chemical loop reactor (CLR) 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/>
              <a:t>Reduction / Oxidation reactions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/>
              <a:t>5B particles for carrier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/>
              <a:t>Natural gas as the fuel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95AF371-DA8C-4C70-9FED-983FD92AB187}"/>
              </a:ext>
            </a:extLst>
          </p:cNvPr>
          <p:cNvSpPr/>
          <p:nvPr/>
        </p:nvSpPr>
        <p:spPr>
          <a:xfrm>
            <a:off x="7375712" y="1409227"/>
            <a:ext cx="4686357" cy="12452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1182BAF5-1495-4608-AB22-1EDAF9E14C6E}"/>
              </a:ext>
            </a:extLst>
          </p:cNvPr>
          <p:cNvSpPr txBox="1"/>
          <p:nvPr/>
        </p:nvSpPr>
        <p:spPr>
          <a:xfrm>
            <a:off x="7417312" y="1487084"/>
            <a:ext cx="452456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b="1"/>
              <a:t>FY19 Target application:</a:t>
            </a:r>
            <a:r>
              <a:rPr lang="en-US" sz="2400"/>
              <a:t> </a:t>
            </a:r>
          </a:p>
          <a:p>
            <a:pPr>
              <a:lnSpc>
                <a:spcPct val="90000"/>
              </a:lnSpc>
            </a:pPr>
            <a:r>
              <a:rPr lang="en-US" sz="2400"/>
              <a:t>Simulate cold flow in the chemical looping reactor with 10</a:t>
            </a:r>
            <a:r>
              <a:rPr lang="en-US" sz="2400" baseline="30000"/>
              <a:t>7</a:t>
            </a:r>
            <a:r>
              <a:rPr lang="en-US" sz="2400"/>
              <a:t> particles </a:t>
            </a:r>
          </a:p>
        </p:txBody>
      </p:sp>
      <p:pic>
        <p:nvPicPr>
          <p:cNvPr id="6" name="clr-final">
            <a:hlinkClick r:id="" action="ppaction://media"/>
            <a:extLst>
              <a:ext uri="{FF2B5EF4-FFF2-40B4-BE49-F238E27FC236}">
                <a16:creationId xmlns:a16="http://schemas.microsoft.com/office/drawing/2014/main" id="{A84514F6-9FD7-4653-85AC-E753CE2590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360" y="1488100"/>
            <a:ext cx="6900976" cy="38817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B9F0CC-DA4E-4AC6-B7E4-B315C5BAD236}"/>
              </a:ext>
            </a:extLst>
          </p:cNvPr>
          <p:cNvSpPr/>
          <p:nvPr/>
        </p:nvSpPr>
        <p:spPr>
          <a:xfrm>
            <a:off x="126124" y="5490741"/>
            <a:ext cx="6992212" cy="47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M.A. Clarke, and J.Musser, Simulation of NETL’s 50kW CLR using MFIX-PIC; NETL Technical Report Series; U.S. Department of Energy, National Energy Technology Laboratory: Morgantown, WV (manuscript in preparation) </a:t>
            </a:r>
          </a:p>
        </p:txBody>
      </p:sp>
    </p:spTree>
    <p:extLst>
      <p:ext uri="{BB962C8B-B14F-4D97-AF65-F5344CB8AC3E}">
        <p14:creationId xmlns:p14="http://schemas.microsoft.com/office/powerpoint/2010/main" val="347686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>
            <a:extLst>
              <a:ext uri="{FF2B5EF4-FFF2-40B4-BE49-F238E27FC236}">
                <a16:creationId xmlns:a16="http://schemas.microsoft.com/office/drawing/2014/main" id="{88B47346-E7F7-4244-98D7-593FECB0DB22}"/>
              </a:ext>
            </a:extLst>
          </p:cNvPr>
          <p:cNvSpPr/>
          <p:nvPr/>
        </p:nvSpPr>
        <p:spPr>
          <a:xfrm>
            <a:off x="3408169" y="5695949"/>
            <a:ext cx="414435" cy="4214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CAC624EA-C753-4531-94F1-369503512335}"/>
              </a:ext>
            </a:extLst>
          </p:cNvPr>
          <p:cNvSpPr/>
          <p:nvPr/>
        </p:nvSpPr>
        <p:spPr>
          <a:xfrm>
            <a:off x="2962204" y="5243510"/>
            <a:ext cx="439606" cy="8739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F6E62F96-AA2A-4824-B876-C4C7F9A46F8D}"/>
              </a:ext>
            </a:extLst>
          </p:cNvPr>
          <p:cNvSpPr/>
          <p:nvPr/>
        </p:nvSpPr>
        <p:spPr>
          <a:xfrm>
            <a:off x="2525858" y="5243511"/>
            <a:ext cx="439606" cy="8739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936BE902-BBFB-4D3B-BD44-D2E0BE5EA9AB}"/>
              </a:ext>
            </a:extLst>
          </p:cNvPr>
          <p:cNvSpPr/>
          <p:nvPr/>
        </p:nvSpPr>
        <p:spPr>
          <a:xfrm>
            <a:off x="2081230" y="4824411"/>
            <a:ext cx="439606" cy="12930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0628" y="1100960"/>
            <a:ext cx="6908213" cy="2255219"/>
          </a:xfrm>
        </p:spPr>
        <p:txBody>
          <a:bodyPr>
            <a:normAutofit/>
          </a:bodyPr>
          <a:lstStyle/>
          <a:p>
            <a:r>
              <a:rPr lang="en-US"/>
              <a:t>SIMPLE Fluid solver coupled to three different solids models</a:t>
            </a:r>
          </a:p>
          <a:p>
            <a:pPr lvl="1"/>
            <a:r>
              <a:rPr lang="en-US"/>
              <a:t>Energy and species equation support</a:t>
            </a:r>
          </a:p>
          <a:p>
            <a:pPr lvl="1"/>
            <a:r>
              <a:rPr lang="en-US"/>
              <a:t>Distributed memory parallelism (MPI)</a:t>
            </a:r>
          </a:p>
          <a:p>
            <a:pPr lvl="1"/>
            <a:r>
              <a:rPr lang="en-US"/>
              <a:t>Cartesian grid cut-cell for realistic geometries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0629" y="260268"/>
            <a:ext cx="9438522" cy="600980"/>
          </a:xfrm>
        </p:spPr>
        <p:txBody>
          <a:bodyPr>
            <a:normAutofit fontScale="90000"/>
          </a:bodyPr>
          <a:lstStyle/>
          <a:p>
            <a:r>
              <a:rPr lang="en-US"/>
              <a:t>MFIX: The Starting Point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DFA556EE-5B31-4AD9-8909-44F93600FFDA}"/>
              </a:ext>
            </a:extLst>
          </p:cNvPr>
          <p:cNvSpPr txBox="1"/>
          <p:nvPr/>
        </p:nvSpPr>
        <p:spPr>
          <a:xfrm>
            <a:off x="149086" y="3830982"/>
            <a:ext cx="379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Two-Fluid Model (TFM)</a:t>
            </a:r>
          </a:p>
        </p:txBody>
      </p:sp>
      <p:pic>
        <p:nvPicPr>
          <p:cNvPr id="199" name="Picture 198">
            <a:extLst>
              <a:ext uri="{FF2B5EF4-FFF2-40B4-BE49-F238E27FC236}">
                <a16:creationId xmlns:a16="http://schemas.microsoft.com/office/drawing/2014/main" id="{10DB2AF8-1731-4EA7-A4CA-88BA89EFE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50" t="1" r="33118" b="26835"/>
          <a:stretch/>
        </p:blipFill>
        <p:spPr>
          <a:xfrm>
            <a:off x="6000027" y="4186569"/>
            <a:ext cx="1967948" cy="2012867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5C57B9D6-4A15-45AA-9982-B0F2D9B8F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13" t="1" r="1055" b="26835"/>
          <a:stretch/>
        </p:blipFill>
        <p:spPr>
          <a:xfrm>
            <a:off x="10174357" y="4186569"/>
            <a:ext cx="1967948" cy="2012867"/>
          </a:xfrm>
          <a:prstGeom prst="rect">
            <a:avLst/>
          </a:prstGeom>
        </p:spPr>
      </p:pic>
      <p:sp>
        <p:nvSpPr>
          <p:cNvPr id="201" name="TextBox 200">
            <a:extLst>
              <a:ext uri="{FF2B5EF4-FFF2-40B4-BE49-F238E27FC236}">
                <a16:creationId xmlns:a16="http://schemas.microsoft.com/office/drawing/2014/main" id="{643A18E3-72C0-4DF8-A154-EB7E5F642F8D}"/>
              </a:ext>
            </a:extLst>
          </p:cNvPr>
          <p:cNvSpPr txBox="1"/>
          <p:nvPr/>
        </p:nvSpPr>
        <p:spPr>
          <a:xfrm>
            <a:off x="4149483" y="3830982"/>
            <a:ext cx="379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Discrete Element Model (DEM)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CD0F00CB-146C-451E-B829-BB266F26377A}"/>
              </a:ext>
            </a:extLst>
          </p:cNvPr>
          <p:cNvSpPr txBox="1"/>
          <p:nvPr/>
        </p:nvSpPr>
        <p:spPr>
          <a:xfrm>
            <a:off x="8087139" y="3830982"/>
            <a:ext cx="379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Particles In Cell (PIC)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20225CAB-EB7F-402B-ADFA-C470299BB1C0}"/>
              </a:ext>
            </a:extLst>
          </p:cNvPr>
          <p:cNvSpPr txBox="1"/>
          <p:nvPr/>
        </p:nvSpPr>
        <p:spPr>
          <a:xfrm>
            <a:off x="89453" y="4426297"/>
            <a:ext cx="1975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PDEs describe fluid </a:t>
            </a:r>
            <a:r>
              <a:rPr lang="en-US" b="1"/>
              <a:t>and</a:t>
            </a:r>
            <a:r>
              <a:rPr lang="en-US"/>
              <a:t> solids as interpenetrating continua.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DC82A01-9B6D-4276-947D-4E04F5ECE60A}"/>
              </a:ext>
            </a:extLst>
          </p:cNvPr>
          <p:cNvSpPr txBox="1"/>
          <p:nvPr/>
        </p:nvSpPr>
        <p:spPr>
          <a:xfrm>
            <a:off x="4112045" y="4409758"/>
            <a:ext cx="1975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PDEs describe fluid. Newton’s Laws of motion to track particles and resolve collisions.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6943B2A-EB68-4681-9230-B871099F8185}"/>
              </a:ext>
            </a:extLst>
          </p:cNvPr>
          <p:cNvSpPr txBox="1"/>
          <p:nvPr/>
        </p:nvSpPr>
        <p:spPr>
          <a:xfrm>
            <a:off x="8204091" y="4409758"/>
            <a:ext cx="2112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PDEs describe fluid. Contrived laws approximate inter-parcel forces.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4C224E6D-B0F6-49B4-B158-8D2429CAEA3F}"/>
              </a:ext>
            </a:extLst>
          </p:cNvPr>
          <p:cNvSpPr/>
          <p:nvPr/>
        </p:nvSpPr>
        <p:spPr>
          <a:xfrm>
            <a:off x="3944293" y="3798943"/>
            <a:ext cx="99389" cy="24004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BE018C75-336F-4702-A82D-B7CDCBC22B32}"/>
              </a:ext>
            </a:extLst>
          </p:cNvPr>
          <p:cNvSpPr/>
          <p:nvPr/>
        </p:nvSpPr>
        <p:spPr>
          <a:xfrm>
            <a:off x="8059861" y="3798943"/>
            <a:ext cx="99389" cy="24004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AA1A99C7-C661-4D13-9E83-D180CC644471}"/>
              </a:ext>
            </a:extLst>
          </p:cNvPr>
          <p:cNvSpPr/>
          <p:nvPr/>
        </p:nvSpPr>
        <p:spPr>
          <a:xfrm>
            <a:off x="2070895" y="4369593"/>
            <a:ext cx="1753392" cy="17478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0C3D4A8B-B37E-44DD-BCB6-A49CE07E968A}"/>
              </a:ext>
            </a:extLst>
          </p:cNvPr>
          <p:cNvCxnSpPr>
            <a:cxnSpLocks/>
            <a:endCxn id="213" idx="2"/>
          </p:cNvCxnSpPr>
          <p:nvPr/>
        </p:nvCxnSpPr>
        <p:spPr>
          <a:xfrm flipH="1">
            <a:off x="2947591" y="4369593"/>
            <a:ext cx="398" cy="17478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9C34175B-E177-4642-9379-386A629F6591}"/>
              </a:ext>
            </a:extLst>
          </p:cNvPr>
          <p:cNvCxnSpPr>
            <a:cxnSpLocks/>
          </p:cNvCxnSpPr>
          <p:nvPr/>
        </p:nvCxnSpPr>
        <p:spPr>
          <a:xfrm flipH="1">
            <a:off x="3404791" y="4369593"/>
            <a:ext cx="398" cy="17478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4EC34AC0-074E-4A4E-9991-1227744C8477}"/>
              </a:ext>
            </a:extLst>
          </p:cNvPr>
          <p:cNvCxnSpPr>
            <a:cxnSpLocks/>
          </p:cNvCxnSpPr>
          <p:nvPr/>
        </p:nvCxnSpPr>
        <p:spPr>
          <a:xfrm flipH="1">
            <a:off x="2521371" y="4369593"/>
            <a:ext cx="398" cy="17478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59E4386C-FBB1-4E1D-BEC1-68B1FFD79EA4}"/>
              </a:ext>
            </a:extLst>
          </p:cNvPr>
          <p:cNvCxnSpPr>
            <a:cxnSpLocks/>
          </p:cNvCxnSpPr>
          <p:nvPr/>
        </p:nvCxnSpPr>
        <p:spPr>
          <a:xfrm flipH="1">
            <a:off x="2077817" y="5243511"/>
            <a:ext cx="17464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365FB415-6309-4B2D-B928-AA7B4C90AC36}"/>
              </a:ext>
            </a:extLst>
          </p:cNvPr>
          <p:cNvCxnSpPr>
            <a:cxnSpLocks/>
          </p:cNvCxnSpPr>
          <p:nvPr/>
        </p:nvCxnSpPr>
        <p:spPr>
          <a:xfrm flipH="1">
            <a:off x="2077817" y="4824411"/>
            <a:ext cx="17464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32DD7DE4-63CC-4782-BD4E-3FA2EE7FFCDE}"/>
              </a:ext>
            </a:extLst>
          </p:cNvPr>
          <p:cNvCxnSpPr>
            <a:cxnSpLocks/>
          </p:cNvCxnSpPr>
          <p:nvPr/>
        </p:nvCxnSpPr>
        <p:spPr>
          <a:xfrm flipH="1">
            <a:off x="2077817" y="5695949"/>
            <a:ext cx="17464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C1D19751-F188-4BBB-AECE-D83C286BE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254" y="1151591"/>
            <a:ext cx="3998020" cy="24355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05352ED-1F0D-44B7-817C-D8A919FDF9FC}"/>
              </a:ext>
            </a:extLst>
          </p:cNvPr>
          <p:cNvSpPr/>
          <p:nvPr/>
        </p:nvSpPr>
        <p:spPr>
          <a:xfrm>
            <a:off x="9889331" y="1838399"/>
            <a:ext cx="1197769" cy="38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48B5F9D-123B-4A22-83BD-41A364B7503B}"/>
              </a:ext>
            </a:extLst>
          </p:cNvPr>
          <p:cNvSpPr/>
          <p:nvPr/>
        </p:nvSpPr>
        <p:spPr>
          <a:xfrm>
            <a:off x="7823764" y="1307275"/>
            <a:ext cx="3548321" cy="190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14E7BA7-DF9B-4767-89F2-50B5A1C02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669" y="2767268"/>
            <a:ext cx="1789196" cy="2743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FDB635-0AEA-4CAB-BA85-694817812D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64" y="1349143"/>
            <a:ext cx="1661645" cy="2743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D45EC3C-0CC2-438F-BA64-CBF450A305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501" y="2026543"/>
            <a:ext cx="1762247" cy="274320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D68CC1E-2DDF-4A1D-8D22-B3A61F0131FC}"/>
              </a:ext>
            </a:extLst>
          </p:cNvPr>
          <p:cNvCxnSpPr>
            <a:cxnSpLocks/>
          </p:cNvCxnSpPr>
          <p:nvPr/>
        </p:nvCxnSpPr>
        <p:spPr>
          <a:xfrm flipH="1" flipV="1">
            <a:off x="10041088" y="2379094"/>
            <a:ext cx="275730" cy="274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C9F3BBD-73FF-4111-AAB2-40DEDE5FB7C0}"/>
              </a:ext>
            </a:extLst>
          </p:cNvPr>
          <p:cNvCxnSpPr>
            <a:cxnSpLocks/>
          </p:cNvCxnSpPr>
          <p:nvPr/>
        </p:nvCxnSpPr>
        <p:spPr>
          <a:xfrm flipH="1" flipV="1">
            <a:off x="9108092" y="1674660"/>
            <a:ext cx="403577" cy="285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C58E6955-C342-45E9-821A-F8C5292B96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95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0629" y="260268"/>
            <a:ext cx="9438522" cy="600980"/>
          </a:xfrm>
        </p:spPr>
        <p:txBody>
          <a:bodyPr>
            <a:normAutofit fontScale="90000"/>
          </a:bodyPr>
          <a:lstStyle/>
          <a:p>
            <a:r>
              <a:rPr lang="en-US"/>
              <a:t>MFIX: The Starting Point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58E6955-C342-45E9-821A-F8C5292B96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A4C0E67-929A-4ED6-948C-A1B9A7699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443" y="1059295"/>
            <a:ext cx="3484953" cy="5188272"/>
          </a:xfrm>
          <a:prstGeom prst="rect">
            <a:avLst/>
          </a:prstGeom>
        </p:spPr>
      </p:pic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EA20347E-FBC4-4D9C-A87C-DCA9D8CD09F1}"/>
              </a:ext>
            </a:extLst>
          </p:cNvPr>
          <p:cNvSpPr txBox="1">
            <a:spLocks/>
          </p:cNvSpPr>
          <p:nvPr/>
        </p:nvSpPr>
        <p:spPr>
          <a:xfrm>
            <a:off x="209783" y="4662921"/>
            <a:ext cx="2897749" cy="137490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+mn-lt"/>
              </a:rPr>
              <a:t>MFIX version R2016-1 </a:t>
            </a:r>
          </a:p>
          <a:p>
            <a:r>
              <a:rPr lang="en-US" b="0">
                <a:latin typeface="+mn-lt"/>
              </a:rPr>
              <a:t>No “tuning” performance</a:t>
            </a:r>
          </a:p>
          <a:p>
            <a:r>
              <a:rPr lang="en-US" b="0">
                <a:latin typeface="+mn-lt"/>
              </a:rPr>
              <a:t>Naïve MPI decomposition</a:t>
            </a:r>
          </a:p>
          <a:p>
            <a:r>
              <a:rPr lang="en-US" b="0">
                <a:latin typeface="+mn-lt"/>
              </a:rPr>
              <a:t>871 um HDPE particles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D84B442-AA99-4D1A-BE4C-F9F16301593C}"/>
              </a:ext>
            </a:extLst>
          </p:cNvPr>
          <p:cNvCxnSpPr>
            <a:cxnSpLocks/>
          </p:cNvCxnSpPr>
          <p:nvPr/>
        </p:nvCxnSpPr>
        <p:spPr>
          <a:xfrm>
            <a:off x="11332570" y="1151591"/>
            <a:ext cx="0" cy="502071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574AB36-C99C-44DF-88A0-A5FFAFBF85E9}"/>
              </a:ext>
            </a:extLst>
          </p:cNvPr>
          <p:cNvSpPr txBox="1"/>
          <p:nvPr/>
        </p:nvSpPr>
        <p:spPr>
          <a:xfrm>
            <a:off x="11085743" y="2926290"/>
            <a:ext cx="4988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8m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8CD1526-3AC7-44E4-B0B0-AA9CBFE3F4E1}"/>
              </a:ext>
            </a:extLst>
          </p:cNvPr>
          <p:cNvCxnSpPr>
            <a:cxnSpLocks/>
          </p:cNvCxnSpPr>
          <p:nvPr/>
        </p:nvCxnSpPr>
        <p:spPr>
          <a:xfrm flipV="1">
            <a:off x="7061465" y="2774702"/>
            <a:ext cx="1467530" cy="177449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1AC26D2-DDEC-401E-B7E6-F1323A4A499C}"/>
              </a:ext>
            </a:extLst>
          </p:cNvPr>
          <p:cNvCxnSpPr>
            <a:cxnSpLocks/>
          </p:cNvCxnSpPr>
          <p:nvPr/>
        </p:nvCxnSpPr>
        <p:spPr>
          <a:xfrm>
            <a:off x="7151095" y="5534025"/>
            <a:ext cx="0" cy="63827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44B7F16-94AE-47BB-9BE3-AF8F23530234}"/>
              </a:ext>
            </a:extLst>
          </p:cNvPr>
          <p:cNvSpPr txBox="1"/>
          <p:nvPr/>
        </p:nvSpPr>
        <p:spPr>
          <a:xfrm>
            <a:off x="6706669" y="5668498"/>
            <a:ext cx="49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1m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EBEECD2-B5E8-4310-9E0E-9E6702FE3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16" y="1228274"/>
            <a:ext cx="5523568" cy="3396032"/>
          </a:xfrm>
          <a:prstGeom prst="rect">
            <a:avLst/>
          </a:prstGeom>
        </p:spPr>
      </p:pic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D0D9636F-479E-456D-A38A-530B05505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832612"/>
              </p:ext>
            </p:extLst>
          </p:nvPr>
        </p:nvGraphicFramePr>
        <p:xfrm>
          <a:off x="3215500" y="4549192"/>
          <a:ext cx="3436785" cy="150938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04389">
                  <a:extLst>
                    <a:ext uri="{9D8B030D-6E8A-4147-A177-3AD203B41FA5}">
                      <a16:colId xmlns:a16="http://schemas.microsoft.com/office/drawing/2014/main" val="1678671127"/>
                    </a:ext>
                  </a:extLst>
                </a:gridCol>
                <a:gridCol w="640635">
                  <a:extLst>
                    <a:ext uri="{9D8B030D-6E8A-4147-A177-3AD203B41FA5}">
                      <a16:colId xmlns:a16="http://schemas.microsoft.com/office/drawing/2014/main" val="1202764650"/>
                    </a:ext>
                  </a:extLst>
                </a:gridCol>
                <a:gridCol w="1115334">
                  <a:extLst>
                    <a:ext uri="{9D8B030D-6E8A-4147-A177-3AD203B41FA5}">
                      <a16:colId xmlns:a16="http://schemas.microsoft.com/office/drawing/2014/main" val="1978255216"/>
                    </a:ext>
                  </a:extLst>
                </a:gridCol>
                <a:gridCol w="1076427">
                  <a:extLst>
                    <a:ext uri="{9D8B030D-6E8A-4147-A177-3AD203B41FA5}">
                      <a16:colId xmlns:a16="http://schemas.microsoft.com/office/drawing/2014/main" val="1102824731"/>
                    </a:ext>
                  </a:extLst>
                </a:gridCol>
              </a:tblGrid>
              <a:tr h="27494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Nodes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Cells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Particles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0223634"/>
                  </a:ext>
                </a:extLst>
              </a:tr>
              <a:tr h="27494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                    660,000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               1,115,999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4189910"/>
                  </a:ext>
                </a:extLst>
              </a:tr>
              <a:tr h="27494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                5,280,000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               9,445,748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4467095"/>
                  </a:ext>
                </a:extLst>
              </a:tr>
              <a:tr h="27494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              42,240,000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            76,771,071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7271018"/>
                  </a:ext>
                </a:extLst>
              </a:tr>
              <a:tr h="40961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512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           337,920,000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619,427,261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0580692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C969DDE5-2F63-4993-B313-8AB880D2D42E}"/>
              </a:ext>
            </a:extLst>
          </p:cNvPr>
          <p:cNvSpPr txBox="1"/>
          <p:nvPr/>
        </p:nvSpPr>
        <p:spPr>
          <a:xfrm>
            <a:off x="1551362" y="3360066"/>
            <a:ext cx="380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B551F8-51D4-4B8D-BA7D-7D007FD8EF97}"/>
              </a:ext>
            </a:extLst>
          </p:cNvPr>
          <p:cNvSpPr txBox="1"/>
          <p:nvPr/>
        </p:nvSpPr>
        <p:spPr>
          <a:xfrm flipH="1">
            <a:off x="2376869" y="3292615"/>
            <a:ext cx="135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Ideal Scaling</a:t>
            </a:r>
          </a:p>
        </p:txBody>
      </p:sp>
    </p:spTree>
    <p:extLst>
      <p:ext uri="{BB962C8B-B14F-4D97-AF65-F5344CB8AC3E}">
        <p14:creationId xmlns:p14="http://schemas.microsoft.com/office/powerpoint/2010/main" val="1233813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DF1B42-37B8-47BF-A1F6-A0922B736E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MFIX-Exa = MFiX-DEM + AMReX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67FEEF-49B3-4356-899A-9A6589395FA4}"/>
              </a:ext>
            </a:extLst>
          </p:cNvPr>
          <p:cNvSpPr/>
          <p:nvPr/>
        </p:nvSpPr>
        <p:spPr>
          <a:xfrm>
            <a:off x="9889331" y="1838399"/>
            <a:ext cx="1197769" cy="38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BBF44E5-DD67-4842-97D3-5CDBFDB76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058" y="2002950"/>
            <a:ext cx="3998020" cy="24355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59A8E86-263E-4356-9C4D-D62FCF011521}"/>
              </a:ext>
            </a:extLst>
          </p:cNvPr>
          <p:cNvSpPr/>
          <p:nvPr/>
        </p:nvSpPr>
        <p:spPr>
          <a:xfrm>
            <a:off x="9883990" y="2720383"/>
            <a:ext cx="1197769" cy="38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392677-19E0-4735-A716-9297D0426A75}"/>
              </a:ext>
            </a:extLst>
          </p:cNvPr>
          <p:cNvSpPr/>
          <p:nvPr/>
        </p:nvSpPr>
        <p:spPr>
          <a:xfrm>
            <a:off x="7818423" y="2189259"/>
            <a:ext cx="3548321" cy="190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CD112E7-E91C-4C0E-81BC-556F17983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23" y="2231127"/>
            <a:ext cx="1661645" cy="2743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F707CD-3CEC-4407-AE71-92E1265D46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160" y="2908527"/>
            <a:ext cx="1762247" cy="27432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98C2504-73C4-4F6A-8AD4-314C412D5B49}"/>
              </a:ext>
            </a:extLst>
          </p:cNvPr>
          <p:cNvCxnSpPr>
            <a:cxnSpLocks/>
          </p:cNvCxnSpPr>
          <p:nvPr/>
        </p:nvCxnSpPr>
        <p:spPr>
          <a:xfrm flipH="1" flipV="1">
            <a:off x="9102751" y="2556644"/>
            <a:ext cx="403577" cy="285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1D85D4B3-E5E7-4173-8611-88A6BE20F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665" y="2155314"/>
            <a:ext cx="3626362" cy="1900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3B45BE7-CAC9-4567-B58F-98765FAC16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352" y="3464475"/>
            <a:ext cx="2399757" cy="5328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77B1D80-3590-4B4F-B256-3254A9CCD4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5" y="1466397"/>
            <a:ext cx="4592257" cy="7040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E244F7F-9DFA-48E4-9C48-E8D413C2DB45}"/>
              </a:ext>
            </a:extLst>
          </p:cNvPr>
          <p:cNvSpPr txBox="1"/>
          <p:nvPr/>
        </p:nvSpPr>
        <p:spPr>
          <a:xfrm>
            <a:off x="2202874" y="2453287"/>
            <a:ext cx="1046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9F7BB599-3320-4190-A5A0-BEAAB35171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0164934"/>
              </p:ext>
            </p:extLst>
          </p:nvPr>
        </p:nvGraphicFramePr>
        <p:xfrm>
          <a:off x="4897295" y="2231127"/>
          <a:ext cx="2345039" cy="1393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id="{8587FCE8-E448-4C58-A3EA-2B030008AE9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85" y="2635049"/>
            <a:ext cx="1218252" cy="55510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87375EF-2F07-4812-BC50-8F9167B57B62}"/>
              </a:ext>
            </a:extLst>
          </p:cNvPr>
          <p:cNvSpPr txBox="1"/>
          <p:nvPr/>
        </p:nvSpPr>
        <p:spPr>
          <a:xfrm>
            <a:off x="578516" y="3722982"/>
            <a:ext cx="42947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accent1">
                    <a:lumMod val="75000"/>
                  </a:schemeClr>
                </a:solidFill>
              </a:rPr>
              <a:t>AMReX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EE0F70-B298-46CB-9FA0-6EED2D5C6878}"/>
              </a:ext>
            </a:extLst>
          </p:cNvPr>
          <p:cNvSpPr txBox="1"/>
          <p:nvPr/>
        </p:nvSpPr>
        <p:spPr>
          <a:xfrm>
            <a:off x="1865155" y="5393294"/>
            <a:ext cx="8515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AMReX is a software framework for massively parallel block-structured AMR calculations – supported by the ECP AMReX Co-Design Center 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3C0F815-7263-445D-8610-7B55A11116C5}"/>
              </a:ext>
            </a:extLst>
          </p:cNvPr>
          <p:cNvSpPr/>
          <p:nvPr/>
        </p:nvSpPr>
        <p:spPr>
          <a:xfrm>
            <a:off x="7426585" y="3253811"/>
            <a:ext cx="2457405" cy="11417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60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538675-0D69-4FA0-A07D-94720AB15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8" y="1544980"/>
            <a:ext cx="7282697" cy="40103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Fluid solver (SIMPLE)</a:t>
            </a:r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b="0" dirty="0"/>
              <a:t>Two iterations per time step (minimum)</a:t>
            </a:r>
          </a:p>
          <a:p>
            <a:pPr>
              <a:lnSpc>
                <a:spcPct val="150000"/>
              </a:lnSpc>
            </a:pPr>
            <a:r>
              <a:rPr lang="en-US" b="0" dirty="0"/>
              <a:t>Four linear solves per iteration</a:t>
            </a:r>
          </a:p>
          <a:p>
            <a:pPr>
              <a:lnSpc>
                <a:spcPct val="150000"/>
              </a:lnSpc>
            </a:pPr>
            <a:r>
              <a:rPr lang="en-US" b="0" dirty="0"/>
              <a:t>Iterative linear solver (</a:t>
            </a:r>
            <a:r>
              <a:rPr lang="en-US" b="0" dirty="0" err="1"/>
              <a:t>BiCGstab</a:t>
            </a:r>
            <a:r>
              <a:rPr lang="en-US" b="0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C3FA75-AC0C-431C-A3A9-FB68CE907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Fluid Algorithm: MFIX-Classic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BCABD59-B1D0-41DA-8965-0F06CC76189B}"/>
              </a:ext>
            </a:extLst>
          </p:cNvPr>
          <p:cNvSpPr txBox="1">
            <a:spLocks/>
          </p:cNvSpPr>
          <p:nvPr/>
        </p:nvSpPr>
        <p:spPr>
          <a:xfrm>
            <a:off x="7748940" y="2775763"/>
            <a:ext cx="4085709" cy="368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/>
              <a:t>A lot of work per time step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2952875-2C09-49E0-B3BB-96715D8393B4}"/>
              </a:ext>
            </a:extLst>
          </p:cNvPr>
          <p:cNvSpPr txBox="1">
            <a:spLocks/>
          </p:cNvSpPr>
          <p:nvPr/>
        </p:nvSpPr>
        <p:spPr>
          <a:xfrm>
            <a:off x="7115503" y="4360041"/>
            <a:ext cx="4593021" cy="368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/>
              <a:t>A lot of global communication per internal iteration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88C085-0E58-40D4-ABD9-6B2D766720A4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537434" y="2959879"/>
            <a:ext cx="121150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0C393F-8E0C-4A95-9933-F84AFED73BBA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5181600" y="2959879"/>
            <a:ext cx="2567340" cy="7668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3DBA45-E28A-4407-A8A8-68068E962B3D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5496910" y="2959879"/>
            <a:ext cx="2252030" cy="13095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2DE5E38-B72E-4B1A-8772-5A1844F59ECC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5851447" y="4544157"/>
            <a:ext cx="1264056" cy="107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1DABD09-C0B9-4803-A9AB-FA413D9B9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97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C3FA75-AC0C-431C-A3A9-FB68CE907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Fluid Algorithm: MFIX-Exa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4423359-0552-452D-BBDA-E0AC935B566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0628" y="1147107"/>
            <a:ext cx="11580921" cy="373510"/>
          </a:xfrm>
        </p:spPr>
        <p:txBody>
          <a:bodyPr/>
          <a:lstStyle/>
          <a:p>
            <a:r>
              <a:rPr lang="en-US"/>
              <a:t>Low Mach number projection method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DABD09-C0B9-4803-A9AB-FA413D9B9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C5D122-49D8-4158-84AB-5B5B57E9E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5" b="3649"/>
          <a:stretch/>
        </p:blipFill>
        <p:spPr>
          <a:xfrm>
            <a:off x="334463" y="2659952"/>
            <a:ext cx="3519546" cy="267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9BC26A-AF72-4579-9481-AD18E40B61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5" r="3551"/>
          <a:stretch/>
        </p:blipFill>
        <p:spPr>
          <a:xfrm>
            <a:off x="4322643" y="2695373"/>
            <a:ext cx="3728247" cy="267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C3ECA6-86EC-442A-889C-0F57B4F52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736" y="2659952"/>
            <a:ext cx="3631940" cy="2655242"/>
          </a:xfrm>
          <a:prstGeom prst="rect">
            <a:avLst/>
          </a:prstGeom>
        </p:spPr>
      </p:pic>
      <p:sp>
        <p:nvSpPr>
          <p:cNvPr id="20" name="Subtitle 3">
            <a:extLst>
              <a:ext uri="{FF2B5EF4-FFF2-40B4-BE49-F238E27FC236}">
                <a16:creationId xmlns:a16="http://schemas.microsoft.com/office/drawing/2014/main" id="{E0BD75A4-A4CE-4BCE-B0E2-74C608B9805A}"/>
              </a:ext>
            </a:extLst>
          </p:cNvPr>
          <p:cNvSpPr txBox="1">
            <a:spLocks/>
          </p:cNvSpPr>
          <p:nvPr/>
        </p:nvSpPr>
        <p:spPr>
          <a:xfrm>
            <a:off x="8790397" y="2055028"/>
            <a:ext cx="3061152" cy="373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373838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Initial scaling study</a:t>
            </a:r>
          </a:p>
        </p:txBody>
      </p:sp>
      <p:sp>
        <p:nvSpPr>
          <p:cNvPr id="21" name="Subtitle 3">
            <a:extLst>
              <a:ext uri="{FF2B5EF4-FFF2-40B4-BE49-F238E27FC236}">
                <a16:creationId xmlns:a16="http://schemas.microsoft.com/office/drawing/2014/main" id="{F95A1B70-133D-4EDF-A8C7-BF73F5788A78}"/>
              </a:ext>
            </a:extLst>
          </p:cNvPr>
          <p:cNvSpPr txBox="1">
            <a:spLocks/>
          </p:cNvSpPr>
          <p:nvPr/>
        </p:nvSpPr>
        <p:spPr>
          <a:xfrm>
            <a:off x="334464" y="2152865"/>
            <a:ext cx="3593318" cy="373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373838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Predictor Step</a:t>
            </a:r>
          </a:p>
        </p:txBody>
      </p:sp>
      <p:sp>
        <p:nvSpPr>
          <p:cNvPr id="22" name="Subtitle 3">
            <a:extLst>
              <a:ext uri="{FF2B5EF4-FFF2-40B4-BE49-F238E27FC236}">
                <a16:creationId xmlns:a16="http://schemas.microsoft.com/office/drawing/2014/main" id="{1065ABCC-9491-4649-8E1A-BEE767156E5B}"/>
              </a:ext>
            </a:extLst>
          </p:cNvPr>
          <p:cNvSpPr txBox="1">
            <a:spLocks/>
          </p:cNvSpPr>
          <p:nvPr/>
        </p:nvSpPr>
        <p:spPr>
          <a:xfrm>
            <a:off x="4211076" y="2152865"/>
            <a:ext cx="3951382" cy="373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373838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Corrector Step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B39403-5DBB-4C4E-B0B9-1372429D9B46}"/>
              </a:ext>
            </a:extLst>
          </p:cNvPr>
          <p:cNvSpPr/>
          <p:nvPr/>
        </p:nvSpPr>
        <p:spPr>
          <a:xfrm>
            <a:off x="243169" y="2019288"/>
            <a:ext cx="3684614" cy="3506300"/>
          </a:xfrm>
          <a:prstGeom prst="roundRect">
            <a:avLst>
              <a:gd name="adj" fmla="val 853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C77C556-7CC2-4328-BB2F-8E15B2E6A48D}"/>
              </a:ext>
            </a:extLst>
          </p:cNvPr>
          <p:cNvSpPr/>
          <p:nvPr/>
        </p:nvSpPr>
        <p:spPr>
          <a:xfrm>
            <a:off x="4211076" y="2019288"/>
            <a:ext cx="3951383" cy="3506300"/>
          </a:xfrm>
          <a:prstGeom prst="roundRect">
            <a:avLst>
              <a:gd name="adj" fmla="val 853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574001-0C4B-46CD-BCB4-A932AAD012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18" t="28040" r="34798" b="29877"/>
          <a:stretch/>
        </p:blipFill>
        <p:spPr>
          <a:xfrm>
            <a:off x="6668322" y="1096270"/>
            <a:ext cx="845550" cy="6276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757341-0414-4D24-9EC6-B44A099D9C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559" t="-2051" r="34071" b="77693"/>
          <a:stretch/>
        </p:blipFill>
        <p:spPr>
          <a:xfrm>
            <a:off x="4702873" y="983274"/>
            <a:ext cx="2041648" cy="80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04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C3FA75-AC0C-431C-A3A9-FB68CE907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Grid Management: MFIX-Classic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DABD09-C0B9-4803-A9AB-FA413D9B9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62" y="6307484"/>
            <a:ext cx="1524486" cy="412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2D9F12-A93A-4F1E-83AC-A395E3476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721" y="1057274"/>
            <a:ext cx="3665913" cy="51863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51FD5B-41C4-4FD9-85FE-00E2E677C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8" t="2195" r="22901" b="2545"/>
          <a:stretch/>
        </p:blipFill>
        <p:spPr>
          <a:xfrm>
            <a:off x="495810" y="996522"/>
            <a:ext cx="1551530" cy="5108959"/>
          </a:xfrm>
          <a:prstGeom prst="rect">
            <a:avLst/>
          </a:prstGeom>
        </p:spPr>
      </p:pic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661BFDD9-E213-452D-B955-6CD735497AEE}"/>
              </a:ext>
            </a:extLst>
          </p:cNvPr>
          <p:cNvSpPr txBox="1">
            <a:spLocks/>
          </p:cNvSpPr>
          <p:nvPr/>
        </p:nvSpPr>
        <p:spPr>
          <a:xfrm>
            <a:off x="2819321" y="1264625"/>
            <a:ext cx="3861409" cy="1647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0">
                <a:latin typeface="Calibri" panose="020F0502020204030204" pitchFamily="34" charset="0"/>
                <a:cs typeface="Calibri" panose="020F0502020204030204" pitchFamily="34" charset="0"/>
              </a:rPr>
              <a:t>Naïve domain decomposition assigns cores to “dead space” where there is no fluid or particle work</a:t>
            </a:r>
            <a:r>
              <a:rPr lang="en-US" sz="2400" b="0"/>
              <a:t>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415D7D2-C374-497E-B512-ECCF31D7509A}"/>
              </a:ext>
            </a:extLst>
          </p:cNvPr>
          <p:cNvCxnSpPr>
            <a:cxnSpLocks/>
          </p:cNvCxnSpPr>
          <p:nvPr/>
        </p:nvCxnSpPr>
        <p:spPr>
          <a:xfrm>
            <a:off x="2348656" y="1140108"/>
            <a:ext cx="0" cy="502071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3EC91C7-BA24-4E0D-9FA5-013D6D926017}"/>
              </a:ext>
            </a:extLst>
          </p:cNvPr>
          <p:cNvSpPr txBox="1"/>
          <p:nvPr/>
        </p:nvSpPr>
        <p:spPr>
          <a:xfrm>
            <a:off x="2355169" y="3198834"/>
            <a:ext cx="4988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1m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4F0D504-35EA-47BD-BFB3-AB0B1BA2FF6C}"/>
              </a:ext>
            </a:extLst>
          </p:cNvPr>
          <p:cNvCxnSpPr>
            <a:cxnSpLocks/>
          </p:cNvCxnSpPr>
          <p:nvPr/>
        </p:nvCxnSpPr>
        <p:spPr>
          <a:xfrm>
            <a:off x="11860799" y="1151591"/>
            <a:ext cx="0" cy="502071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CAD5420-4855-4F6C-850E-3F7EFB11C11F}"/>
              </a:ext>
            </a:extLst>
          </p:cNvPr>
          <p:cNvSpPr txBox="1"/>
          <p:nvPr/>
        </p:nvSpPr>
        <p:spPr>
          <a:xfrm>
            <a:off x="11602146" y="3014168"/>
            <a:ext cx="4988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8m</a:t>
            </a:r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1E789E74-F7E2-4856-8824-4262B102DA1F}"/>
              </a:ext>
            </a:extLst>
          </p:cNvPr>
          <p:cNvSpPr txBox="1">
            <a:spLocks/>
          </p:cNvSpPr>
          <p:nvPr/>
        </p:nvSpPr>
        <p:spPr>
          <a:xfrm>
            <a:off x="2787781" y="4434423"/>
            <a:ext cx="3122703" cy="754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0"/>
              <a:t>Initial problem size</a:t>
            </a:r>
          </a:p>
          <a:p>
            <a:pPr marL="0" indent="0" algn="ctr">
              <a:buNone/>
            </a:pPr>
            <a:r>
              <a:rPr lang="en-US" sz="1800" b="0"/>
              <a:t>1 KNL node (64 cores)</a:t>
            </a:r>
          </a:p>
          <a:p>
            <a:pPr marL="0" indent="0" algn="ctr">
              <a:buNone/>
            </a:pPr>
            <a:r>
              <a:rPr lang="en-US" sz="1800" b="0"/>
              <a:t>2x16x2 domain decomposition</a:t>
            </a: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AE90D980-46FD-4B7D-991E-C5B1B5A04BCD}"/>
              </a:ext>
            </a:extLst>
          </p:cNvPr>
          <p:cNvSpPr txBox="1">
            <a:spLocks/>
          </p:cNvSpPr>
          <p:nvPr/>
        </p:nvSpPr>
        <p:spPr>
          <a:xfrm>
            <a:off x="6401390" y="2238270"/>
            <a:ext cx="3542880" cy="754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0"/>
              <a:t>Largest scaled size</a:t>
            </a:r>
          </a:p>
          <a:p>
            <a:pPr marL="0" indent="0" algn="ctr">
              <a:buNone/>
            </a:pPr>
            <a:r>
              <a:rPr lang="en-US" sz="1800" b="0"/>
              <a:t>512 KNL nodes (32,768 cores)</a:t>
            </a:r>
          </a:p>
          <a:p>
            <a:pPr marL="0" indent="0" algn="ctr">
              <a:buNone/>
            </a:pPr>
            <a:r>
              <a:rPr lang="en-US" sz="1800" b="0"/>
              <a:t>16x128x16 domain decomposition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139BEA1-528D-4524-9664-5D927CF22DF4}"/>
              </a:ext>
            </a:extLst>
          </p:cNvPr>
          <p:cNvCxnSpPr>
            <a:cxnSpLocks/>
          </p:cNvCxnSpPr>
          <p:nvPr/>
        </p:nvCxnSpPr>
        <p:spPr>
          <a:xfrm flipV="1">
            <a:off x="3467099" y="5873262"/>
            <a:ext cx="4403775" cy="5186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193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37383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TL PowerPoint Presentation Template.potx" id="{871690E1-128A-4655-9483-4CDE564C5DE5}" vid="{BCFC4E8F-5690-49C0-B0F2-219E6FE42E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NETL PowerPoint Presentation Template</Template>
  <TotalTime>0</TotalTime>
  <Words>853</Words>
  <Application>Microsoft Office PowerPoint</Application>
  <PresentationFormat>Widescreen</PresentationFormat>
  <Paragraphs>152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Garamond</vt:lpstr>
      <vt:lpstr>Office Theme</vt:lpstr>
      <vt:lpstr>MFIX-Exa Development Update</vt:lpstr>
      <vt:lpstr>Exascale Computing Project (ECP)</vt:lpstr>
      <vt:lpstr>Our Challenge problem</vt:lpstr>
      <vt:lpstr>MFIX: The Starting Point</vt:lpstr>
      <vt:lpstr>MFIX: The Starting Point</vt:lpstr>
      <vt:lpstr>MFIX-Exa = MFiX-DEM + AMReX</vt:lpstr>
      <vt:lpstr>Fluid Algorithm: MFIX-Classic</vt:lpstr>
      <vt:lpstr>Fluid Algorithm: MFIX-Exa</vt:lpstr>
      <vt:lpstr>Grid Management: MFIX-Classic</vt:lpstr>
      <vt:lpstr>Grid Management: MFIX-Exa</vt:lpstr>
      <vt:lpstr>Grid Management: MFIX-Exa</vt:lpstr>
      <vt:lpstr>Enabling GPUs: MFIX-Exa</vt:lpstr>
      <vt:lpstr>Enabling GPUs: MFIX-Exa</vt:lpstr>
      <vt:lpstr>Quality Assurance: MFIX-Exa</vt:lpstr>
      <vt:lpstr>Quality Assurance: MFIX-Exa</vt:lpstr>
      <vt:lpstr>Looking Forward: MFIX-Exa</vt:lpstr>
      <vt:lpstr>PowerPoint Presentation</vt:lpstr>
      <vt:lpstr>MFIX-Exa Porting to GPUs</vt:lpstr>
      <vt:lpstr>MFIX-Exa Porting to GPUs</vt:lpstr>
      <vt:lpstr>MFIX-Exa Porting to GPUs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MFIX and Exascale Computing</dc:title>
  <dc:creator>Musser, Jordan M.</dc:creator>
  <cp:lastModifiedBy>Jordan Musser</cp:lastModifiedBy>
  <cp:revision>115</cp:revision>
  <dcterms:created xsi:type="dcterms:W3CDTF">2018-07-25T14:05:39Z</dcterms:created>
  <dcterms:modified xsi:type="dcterms:W3CDTF">2019-08-08T08:47:48Z</dcterms:modified>
</cp:coreProperties>
</file>