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0" r:id="rId2"/>
    <p:sldId id="282" r:id="rId3"/>
    <p:sldId id="281" r:id="rId4"/>
    <p:sldId id="263" r:id="rId5"/>
    <p:sldId id="266" r:id="rId6"/>
    <p:sldId id="268" r:id="rId7"/>
    <p:sldId id="271" r:id="rId8"/>
    <p:sldId id="265" r:id="rId9"/>
    <p:sldId id="272" r:id="rId10"/>
    <p:sldId id="273" r:id="rId11"/>
    <p:sldId id="274" r:id="rId12"/>
    <p:sldId id="275" r:id="rId13"/>
    <p:sldId id="276" r:id="rId14"/>
    <p:sldId id="277" r:id="rId15"/>
    <p:sldId id="278" r:id="rId16"/>
    <p:sldId id="286" r:id="rId17"/>
    <p:sldId id="296" r:id="rId18"/>
    <p:sldId id="796" r:id="rId19"/>
    <p:sldId id="795" r:id="rId20"/>
    <p:sldId id="261" r:id="rId21"/>
    <p:sldId id="804"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45"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6C8135-1EAA-4A21-AC3D-20FC979C4414}" type="datetimeFigureOut">
              <a:rPr lang="en-US" smtClean="0"/>
              <a:t>8/1/2023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0AD051-D4E1-48F2-87A4-1F7CFA6BE12B}" type="slidenum">
              <a:rPr lang="en-US" smtClean="0"/>
              <a:t>‹#›</a:t>
            </a:fld>
            <a:endParaRPr lang="en-US"/>
          </a:p>
        </p:txBody>
      </p:sp>
    </p:spTree>
    <p:extLst>
      <p:ext uri="{BB962C8B-B14F-4D97-AF65-F5344CB8AC3E}">
        <p14:creationId xmlns:p14="http://schemas.microsoft.com/office/powerpoint/2010/main" val="516161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140D57-26E9-46F8-BFFD-9EDEF32A0738}" type="datetimeFigureOut">
              <a:rPr lang="en-US" smtClean="0"/>
              <a:t>8/1/2023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BDA0B-01DB-4307-BCE8-1086334482CE}" type="slidenum">
              <a:rPr lang="en-US" smtClean="0"/>
              <a:t>‹#›</a:t>
            </a:fld>
            <a:endParaRPr lang="en-US"/>
          </a:p>
        </p:txBody>
      </p:sp>
    </p:spTree>
    <p:extLst>
      <p:ext uri="{BB962C8B-B14F-4D97-AF65-F5344CB8AC3E}">
        <p14:creationId xmlns:p14="http://schemas.microsoft.com/office/powerpoint/2010/main" val="210182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2</a:t>
            </a:fld>
            <a:endParaRPr lang="en-US"/>
          </a:p>
        </p:txBody>
      </p:sp>
    </p:spTree>
    <p:extLst>
      <p:ext uri="{BB962C8B-B14F-4D97-AF65-F5344CB8AC3E}">
        <p14:creationId xmlns:p14="http://schemas.microsoft.com/office/powerpoint/2010/main" val="266521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11</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12</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13</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14</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15</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16</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17</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18</a:t>
            </a:fld>
            <a:endParaRPr lang="en-US"/>
          </a:p>
        </p:txBody>
      </p:sp>
    </p:spTree>
    <p:extLst>
      <p:ext uri="{BB962C8B-B14F-4D97-AF65-F5344CB8AC3E}">
        <p14:creationId xmlns:p14="http://schemas.microsoft.com/office/powerpoint/2010/main" val="103678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20</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3</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4</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5</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6</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7</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8</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9</a:t>
            </a:fld>
            <a:endParaRPr lang="en-US"/>
          </a:p>
        </p:txBody>
      </p:sp>
    </p:spTree>
    <p:extLst>
      <p:ext uri="{BB962C8B-B14F-4D97-AF65-F5344CB8AC3E}">
        <p14:creationId xmlns:p14="http://schemas.microsoft.com/office/powerpoint/2010/main" val="94741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BDA0B-01DB-4307-BCE8-1086334482CE}" type="slidenum">
              <a:rPr lang="en-US" smtClean="0"/>
              <a:t>10</a:t>
            </a:fld>
            <a:endParaRPr lang="en-US"/>
          </a:p>
        </p:txBody>
      </p:sp>
    </p:spTree>
    <p:extLst>
      <p:ext uri="{BB962C8B-B14F-4D97-AF65-F5344CB8AC3E}">
        <p14:creationId xmlns:p14="http://schemas.microsoft.com/office/powerpoint/2010/main" val="94741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8093AA-FFAF-4F01-9229-EF217B21ECDB}" type="datetime1">
              <a:rPr lang="en-US" smtClean="0"/>
              <a:t>8/1/2023</a:t>
            </a:fld>
            <a:endParaRPr lang="en-US"/>
          </a:p>
        </p:txBody>
      </p:sp>
      <p:sp>
        <p:nvSpPr>
          <p:cNvPr id="5" name="Footer Placeholder 4"/>
          <p:cNvSpPr>
            <a:spLocks noGrp="1"/>
          </p:cNvSpPr>
          <p:nvPr>
            <p:ph type="ftr" sz="quarter" idx="11"/>
          </p:nvPr>
        </p:nvSpPr>
        <p:spPr/>
        <p:txBody>
          <a:bodyPr/>
          <a:lstStyle/>
          <a:p>
            <a:r>
              <a:rPr lang="en-US" dirty="0"/>
              <a:t>www.dynaflow-inc.com                                                             NETL MFS                                       2 of 20</a:t>
            </a:r>
          </a:p>
        </p:txBody>
      </p:sp>
      <p:sp>
        <p:nvSpPr>
          <p:cNvPr id="6" name="Slide Number Placeholder 5"/>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2353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B5CA57-6A33-49DD-A264-30C4E20CD877}" type="datetime1">
              <a:rPr lang="en-US" smtClean="0"/>
              <a:t>8/1/2023</a:t>
            </a:fld>
            <a:endParaRPr lang="en-US"/>
          </a:p>
        </p:txBody>
      </p:sp>
      <p:sp>
        <p:nvSpPr>
          <p:cNvPr id="5" name="Footer Placeholder 4"/>
          <p:cNvSpPr>
            <a:spLocks noGrp="1"/>
          </p:cNvSpPr>
          <p:nvPr>
            <p:ph type="ftr" sz="quarter" idx="11"/>
          </p:nvPr>
        </p:nvSpPr>
        <p:spPr/>
        <p:txBody>
          <a:bodyPr/>
          <a:lstStyle/>
          <a:p>
            <a:r>
              <a:rPr lang="en-US" dirty="0"/>
              <a:t>www.dynaflow-inc.com                                                             NETL MFS                                       2 of 20</a:t>
            </a:r>
          </a:p>
        </p:txBody>
      </p:sp>
      <p:sp>
        <p:nvSpPr>
          <p:cNvPr id="6" name="Slide Number Placeholder 5"/>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166023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3033C-3C2A-4BC9-AF30-A8A481A4780D}" type="datetime1">
              <a:rPr lang="en-US" smtClean="0"/>
              <a:t>8/1/2023</a:t>
            </a:fld>
            <a:endParaRPr lang="en-US"/>
          </a:p>
        </p:txBody>
      </p:sp>
      <p:sp>
        <p:nvSpPr>
          <p:cNvPr id="5" name="Footer Placeholder 4"/>
          <p:cNvSpPr>
            <a:spLocks noGrp="1"/>
          </p:cNvSpPr>
          <p:nvPr>
            <p:ph type="ftr" sz="quarter" idx="11"/>
          </p:nvPr>
        </p:nvSpPr>
        <p:spPr/>
        <p:txBody>
          <a:bodyPr/>
          <a:lstStyle/>
          <a:p>
            <a:r>
              <a:rPr lang="en-US" dirty="0"/>
              <a:t>www.dynaflow-inc.com                                                             NETL MFS                                       2 of 20</a:t>
            </a:r>
          </a:p>
        </p:txBody>
      </p:sp>
      <p:sp>
        <p:nvSpPr>
          <p:cNvPr id="6" name="Slide Number Placeholder 5"/>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319001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F1CF9-64C6-4E4D-AE03-AA760EFBEFF5}" type="datetime1">
              <a:rPr lang="en-US" smtClean="0"/>
              <a:t>8/1/2023</a:t>
            </a:fld>
            <a:endParaRPr lang="en-US"/>
          </a:p>
        </p:txBody>
      </p:sp>
      <p:sp>
        <p:nvSpPr>
          <p:cNvPr id="5" name="Footer Placeholder 4"/>
          <p:cNvSpPr>
            <a:spLocks noGrp="1"/>
          </p:cNvSpPr>
          <p:nvPr>
            <p:ph type="ftr" sz="quarter" idx="11"/>
          </p:nvPr>
        </p:nvSpPr>
        <p:spPr/>
        <p:txBody>
          <a:bodyPr/>
          <a:lstStyle/>
          <a:p>
            <a:r>
              <a:rPr lang="en-US" dirty="0"/>
              <a:t>www.dynaflow-inc.com                                                             NETL MFS                                       2 of 20</a:t>
            </a:r>
          </a:p>
        </p:txBody>
      </p:sp>
      <p:sp>
        <p:nvSpPr>
          <p:cNvPr id="6" name="Slide Number Placeholder 5"/>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428427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2CC29B-ECEA-47E1-AC32-023D769EFF50}" type="datetime1">
              <a:rPr lang="en-US" smtClean="0"/>
              <a:t>8/1/2023</a:t>
            </a:fld>
            <a:endParaRPr lang="en-US"/>
          </a:p>
        </p:txBody>
      </p:sp>
      <p:sp>
        <p:nvSpPr>
          <p:cNvPr id="5" name="Footer Placeholder 4"/>
          <p:cNvSpPr>
            <a:spLocks noGrp="1"/>
          </p:cNvSpPr>
          <p:nvPr>
            <p:ph type="ftr" sz="quarter" idx="11"/>
          </p:nvPr>
        </p:nvSpPr>
        <p:spPr/>
        <p:txBody>
          <a:bodyPr/>
          <a:lstStyle/>
          <a:p>
            <a:r>
              <a:rPr lang="en-US" dirty="0"/>
              <a:t>www.dynaflow-inc.com                                                             NETL MFS                                       2 of 20</a:t>
            </a:r>
          </a:p>
        </p:txBody>
      </p:sp>
      <p:sp>
        <p:nvSpPr>
          <p:cNvPr id="6" name="Slide Number Placeholder 5"/>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182653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63BFB1-198C-4615-817B-6B2C603A4F1C}" type="datetime1">
              <a:rPr lang="en-US" smtClean="0"/>
              <a:t>8/1/2023</a:t>
            </a:fld>
            <a:endParaRPr lang="en-US"/>
          </a:p>
        </p:txBody>
      </p:sp>
      <p:sp>
        <p:nvSpPr>
          <p:cNvPr id="6" name="Footer Placeholder 5"/>
          <p:cNvSpPr>
            <a:spLocks noGrp="1"/>
          </p:cNvSpPr>
          <p:nvPr>
            <p:ph type="ftr" sz="quarter" idx="11"/>
          </p:nvPr>
        </p:nvSpPr>
        <p:spPr/>
        <p:txBody>
          <a:bodyPr/>
          <a:lstStyle/>
          <a:p>
            <a:r>
              <a:rPr lang="en-US" dirty="0"/>
              <a:t>www.dynaflow-inc.com                                                             NETL MFS                                       2 of 20</a:t>
            </a:r>
          </a:p>
        </p:txBody>
      </p:sp>
      <p:sp>
        <p:nvSpPr>
          <p:cNvPr id="7" name="Slide Number Placeholder 6"/>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192610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4D25E3-3CF1-421E-B4DC-73702889731A}" type="datetime1">
              <a:rPr lang="en-US" smtClean="0"/>
              <a:t>8/1/2023</a:t>
            </a:fld>
            <a:endParaRPr lang="en-US"/>
          </a:p>
        </p:txBody>
      </p:sp>
      <p:sp>
        <p:nvSpPr>
          <p:cNvPr id="8" name="Footer Placeholder 7"/>
          <p:cNvSpPr>
            <a:spLocks noGrp="1"/>
          </p:cNvSpPr>
          <p:nvPr>
            <p:ph type="ftr" sz="quarter" idx="11"/>
          </p:nvPr>
        </p:nvSpPr>
        <p:spPr/>
        <p:txBody>
          <a:bodyPr/>
          <a:lstStyle/>
          <a:p>
            <a:r>
              <a:rPr lang="en-US" dirty="0"/>
              <a:t>www.dynaflow-inc.com                                                             NETL MFS                                       2 of 20</a:t>
            </a:r>
          </a:p>
        </p:txBody>
      </p:sp>
      <p:sp>
        <p:nvSpPr>
          <p:cNvPr id="9" name="Slide Number Placeholder 8"/>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259412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173AAD-DDA3-4523-9129-D85BE53C59C0}" type="datetime1">
              <a:rPr lang="en-US" smtClean="0"/>
              <a:t>8/1/2023</a:t>
            </a:fld>
            <a:endParaRPr lang="en-US"/>
          </a:p>
        </p:txBody>
      </p:sp>
      <p:sp>
        <p:nvSpPr>
          <p:cNvPr id="4" name="Footer Placeholder 3"/>
          <p:cNvSpPr>
            <a:spLocks noGrp="1"/>
          </p:cNvSpPr>
          <p:nvPr>
            <p:ph type="ftr" sz="quarter" idx="11"/>
          </p:nvPr>
        </p:nvSpPr>
        <p:spPr/>
        <p:txBody>
          <a:bodyPr/>
          <a:lstStyle/>
          <a:p>
            <a:r>
              <a:rPr lang="en-US" dirty="0"/>
              <a:t>www.dynaflow-inc.com                                                             NETL MFS                                       2 of 20</a:t>
            </a:r>
          </a:p>
        </p:txBody>
      </p:sp>
      <p:sp>
        <p:nvSpPr>
          <p:cNvPr id="5" name="Slide Number Placeholder 4"/>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2492934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B53CF-754C-46FC-9062-44AF3830805C}" type="datetime1">
              <a:rPr lang="en-US" smtClean="0"/>
              <a:t>8/1/2023</a:t>
            </a:fld>
            <a:endParaRPr lang="en-US"/>
          </a:p>
        </p:txBody>
      </p:sp>
      <p:sp>
        <p:nvSpPr>
          <p:cNvPr id="3" name="Footer Placeholder 2"/>
          <p:cNvSpPr>
            <a:spLocks noGrp="1"/>
          </p:cNvSpPr>
          <p:nvPr>
            <p:ph type="ftr" sz="quarter" idx="11"/>
          </p:nvPr>
        </p:nvSpPr>
        <p:spPr/>
        <p:txBody>
          <a:bodyPr/>
          <a:lstStyle/>
          <a:p>
            <a:r>
              <a:rPr lang="en-US" dirty="0"/>
              <a:t>www.dynaflow-inc.com                                                             NETL MFS                                       2 of 20</a:t>
            </a:r>
          </a:p>
        </p:txBody>
      </p:sp>
      <p:sp>
        <p:nvSpPr>
          <p:cNvPr id="4" name="Slide Number Placeholder 3"/>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195894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8B0867-B693-4241-A382-35B29B6F8EBB}" type="datetime1">
              <a:rPr lang="en-US" smtClean="0"/>
              <a:t>8/1/2023</a:t>
            </a:fld>
            <a:endParaRPr lang="en-US"/>
          </a:p>
        </p:txBody>
      </p:sp>
      <p:sp>
        <p:nvSpPr>
          <p:cNvPr id="6" name="Footer Placeholder 5"/>
          <p:cNvSpPr>
            <a:spLocks noGrp="1"/>
          </p:cNvSpPr>
          <p:nvPr>
            <p:ph type="ftr" sz="quarter" idx="11"/>
          </p:nvPr>
        </p:nvSpPr>
        <p:spPr/>
        <p:txBody>
          <a:bodyPr/>
          <a:lstStyle/>
          <a:p>
            <a:r>
              <a:rPr lang="en-US" dirty="0"/>
              <a:t>www.dynaflow-inc.com                                                             NETL MFS                                       2 of 20</a:t>
            </a:r>
          </a:p>
        </p:txBody>
      </p:sp>
      <p:sp>
        <p:nvSpPr>
          <p:cNvPr id="7" name="Slide Number Placeholder 6"/>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101544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7A436A-AA40-47B3-8CE2-002417C4D6AA}" type="datetime1">
              <a:rPr lang="en-US" smtClean="0"/>
              <a:t>8/1/2023</a:t>
            </a:fld>
            <a:endParaRPr lang="en-US"/>
          </a:p>
        </p:txBody>
      </p:sp>
      <p:sp>
        <p:nvSpPr>
          <p:cNvPr id="6" name="Footer Placeholder 5"/>
          <p:cNvSpPr>
            <a:spLocks noGrp="1"/>
          </p:cNvSpPr>
          <p:nvPr>
            <p:ph type="ftr" sz="quarter" idx="11"/>
          </p:nvPr>
        </p:nvSpPr>
        <p:spPr/>
        <p:txBody>
          <a:bodyPr/>
          <a:lstStyle/>
          <a:p>
            <a:r>
              <a:rPr lang="en-US" dirty="0"/>
              <a:t>www.dynaflow-inc.com                                                             NETL MFS                                       2 of 20</a:t>
            </a:r>
          </a:p>
        </p:txBody>
      </p:sp>
      <p:sp>
        <p:nvSpPr>
          <p:cNvPr id="7" name="Slide Number Placeholder 6"/>
          <p:cNvSpPr>
            <a:spLocks noGrp="1"/>
          </p:cNvSpPr>
          <p:nvPr>
            <p:ph type="sldNum" sz="quarter" idx="12"/>
          </p:nvPr>
        </p:nvSpPr>
        <p:spPr/>
        <p:txBody>
          <a:bodyPr/>
          <a:lstStyle/>
          <a:p>
            <a:fld id="{B4FAF057-9A12-4AD2-8EB6-A8008B943DD5}" type="slidenum">
              <a:rPr lang="en-US" smtClean="0"/>
              <a:t>‹#›</a:t>
            </a:fld>
            <a:endParaRPr lang="en-US"/>
          </a:p>
        </p:txBody>
      </p:sp>
    </p:spTree>
    <p:extLst>
      <p:ext uri="{BB962C8B-B14F-4D97-AF65-F5344CB8AC3E}">
        <p14:creationId xmlns:p14="http://schemas.microsoft.com/office/powerpoint/2010/main" val="304438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34598-066A-49D0-989D-45737F46939C}" type="datetime1">
              <a:rPr lang="en-US" smtClean="0"/>
              <a:t>8/1/2023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www.dynaflow-inc.com                                                             NETL MFS                                       2 of 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AF057-9A12-4AD2-8EB6-A8008B943DD5}" type="slidenum">
              <a:rPr lang="en-US" smtClean="0"/>
              <a:t>‹#›</a:t>
            </a:fld>
            <a:endParaRPr lang="en-US"/>
          </a:p>
        </p:txBody>
      </p:sp>
    </p:spTree>
    <p:extLst>
      <p:ext uri="{BB962C8B-B14F-4D97-AF65-F5344CB8AC3E}">
        <p14:creationId xmlns:p14="http://schemas.microsoft.com/office/powerpoint/2010/main" val="348119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video" Target="../media/media1.mp4"/><Relationship Id="rId7" Type="http://schemas.openxmlformats.org/officeDocument/2006/relationships/image" Target="../media/image17.emf"/><Relationship Id="rId2" Type="http://schemas.microsoft.com/office/2007/relationships/media" Target="../media/media1.mp4"/><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video" Target="file:///D:\Users\JMa\Documents\MyDFI\Conferences\NETL-MFS_2023\CFD4Algae_Nozzle-bub+part.avi" TargetMode="External"/><Relationship Id="rId7" Type="http://schemas.openxmlformats.org/officeDocument/2006/relationships/image" Target="../media/image33.jpeg"/><Relationship Id="rId2" Type="http://schemas.microsoft.com/office/2007/relationships/media" Target="file:///D:\Users\JMa\Documents\MyDFI\Conferences\NETL-MFS_2023\CFD4Algae_Nozzle-bub+part.avi" TargetMode="External"/><Relationship Id="rId1" Type="http://schemas.openxmlformats.org/officeDocument/2006/relationships/tags" Target="../tags/tag1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dynaflow-inc.com/" TargetMode="External"/><Relationship Id="rId2" Type="http://schemas.openxmlformats.org/officeDocument/2006/relationships/hyperlink" Target="mailto:jingsen@dynaflow-inc.com"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oleObject" Target="../embeddings/oleObject1.bin"/><Relationship Id="rId11" Type="http://schemas.openxmlformats.org/officeDocument/2006/relationships/image" Target="../media/image10.wmf"/><Relationship Id="rId5" Type="http://schemas.openxmlformats.org/officeDocument/2006/relationships/image" Target="../media/image7.png"/><Relationship Id="rId10" Type="http://schemas.openxmlformats.org/officeDocument/2006/relationships/oleObject" Target="../embeddings/oleObject3.bin"/><Relationship Id="rId4" Type="http://schemas.openxmlformats.org/officeDocument/2006/relationships/image" Target="../media/image6.png"/><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710AFA-4870-F14C-AF6F-8CE68D75FD29}"/>
              </a:ext>
            </a:extLst>
          </p:cNvPr>
          <p:cNvPicPr>
            <a:picLocks noChangeAspect="1"/>
          </p:cNvPicPr>
          <p:nvPr/>
        </p:nvPicPr>
        <p:blipFill>
          <a:blip r:embed="rId2"/>
          <a:stretch>
            <a:fillRect/>
          </a:stretch>
        </p:blipFill>
        <p:spPr>
          <a:xfrm>
            <a:off x="70499" y="1665911"/>
            <a:ext cx="12064164" cy="3901509"/>
          </a:xfrm>
          <a:prstGeom prst="rect">
            <a:avLst/>
          </a:prstGeom>
        </p:spPr>
      </p:pic>
      <p:pic>
        <p:nvPicPr>
          <p:cNvPr id="10" name="Picture 9">
            <a:extLst>
              <a:ext uri="{FF2B5EF4-FFF2-40B4-BE49-F238E27FC236}">
                <a16:creationId xmlns:a16="http://schemas.microsoft.com/office/drawing/2014/main" id="{4F01713D-611C-21E4-702A-7AAECB8DDD73}"/>
              </a:ext>
            </a:extLst>
          </p:cNvPr>
          <p:cNvPicPr>
            <a:picLocks noChangeAspect="1"/>
          </p:cNvPicPr>
          <p:nvPr/>
        </p:nvPicPr>
        <p:blipFill>
          <a:blip r:embed="rId3"/>
          <a:stretch>
            <a:fillRect/>
          </a:stretch>
        </p:blipFill>
        <p:spPr>
          <a:xfrm>
            <a:off x="0" y="14467"/>
            <a:ext cx="12192000" cy="1425040"/>
          </a:xfrm>
          <a:prstGeom prst="rect">
            <a:avLst/>
          </a:prstGeom>
        </p:spPr>
      </p:pic>
      <p:pic>
        <p:nvPicPr>
          <p:cNvPr id="11" name="Picture 10">
            <a:extLst>
              <a:ext uri="{FF2B5EF4-FFF2-40B4-BE49-F238E27FC236}">
                <a16:creationId xmlns:a16="http://schemas.microsoft.com/office/drawing/2014/main" id="{213FBD11-9829-BB78-837D-C085E055E547}"/>
              </a:ext>
            </a:extLst>
          </p:cNvPr>
          <p:cNvPicPr>
            <a:picLocks noChangeAspect="1"/>
          </p:cNvPicPr>
          <p:nvPr/>
        </p:nvPicPr>
        <p:blipFill rotWithShape="1">
          <a:blip r:embed="rId4"/>
          <a:srcRect l="5653"/>
          <a:stretch/>
        </p:blipFill>
        <p:spPr>
          <a:xfrm>
            <a:off x="-30866" y="5432527"/>
            <a:ext cx="12222866" cy="1388962"/>
          </a:xfrm>
          <a:prstGeom prst="rect">
            <a:avLst/>
          </a:prstGeom>
        </p:spPr>
      </p:pic>
    </p:spTree>
    <p:extLst>
      <p:ext uri="{BB962C8B-B14F-4D97-AF65-F5344CB8AC3E}">
        <p14:creationId xmlns:p14="http://schemas.microsoft.com/office/powerpoint/2010/main" val="276071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701"/>
            <a:ext cx="10515600" cy="1325563"/>
          </a:xfrm>
        </p:spPr>
        <p:txBody>
          <a:bodyPr>
            <a:normAutofit/>
          </a:bodyPr>
          <a:lstStyle/>
          <a:p>
            <a:pPr algn="ctr"/>
            <a:r>
              <a:rPr lang="el-GR" altLang="en-US" sz="3900" b="1" i="1" dirty="0">
                <a:solidFill>
                  <a:srgbClr val="FF0000"/>
                </a:solidFill>
                <a:latin typeface="Arial Black" panose="020B0A04020102020204" pitchFamily="34" charset="0"/>
              </a:rPr>
              <a:t>α </a:t>
            </a:r>
            <a:r>
              <a:rPr lang="en-US" sz="3900" dirty="0">
                <a:latin typeface="Arial Black" panose="020B0A04020102020204" pitchFamily="34" charset="0"/>
              </a:rPr>
              <a:t>Data Transfer: </a:t>
            </a:r>
            <a:r>
              <a:rPr lang="en-US" sz="3900" b="1" dirty="0">
                <a:solidFill>
                  <a:srgbClr val="FF0000"/>
                </a:solidFill>
                <a:latin typeface="Arial Black" panose="020B0A04020102020204" pitchFamily="34" charset="0"/>
              </a:rPr>
              <a:t>Double Ghost</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9 of 20</a:t>
            </a:r>
            <a:endParaRPr lang="en-US" i="1" dirty="0">
              <a:solidFill>
                <a:schemeClr val="bg1"/>
              </a:solidFill>
            </a:endParaRPr>
          </a:p>
        </p:txBody>
      </p:sp>
      <p:pic>
        <p:nvPicPr>
          <p:cNvPr id="100" name="Picture 99"/>
          <p:cNvPicPr/>
          <p:nvPr/>
        </p:nvPicPr>
        <p:blipFill rotWithShape="1">
          <a:blip r:embed="rId3" cstate="print">
            <a:extLst>
              <a:ext uri="{28A0092B-C50C-407E-A947-70E740481C1C}">
                <a14:useLocalDpi xmlns:a14="http://schemas.microsoft.com/office/drawing/2010/main" val="0"/>
              </a:ext>
            </a:extLst>
          </a:blip>
          <a:srcRect t="21032" b="14978"/>
          <a:stretch/>
        </p:blipFill>
        <p:spPr bwMode="auto">
          <a:xfrm>
            <a:off x="1956752" y="1328929"/>
            <a:ext cx="8260144" cy="50413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7650536"/>
      </p:ext>
    </p:extLst>
  </p:cSld>
  <p:clrMapOvr>
    <a:masterClrMapping/>
  </p:clrMapOvr>
  <mc:AlternateContent xmlns:mc="http://schemas.openxmlformats.org/markup-compatibility/2006" xmlns:p14="http://schemas.microsoft.com/office/powerpoint/2010/main">
    <mc:Choice Requires="p14">
      <p:transition spd="slow" p14:dur="2000" advTm="82008"/>
    </mc:Choice>
    <mc:Fallback xmlns="">
      <p:transition spd="slow" advTm="8200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701"/>
            <a:ext cx="10515600" cy="1325563"/>
          </a:xfrm>
        </p:spPr>
        <p:txBody>
          <a:bodyPr>
            <a:normAutofit/>
          </a:bodyPr>
          <a:lstStyle/>
          <a:p>
            <a:pPr algn="ctr"/>
            <a:r>
              <a:rPr lang="en-US" altLang="en-US" sz="3900" b="1" dirty="0">
                <a:latin typeface="Arial Black" panose="020B0A04020102020204" pitchFamily="34" charset="0"/>
              </a:rPr>
              <a:t>Exercise: a Bub. @ A’ Double Corner</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10 of 20</a:t>
            </a:r>
            <a:endParaRPr lang="en-US" i="1" dirty="0">
              <a:solidFill>
                <a:schemeClr val="bg1"/>
              </a:solidFill>
            </a:endParaRPr>
          </a:p>
        </p:txBody>
      </p:sp>
      <p:pic>
        <p:nvPicPr>
          <p:cNvPr id="6" name="Picture 5"/>
          <p:cNvPicPr preferRelativeResize="0">
            <a:picLocks noChangeAspect="1"/>
          </p:cNvPicPr>
          <p:nvPr/>
        </p:nvPicPr>
        <p:blipFill rotWithShape="1">
          <a:blip r:embed="rId3">
            <a:extLst>
              <a:ext uri="{28A0092B-C50C-407E-A947-70E740481C1C}">
                <a14:useLocalDpi xmlns:a14="http://schemas.microsoft.com/office/drawing/2010/main" val="0"/>
              </a:ext>
            </a:extLst>
          </a:blip>
          <a:srcRect l="13881" t="15279" r="19972" b="17605"/>
          <a:stretch/>
        </p:blipFill>
        <p:spPr bwMode="auto">
          <a:xfrm>
            <a:off x="3108960" y="1210910"/>
            <a:ext cx="5739052" cy="5177697"/>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8187945" y="1780026"/>
            <a:ext cx="508473" cy="630942"/>
          </a:xfrm>
          <a:prstGeom prst="rect">
            <a:avLst/>
          </a:prstGeom>
          <a:solidFill>
            <a:schemeClr val="bg1"/>
          </a:solidFill>
        </p:spPr>
        <p:txBody>
          <a:bodyPr wrap="none" rtlCol="0">
            <a:spAutoFit/>
          </a:bodyPr>
          <a:lstStyle/>
          <a:p>
            <a:r>
              <a:rPr lang="en-US" sz="3500" b="1" dirty="0">
                <a:solidFill>
                  <a:srgbClr val="FF0000"/>
                </a:solidFill>
              </a:rPr>
              <a:t>C</a:t>
            </a:r>
          </a:p>
        </p:txBody>
      </p:sp>
      <p:sp>
        <p:nvSpPr>
          <p:cNvPr id="8" name="TextBox 7"/>
          <p:cNvSpPr txBox="1"/>
          <p:nvPr/>
        </p:nvSpPr>
        <p:spPr>
          <a:xfrm>
            <a:off x="8187945" y="5132826"/>
            <a:ext cx="508473" cy="630942"/>
          </a:xfrm>
          <a:prstGeom prst="rect">
            <a:avLst/>
          </a:prstGeom>
          <a:solidFill>
            <a:schemeClr val="bg1"/>
          </a:solidFill>
        </p:spPr>
        <p:txBody>
          <a:bodyPr wrap="none" rtlCol="0">
            <a:spAutoFit/>
          </a:bodyPr>
          <a:lstStyle/>
          <a:p>
            <a:r>
              <a:rPr lang="en-US" sz="3500" b="1" dirty="0">
                <a:solidFill>
                  <a:srgbClr val="FF0000"/>
                </a:solidFill>
              </a:rPr>
              <a:t>B</a:t>
            </a:r>
          </a:p>
        </p:txBody>
      </p:sp>
      <p:sp>
        <p:nvSpPr>
          <p:cNvPr id="9" name="TextBox 8"/>
          <p:cNvSpPr txBox="1"/>
          <p:nvPr/>
        </p:nvSpPr>
        <p:spPr>
          <a:xfrm>
            <a:off x="3285744" y="1801368"/>
            <a:ext cx="508473" cy="630942"/>
          </a:xfrm>
          <a:prstGeom prst="rect">
            <a:avLst/>
          </a:prstGeom>
          <a:solidFill>
            <a:schemeClr val="bg1"/>
          </a:solidFill>
        </p:spPr>
        <p:txBody>
          <a:bodyPr wrap="none" rtlCol="0">
            <a:spAutoFit/>
          </a:bodyPr>
          <a:lstStyle/>
          <a:p>
            <a:r>
              <a:rPr lang="en-US" sz="3500" b="1" dirty="0">
                <a:solidFill>
                  <a:srgbClr val="FF0000"/>
                </a:solidFill>
              </a:rPr>
              <a:t>D</a:t>
            </a:r>
          </a:p>
        </p:txBody>
      </p:sp>
      <p:sp>
        <p:nvSpPr>
          <p:cNvPr id="10" name="TextBox 9"/>
          <p:cNvSpPr txBox="1"/>
          <p:nvPr/>
        </p:nvSpPr>
        <p:spPr>
          <a:xfrm>
            <a:off x="3285744" y="5154168"/>
            <a:ext cx="508473" cy="630942"/>
          </a:xfrm>
          <a:prstGeom prst="rect">
            <a:avLst/>
          </a:prstGeom>
          <a:solidFill>
            <a:schemeClr val="bg1"/>
          </a:solidFill>
        </p:spPr>
        <p:txBody>
          <a:bodyPr wrap="none" rtlCol="0">
            <a:spAutoFit/>
          </a:bodyPr>
          <a:lstStyle/>
          <a:p>
            <a:r>
              <a:rPr lang="en-US" sz="3500" b="1" dirty="0">
                <a:solidFill>
                  <a:srgbClr val="FF0000"/>
                </a:solidFill>
              </a:rPr>
              <a:t>A</a:t>
            </a:r>
          </a:p>
        </p:txBody>
      </p:sp>
    </p:spTree>
    <p:extLst>
      <p:ext uri="{BB962C8B-B14F-4D97-AF65-F5344CB8AC3E}">
        <p14:creationId xmlns:p14="http://schemas.microsoft.com/office/powerpoint/2010/main" val="3363997829"/>
      </p:ext>
    </p:extLst>
  </p:cSld>
  <p:clrMapOvr>
    <a:masterClrMapping/>
  </p:clrMapOvr>
  <mc:AlternateContent xmlns:mc="http://schemas.openxmlformats.org/markup-compatibility/2006" xmlns:p14="http://schemas.microsoft.com/office/powerpoint/2010/main">
    <mc:Choice Requires="p14">
      <p:transition spd="slow" p14:dur="2000" advTm="47284"/>
    </mc:Choice>
    <mc:Fallback xmlns="">
      <p:transition spd="slow" advTm="4728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2815"/>
            <a:ext cx="10515600" cy="1325563"/>
          </a:xfrm>
        </p:spPr>
        <p:txBody>
          <a:bodyPr>
            <a:normAutofit/>
          </a:bodyPr>
          <a:lstStyle/>
          <a:p>
            <a:pPr algn="ctr"/>
            <a:r>
              <a:rPr lang="en-US" sz="3900" dirty="0">
                <a:latin typeface="Arial Black" panose="020B0A04020102020204" pitchFamily="34" charset="0"/>
              </a:rPr>
              <a:t>HIFU Simulation with Microbubbles</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11 of 20</a:t>
            </a:r>
            <a:endParaRPr lang="en-US" i="1" dirty="0">
              <a:solidFill>
                <a:schemeClr val="bg1"/>
              </a:solidFill>
            </a:endParaRPr>
          </a:p>
        </p:txBody>
      </p:sp>
      <p:pic>
        <p:nvPicPr>
          <p:cNvPr id="12" name="3d_iso_bubble_full">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853308" y="1045039"/>
            <a:ext cx="5713585" cy="5077949"/>
          </a:xfrm>
          <a:prstGeom prst="rect">
            <a:avLst/>
          </a:prstGeom>
        </p:spPr>
      </p:pic>
      <p:grpSp>
        <p:nvGrpSpPr>
          <p:cNvPr id="13" name="Group 12"/>
          <p:cNvGrpSpPr/>
          <p:nvPr/>
        </p:nvGrpSpPr>
        <p:grpSpPr>
          <a:xfrm>
            <a:off x="18288" y="1022931"/>
            <a:ext cx="4712208" cy="5111487"/>
            <a:chOff x="152400" y="1614243"/>
            <a:chExt cx="4358120" cy="4734985"/>
          </a:xfrm>
        </p:grpSpPr>
        <p:pic>
          <p:nvPicPr>
            <p:cNvPr id="14" name="Picture 13"/>
            <p:cNvPicPr>
              <a:picLocks noChangeAspect="1"/>
            </p:cNvPicPr>
            <p:nvPr/>
          </p:nvPicPr>
          <p:blipFill>
            <a:blip r:embed="rId7"/>
            <a:stretch>
              <a:fillRect/>
            </a:stretch>
          </p:blipFill>
          <p:spPr>
            <a:xfrm>
              <a:off x="152400" y="1916195"/>
              <a:ext cx="4358120" cy="4433033"/>
            </a:xfrm>
            <a:prstGeom prst="rect">
              <a:avLst/>
            </a:prstGeom>
          </p:spPr>
        </p:pic>
        <p:sp>
          <p:nvSpPr>
            <p:cNvPr id="15" name="TextBox 14"/>
            <p:cNvSpPr txBox="1"/>
            <p:nvPr/>
          </p:nvSpPr>
          <p:spPr>
            <a:xfrm>
              <a:off x="556745" y="1614243"/>
              <a:ext cx="3339440" cy="369332"/>
            </a:xfrm>
            <a:prstGeom prst="rect">
              <a:avLst/>
            </a:prstGeom>
            <a:noFill/>
          </p:spPr>
          <p:txBody>
            <a:bodyPr wrap="none" rtlCol="0">
              <a:spAutoFit/>
            </a:bodyPr>
            <a:lstStyle/>
            <a:p>
              <a:r>
                <a:rPr lang="en-US" dirty="0"/>
                <a:t>Scattering &amp; Acoustic emission</a:t>
              </a:r>
            </a:p>
          </p:txBody>
        </p:sp>
      </p:grpSp>
      <p:pic>
        <p:nvPicPr>
          <p:cNvPr id="17" name="Picture 16"/>
          <p:cNvPicPr/>
          <p:nvPr/>
        </p:nvPicPr>
        <p:blipFill rotWithShape="1">
          <a:blip r:embed="rId8" cstate="print">
            <a:extLst>
              <a:ext uri="{28A0092B-C50C-407E-A947-70E740481C1C}">
                <a14:useLocalDpi xmlns:a14="http://schemas.microsoft.com/office/drawing/2010/main" val="0"/>
              </a:ext>
            </a:extLst>
          </a:blip>
          <a:srcRect l="2235" t="2487" r="9182" b="1651"/>
          <a:stretch/>
        </p:blipFill>
        <p:spPr bwMode="auto">
          <a:xfrm>
            <a:off x="6827520" y="1236584"/>
            <a:ext cx="5146766" cy="4960464"/>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7742463" y="1041512"/>
            <a:ext cx="4083234" cy="369332"/>
          </a:xfrm>
          <a:prstGeom prst="rect">
            <a:avLst/>
          </a:prstGeom>
          <a:noFill/>
        </p:spPr>
        <p:txBody>
          <a:bodyPr wrap="none" rtlCol="0">
            <a:spAutoFit/>
          </a:bodyPr>
          <a:lstStyle/>
          <a:p>
            <a:r>
              <a:rPr lang="en-US" dirty="0"/>
              <a:t>Temperature rise near the focal region</a:t>
            </a:r>
          </a:p>
        </p:txBody>
      </p:sp>
      <p:sp>
        <p:nvSpPr>
          <p:cNvPr id="3" name="Rectangle 2"/>
          <p:cNvSpPr/>
          <p:nvPr/>
        </p:nvSpPr>
        <p:spPr>
          <a:xfrm>
            <a:off x="62162" y="6140010"/>
            <a:ext cx="11912123" cy="323165"/>
          </a:xfrm>
          <a:prstGeom prst="rect">
            <a:avLst/>
          </a:prstGeom>
        </p:spPr>
        <p:txBody>
          <a:bodyPr wrap="square">
            <a:spAutoFit/>
          </a:bodyPr>
          <a:lstStyle/>
          <a:p>
            <a:r>
              <a:rPr lang="en-US" sz="1500" i="1" dirty="0"/>
              <a:t>A Gnanaskandan, CT Hsiao, G Chahine</a:t>
            </a:r>
            <a:r>
              <a:rPr lang="en-US" sz="1500" dirty="0"/>
              <a:t>, Modeling of Microbubble-Enhanced High-Intensity Focused Ultrasound</a:t>
            </a:r>
            <a:r>
              <a:rPr lang="en-US" sz="1500" u="sng" dirty="0"/>
              <a:t>, </a:t>
            </a:r>
            <a:r>
              <a:rPr lang="en-US" sz="1500" dirty="0"/>
              <a:t>Ultrasound in medicine &amp; biology, 2019</a:t>
            </a:r>
          </a:p>
        </p:txBody>
      </p:sp>
    </p:spTree>
    <p:custDataLst>
      <p:tags r:id="rId1"/>
    </p:custDataLst>
    <p:extLst>
      <p:ext uri="{BB962C8B-B14F-4D97-AF65-F5344CB8AC3E}">
        <p14:creationId xmlns:p14="http://schemas.microsoft.com/office/powerpoint/2010/main" val="3087816252"/>
      </p:ext>
    </p:extLst>
  </p:cSld>
  <p:clrMapOvr>
    <a:masterClrMapping/>
  </p:clrMapOvr>
  <mc:AlternateContent xmlns:mc="http://schemas.openxmlformats.org/markup-compatibility/2006" xmlns:p14="http://schemas.microsoft.com/office/powerpoint/2010/main">
    <mc:Choice Requires="p14">
      <p:transition spd="slow" p14:dur="2000" advTm="101527"/>
    </mc:Choice>
    <mc:Fallback xmlns="">
      <p:transition spd="slow" advTm="101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md type="call" cmd="stop">
                                      <p:cBhvr>
                                        <p:cTn id="7" dur="1">
                                          <p:stCondLst>
                                            <p:cond delay="0"/>
                                          </p:stCondLst>
                                        </p:cTn>
                                        <p:tgtEl>
                                          <p:spTgt spid="12"/>
                                        </p:tgtEl>
                                      </p:cBhvr>
                                    </p:cmd>
                                  </p:childTnLst>
                                </p:cTn>
                              </p:par>
                            </p:childTnLst>
                          </p:cTn>
                        </p:par>
                        <p:par>
                          <p:cTn id="8" fill="hold">
                            <p:stCondLst>
                              <p:cond delay="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2"/>
                </p:tgtEl>
              </p:cMediaNode>
            </p:video>
          </p:childTnLst>
        </p:cTn>
      </p:par>
    </p:tnLst>
    <p:bldLst>
      <p:bldP spid="16" grpId="0"/>
    </p:bldLst>
  </p:timing>
  <p:extLst>
    <p:ext uri="{E180D4A7-C9FB-4DFB-919C-405C955672EB}">
      <p14:showEvtLst xmlns:p14="http://schemas.microsoft.com/office/powerpoint/2010/main">
        <p14:playEvt time="3443" objId="12"/>
        <p14:stopEvt time="9806" objId="1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sz="3900" dirty="0">
                <a:latin typeface="Arial Black" panose="020B0A04020102020204" pitchFamily="34" charset="0"/>
              </a:rPr>
              <a:t>Test of Parallelization Efficiency</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12 of 20</a:t>
            </a:r>
            <a:endParaRPr lang="en-US" i="1" dirty="0">
              <a:solidFill>
                <a:schemeClr val="bg1"/>
              </a:solidFill>
            </a:endParaRPr>
          </a:p>
        </p:txBody>
      </p:sp>
      <p:sp>
        <p:nvSpPr>
          <p:cNvPr id="21" name="Rectangle 20"/>
          <p:cNvSpPr/>
          <p:nvPr/>
        </p:nvSpPr>
        <p:spPr>
          <a:xfrm>
            <a:off x="356616" y="1939022"/>
            <a:ext cx="4337304" cy="2785378"/>
          </a:xfrm>
          <a:prstGeom prst="rect">
            <a:avLst/>
          </a:prstGeom>
        </p:spPr>
        <p:txBody>
          <a:bodyPr wrap="square">
            <a:spAutoFit/>
          </a:bodyPr>
          <a:lstStyle/>
          <a:p>
            <a:r>
              <a:rPr lang="en-US" sz="2800" b="1" dirty="0"/>
              <a:t>Cluster:</a:t>
            </a:r>
            <a:r>
              <a:rPr lang="en-US" sz="2800" b="1" cap="small" dirty="0"/>
              <a:t> </a:t>
            </a:r>
            <a:r>
              <a:rPr lang="en-US" sz="2800" b="1" cap="small" dirty="0" err="1"/>
              <a:t>DynaHive</a:t>
            </a:r>
            <a:endParaRPr lang="en-US" sz="2800" b="1" cap="small" dirty="0"/>
          </a:p>
          <a:p>
            <a:pPr>
              <a:spcBef>
                <a:spcPts val="0"/>
              </a:spcBef>
              <a:spcAft>
                <a:spcPts val="1200"/>
              </a:spcAft>
            </a:pPr>
            <a:r>
              <a:rPr lang="en-US" sz="2800" b="1" dirty="0"/>
              <a:t>( Ten 12-Xeon-CPUs Nodes )</a:t>
            </a:r>
          </a:p>
          <a:p>
            <a:pPr marL="914400" lvl="1" indent="-457200">
              <a:spcBef>
                <a:spcPts val="600"/>
              </a:spcBef>
              <a:spcAft>
                <a:spcPts val="600"/>
              </a:spcAft>
              <a:buFont typeface="Wingdings" panose="05000000000000000000" pitchFamily="2" charset="2"/>
              <a:buChar char="v"/>
            </a:pPr>
            <a:r>
              <a:rPr lang="en-US" sz="2800" b="1" dirty="0"/>
              <a:t>Total: 120 Procs.</a:t>
            </a:r>
          </a:p>
          <a:p>
            <a:pPr marL="914400" lvl="1" indent="-457200">
              <a:spcBef>
                <a:spcPts val="600"/>
              </a:spcBef>
              <a:spcAft>
                <a:spcPts val="600"/>
              </a:spcAft>
              <a:buFont typeface="Wingdings" panose="05000000000000000000" pitchFamily="2" charset="2"/>
              <a:buChar char="v"/>
            </a:pPr>
            <a:r>
              <a:rPr lang="en-US" sz="2800" b="1" dirty="0"/>
              <a:t>Speed: 3.00 GHz</a:t>
            </a:r>
          </a:p>
          <a:p>
            <a:pPr marL="914400" lvl="1" indent="-457200">
              <a:spcBef>
                <a:spcPts val="600"/>
              </a:spcBef>
              <a:spcAft>
                <a:spcPts val="600"/>
              </a:spcAft>
              <a:buFont typeface="Wingdings" panose="05000000000000000000" pitchFamily="2" charset="2"/>
              <a:buChar char="v"/>
            </a:pPr>
            <a:r>
              <a:rPr lang="en-US" sz="2800" b="1" dirty="0"/>
              <a:t>Memory: 272 GB</a:t>
            </a:r>
            <a:endParaRPr lang="en-US" sz="2800" b="1" cap="small" dirty="0"/>
          </a:p>
        </p:txBody>
      </p:sp>
      <p:pic>
        <p:nvPicPr>
          <p:cNvPr id="2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968" y="1339372"/>
            <a:ext cx="5657088" cy="5031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472415"/>
      </p:ext>
    </p:extLst>
  </p:cSld>
  <p:clrMapOvr>
    <a:masterClrMapping/>
  </p:clrMapOvr>
  <mc:AlternateContent xmlns:mc="http://schemas.openxmlformats.org/markup-compatibility/2006" xmlns:p14="http://schemas.microsoft.com/office/powerpoint/2010/main">
    <mc:Choice Requires="p14">
      <p:transition spd="slow" p14:dur="2000" advTm="23219"/>
    </mc:Choice>
    <mc:Fallback xmlns="">
      <p:transition spd="slow" advTm="2321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sz="3900" dirty="0">
                <a:latin typeface="Arial Black" panose="020B0A04020102020204" pitchFamily="34" charset="0"/>
              </a:rPr>
              <a:t>Speedup of Each Module</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13 of 20</a:t>
            </a:r>
            <a:endParaRPr lang="en-US" i="1" dirty="0">
              <a:solidFill>
                <a:schemeClr val="bg1"/>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8688" y="1261147"/>
            <a:ext cx="5742432" cy="5106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a:extLst>
              <a:ext uri="{FF2B5EF4-FFF2-40B4-BE49-F238E27FC236}">
                <a16:creationId xmlns:a16="http://schemas.microsoft.com/office/drawing/2014/main" id="{397D8DE6-6EB9-4DBB-82B8-1A8F534B05FC}"/>
              </a:ext>
            </a:extLst>
          </p:cNvPr>
          <p:cNvCxnSpPr>
            <a:endCxn id="7" idx="1"/>
          </p:cNvCxnSpPr>
          <p:nvPr/>
        </p:nvCxnSpPr>
        <p:spPr>
          <a:xfrm flipV="1">
            <a:off x="4356410" y="3692366"/>
            <a:ext cx="3974794" cy="1752881"/>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B7D407F-2476-492A-80DB-1915FFDB41FD}"/>
              </a:ext>
            </a:extLst>
          </p:cNvPr>
          <p:cNvSpPr txBox="1"/>
          <p:nvPr/>
        </p:nvSpPr>
        <p:spPr>
          <a:xfrm rot="20770249">
            <a:off x="8307153" y="3309375"/>
            <a:ext cx="1659429" cy="369332"/>
          </a:xfrm>
          <a:prstGeom prst="rect">
            <a:avLst/>
          </a:prstGeom>
          <a:solidFill>
            <a:schemeClr val="bg1"/>
          </a:solidFill>
        </p:spPr>
        <p:txBody>
          <a:bodyPr wrap="none" rtlCol="0">
            <a:spAutoFit/>
          </a:bodyPr>
          <a:lstStyle/>
          <a:p>
            <a:r>
              <a:rPr lang="en-US" b="1" dirty="0">
                <a:solidFill>
                  <a:schemeClr val="accent1">
                    <a:lumMod val="75000"/>
                  </a:schemeClr>
                </a:solidFill>
              </a:rPr>
              <a:t>Linear Speedup</a:t>
            </a:r>
          </a:p>
        </p:txBody>
      </p:sp>
    </p:spTree>
    <p:extLst>
      <p:ext uri="{BB962C8B-B14F-4D97-AF65-F5344CB8AC3E}">
        <p14:creationId xmlns:p14="http://schemas.microsoft.com/office/powerpoint/2010/main" val="3547957705"/>
      </p:ext>
    </p:extLst>
  </p:cSld>
  <p:clrMapOvr>
    <a:masterClrMapping/>
  </p:clrMapOvr>
  <mc:AlternateContent xmlns:mc="http://schemas.openxmlformats.org/markup-compatibility/2006" xmlns:p14="http://schemas.microsoft.com/office/powerpoint/2010/main">
    <mc:Choice Requires="p14">
      <p:transition spd="slow" p14:dur="2000" advTm="47149"/>
    </mc:Choice>
    <mc:Fallback xmlns="">
      <p:transition spd="slow" advTm="4714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sz="3900" dirty="0">
                <a:latin typeface="Arial Black" panose="020B0A04020102020204" pitchFamily="34" charset="0"/>
              </a:rPr>
              <a:t>Overall Scalability</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14 of 20</a:t>
            </a:r>
            <a:endParaRPr lang="en-US" i="1" dirty="0">
              <a:solidFill>
                <a:schemeClr val="bg1"/>
              </a:solidFill>
            </a:endParaRPr>
          </a:p>
        </p:txBody>
      </p:sp>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592" y="1240536"/>
            <a:ext cx="5774986" cy="513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8899" t="72408" r="69988" b="7650"/>
          <a:stretch/>
        </p:blipFill>
        <p:spPr bwMode="auto">
          <a:xfrm>
            <a:off x="1182624" y="3934967"/>
            <a:ext cx="2267856" cy="1905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145280" y="5010912"/>
            <a:ext cx="1133856" cy="890016"/>
          </a:xfrm>
          <a:prstGeom prst="ellipse">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3230880" y="4887467"/>
            <a:ext cx="1097280" cy="556261"/>
          </a:xfrm>
          <a:prstGeom prst="straightConnector1">
            <a:avLst/>
          </a:prstGeom>
          <a:ln w="2857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a:extLst>
              <a:ext uri="{FF2B5EF4-FFF2-40B4-BE49-F238E27FC236}">
                <a16:creationId xmlns:a16="http://schemas.microsoft.com/office/drawing/2014/main" id="{39AC3932-EA72-4958-A6C8-1035BDE37D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70761537"/>
      </p:ext>
    </p:extLst>
  </p:cSld>
  <p:clrMapOvr>
    <a:masterClrMapping/>
  </p:clrMapOvr>
  <mc:AlternateContent xmlns:mc="http://schemas.openxmlformats.org/markup-compatibility/2006" xmlns:p14="http://schemas.microsoft.com/office/powerpoint/2010/main">
    <mc:Choice Requires="p14">
      <p:transition spd="slow" p14:dur="2000" advTm="14169"/>
    </mc:Choice>
    <mc:Fallback xmlns="">
      <p:transition spd="slow" advTm="141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sz="3900" dirty="0">
                <a:latin typeface="Arial Black" panose="020B0A04020102020204" pitchFamily="34" charset="0"/>
              </a:rPr>
              <a:t>OpenMP for Bubs. inside Subdomain</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nl-NL" sz="1800" i="1" dirty="0">
                <a:solidFill>
                  <a:schemeClr val="bg1"/>
                </a:solidFill>
              </a:rPr>
              <a:t>www.dynaflow-inc.com                                                             NETL MFS                                      </a:t>
            </a:r>
            <a:r>
              <a:rPr lang="en-US" sz="1800" i="1" dirty="0">
                <a:solidFill>
                  <a:schemeClr val="bg1"/>
                </a:solidFill>
              </a:rPr>
              <a:t>    15 of 20</a:t>
            </a:r>
            <a:endParaRPr lang="en-US" i="1" dirty="0">
              <a:solidFill>
                <a:schemeClr val="bg1"/>
              </a:solidFill>
            </a:endParaRPr>
          </a:p>
        </p:txBody>
      </p:sp>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139" y="1232064"/>
            <a:ext cx="2688882" cy="51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5376" r="19591" b="25949"/>
          <a:stretch/>
        </p:blipFill>
        <p:spPr bwMode="auto">
          <a:xfrm>
            <a:off x="1331888" y="1517732"/>
            <a:ext cx="3078892" cy="427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1892060" y="4326034"/>
            <a:ext cx="806631" cy="338554"/>
          </a:xfrm>
          <a:prstGeom prst="rect">
            <a:avLst/>
          </a:prstGeom>
          <a:solidFill>
            <a:schemeClr val="tx1"/>
          </a:solidFill>
        </p:spPr>
        <p:txBody>
          <a:bodyPr wrap="none">
            <a:spAutoFit/>
          </a:bodyPr>
          <a:lstStyle/>
          <a:p>
            <a:r>
              <a:rPr lang="en-US" sz="1600" b="1" dirty="0">
                <a:solidFill>
                  <a:schemeClr val="bg1"/>
                </a:solidFill>
              </a:rPr>
              <a:t>nTh = 6</a:t>
            </a:r>
          </a:p>
        </p:txBody>
      </p:sp>
      <p:sp>
        <p:nvSpPr>
          <p:cNvPr id="24" name="Rectangle 23"/>
          <p:cNvSpPr/>
          <p:nvPr/>
        </p:nvSpPr>
        <p:spPr>
          <a:xfrm>
            <a:off x="3179069" y="4326034"/>
            <a:ext cx="806631" cy="338554"/>
          </a:xfrm>
          <a:prstGeom prst="rect">
            <a:avLst/>
          </a:prstGeom>
          <a:solidFill>
            <a:schemeClr val="tx1"/>
          </a:solidFill>
        </p:spPr>
        <p:txBody>
          <a:bodyPr wrap="none">
            <a:spAutoFit/>
          </a:bodyPr>
          <a:lstStyle/>
          <a:p>
            <a:r>
              <a:rPr lang="en-US" sz="1600" b="1" dirty="0">
                <a:solidFill>
                  <a:schemeClr val="bg1"/>
                </a:solidFill>
              </a:rPr>
              <a:t>nTh = 3</a:t>
            </a:r>
          </a:p>
        </p:txBody>
      </p:sp>
      <p:sp>
        <p:nvSpPr>
          <p:cNvPr id="25" name="Rectangle 24"/>
          <p:cNvSpPr/>
          <p:nvPr/>
        </p:nvSpPr>
        <p:spPr>
          <a:xfrm>
            <a:off x="1892060" y="3064388"/>
            <a:ext cx="909223" cy="338554"/>
          </a:xfrm>
          <a:prstGeom prst="rect">
            <a:avLst/>
          </a:prstGeom>
          <a:solidFill>
            <a:schemeClr val="tx1"/>
          </a:solidFill>
        </p:spPr>
        <p:txBody>
          <a:bodyPr wrap="none">
            <a:spAutoFit/>
          </a:bodyPr>
          <a:lstStyle/>
          <a:p>
            <a:r>
              <a:rPr lang="en-US" sz="1600" b="1" dirty="0">
                <a:solidFill>
                  <a:schemeClr val="bg1"/>
                </a:solidFill>
              </a:rPr>
              <a:t>nTh = 6</a:t>
            </a:r>
          </a:p>
        </p:txBody>
      </p:sp>
      <p:sp>
        <p:nvSpPr>
          <p:cNvPr id="26" name="Rectangle 25"/>
          <p:cNvSpPr/>
          <p:nvPr/>
        </p:nvSpPr>
        <p:spPr>
          <a:xfrm>
            <a:off x="3179069" y="3064388"/>
            <a:ext cx="806631" cy="338554"/>
          </a:xfrm>
          <a:prstGeom prst="rect">
            <a:avLst/>
          </a:prstGeom>
          <a:solidFill>
            <a:schemeClr val="tx1"/>
          </a:solidFill>
        </p:spPr>
        <p:txBody>
          <a:bodyPr wrap="none">
            <a:spAutoFit/>
          </a:bodyPr>
          <a:lstStyle/>
          <a:p>
            <a:r>
              <a:rPr lang="en-US" sz="1600" b="1" dirty="0">
                <a:solidFill>
                  <a:schemeClr val="bg1"/>
                </a:solidFill>
              </a:rPr>
              <a:t>nTh = 3</a:t>
            </a:r>
          </a:p>
        </p:txBody>
      </p:sp>
      <p:cxnSp>
        <p:nvCxnSpPr>
          <p:cNvPr id="27" name="Straight Arrow Connector 26"/>
          <p:cNvCxnSpPr/>
          <p:nvPr/>
        </p:nvCxnSpPr>
        <p:spPr bwMode="auto">
          <a:xfrm flipH="1" flipV="1">
            <a:off x="4308786" y="2175162"/>
            <a:ext cx="1428773" cy="384947"/>
          </a:xfrm>
          <a:prstGeom prst="straightConnector1">
            <a:avLst/>
          </a:prstGeom>
          <a:solidFill>
            <a:schemeClr val="accent1"/>
          </a:solidFill>
          <a:ln w="9525" cap="flat" cmpd="sng" algn="ctr">
            <a:solidFill>
              <a:schemeClr val="tx1"/>
            </a:solidFill>
            <a:prstDash val="sysDash"/>
            <a:round/>
            <a:headEnd type="none" w="med" len="med"/>
            <a:tailEnd type="arrow"/>
          </a:ln>
          <a:effectLst/>
        </p:spPr>
      </p:cxnSp>
      <p:cxnSp>
        <p:nvCxnSpPr>
          <p:cNvPr id="28" name="Straight Arrow Connector 27"/>
          <p:cNvCxnSpPr/>
          <p:nvPr/>
        </p:nvCxnSpPr>
        <p:spPr bwMode="auto">
          <a:xfrm flipH="1">
            <a:off x="4447332" y="3354767"/>
            <a:ext cx="1271399" cy="971267"/>
          </a:xfrm>
          <a:prstGeom prst="straightConnector1">
            <a:avLst/>
          </a:prstGeom>
          <a:solidFill>
            <a:schemeClr val="accent1"/>
          </a:solidFill>
          <a:ln w="9525" cap="flat" cmpd="sng" algn="ctr">
            <a:solidFill>
              <a:schemeClr val="tx1"/>
            </a:solidFill>
            <a:prstDash val="sysDash"/>
            <a:round/>
            <a:headEnd type="none" w="med" len="med"/>
            <a:tailEnd type="arrow"/>
          </a:ln>
          <a:effectLst/>
        </p:spPr>
      </p:cxnSp>
      <p:pic>
        <p:nvPicPr>
          <p:cNvPr id="12" name="Picture 11"/>
          <p:cNvPicPr/>
          <p:nvPr/>
        </p:nvPicPr>
        <p:blipFill>
          <a:blip r:embed="rId6"/>
          <a:stretch>
            <a:fillRect/>
          </a:stretch>
        </p:blipFill>
        <p:spPr>
          <a:xfrm>
            <a:off x="8243459" y="1232063"/>
            <a:ext cx="3754581" cy="5116905"/>
          </a:xfrm>
          <a:prstGeom prst="rect">
            <a:avLst/>
          </a:prstGeom>
          <a:noFill/>
          <a:ln>
            <a:noFill/>
          </a:ln>
        </p:spPr>
      </p:pic>
    </p:spTree>
    <p:custDataLst>
      <p:tags r:id="rId1"/>
    </p:custDataLst>
    <p:extLst>
      <p:ext uri="{BB962C8B-B14F-4D97-AF65-F5344CB8AC3E}">
        <p14:creationId xmlns:p14="http://schemas.microsoft.com/office/powerpoint/2010/main" val="4182295682"/>
      </p:ext>
    </p:extLst>
  </p:cSld>
  <p:clrMapOvr>
    <a:masterClrMapping/>
  </p:clrMapOvr>
  <mc:AlternateContent xmlns:mc="http://schemas.openxmlformats.org/markup-compatibility/2006" xmlns:p14="http://schemas.microsoft.com/office/powerpoint/2010/main">
    <mc:Choice Requires="p14">
      <p:transition spd="slow" p14:dur="2000" advTm="89204"/>
    </mc:Choice>
    <mc:Fallback xmlns="">
      <p:transition spd="slow" advTm="892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par>
                                <p:cTn id="16" presetID="22" presetClass="entr" presetSubtype="2"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9"/>
                                          </p:stCondLst>
                                        </p:cTn>
                                        <p:tgtEl>
                                          <p:spTgt spid="2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9"/>
                                          </p:stCondLst>
                                        </p:cTn>
                                        <p:tgtEl>
                                          <p:spTgt spid="23"/>
                                        </p:tgtEl>
                                        <p:attrNameLst>
                                          <p:attrName>style.visibility</p:attrName>
                                        </p:attrNameLst>
                                      </p:cBhvr>
                                      <p:to>
                                        <p:strVal val="visible"/>
                                      </p:to>
                                    </p:set>
                                  </p:childTnLst>
                                </p:cTn>
                              </p:par>
                            </p:childTnLst>
                          </p:cTn>
                        </p:par>
                        <p:par>
                          <p:cTn id="26" fill="hold">
                            <p:stCondLst>
                              <p:cond delay="10"/>
                            </p:stCondLst>
                            <p:childTnLst>
                              <p:par>
                                <p:cTn id="27" presetID="1"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sz="3900" dirty="0">
                <a:latin typeface="Arial Black" panose="020B0A04020102020204" pitchFamily="34" charset="0"/>
              </a:rPr>
              <a:t>Gain of Hybrid Parallelization</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nl-NL" sz="1800" i="1" dirty="0">
                <a:solidFill>
                  <a:schemeClr val="bg1"/>
                </a:solidFill>
              </a:rPr>
              <a:t>www.dynaflow-inc.com                                                             NETL MFS                                      </a:t>
            </a:r>
            <a:r>
              <a:rPr lang="en-US" sz="1800" i="1" dirty="0">
                <a:solidFill>
                  <a:schemeClr val="bg1"/>
                </a:solidFill>
              </a:rPr>
              <a:t>    16 of 20</a:t>
            </a:r>
            <a:endParaRPr lang="en-US" i="1" dirty="0">
              <a:solidFill>
                <a:schemeClr val="bg1"/>
              </a:solidFill>
            </a:endParaRPr>
          </a:p>
        </p:txBody>
      </p:sp>
      <p:sp>
        <p:nvSpPr>
          <p:cNvPr id="21" name="Rectangle 20"/>
          <p:cNvSpPr/>
          <p:nvPr/>
        </p:nvSpPr>
        <p:spPr>
          <a:xfrm>
            <a:off x="509019" y="2243832"/>
            <a:ext cx="4520176" cy="2631490"/>
          </a:xfrm>
          <a:prstGeom prst="rect">
            <a:avLst/>
          </a:prstGeom>
        </p:spPr>
        <p:txBody>
          <a:bodyPr wrap="square">
            <a:spAutoFit/>
          </a:bodyPr>
          <a:lstStyle/>
          <a:p>
            <a:r>
              <a:rPr lang="en-US" sz="2800" b="1" dirty="0"/>
              <a:t>In-House Cluster: </a:t>
            </a:r>
          </a:p>
          <a:p>
            <a:r>
              <a:rPr lang="en-US" sz="2800" b="1" dirty="0"/>
              <a:t>(</a:t>
            </a:r>
            <a:r>
              <a:rPr lang="en-US" sz="2800" b="1" dirty="0">
                <a:solidFill>
                  <a:srgbClr val="00B0F0"/>
                </a:solidFill>
              </a:rPr>
              <a:t>Four</a:t>
            </a:r>
            <a:r>
              <a:rPr lang="en-US" sz="2800" b="1" dirty="0"/>
              <a:t> 12-Cores CPU Nodes )</a:t>
            </a:r>
          </a:p>
          <a:p>
            <a:pPr marL="914400" lvl="1" indent="-457200">
              <a:spcBef>
                <a:spcPts val="600"/>
              </a:spcBef>
              <a:spcAft>
                <a:spcPts val="600"/>
              </a:spcAft>
              <a:buFont typeface="Wingdings" panose="05000000000000000000" pitchFamily="2" charset="2"/>
              <a:buChar char="v"/>
            </a:pPr>
            <a:r>
              <a:rPr lang="en-US" sz="2800" b="1" dirty="0"/>
              <a:t>Total: 48 Cores</a:t>
            </a:r>
          </a:p>
          <a:p>
            <a:pPr marL="914400" lvl="1" indent="-457200">
              <a:spcBef>
                <a:spcPts val="600"/>
              </a:spcBef>
              <a:spcAft>
                <a:spcPts val="600"/>
              </a:spcAft>
              <a:buFont typeface="Wingdings" panose="05000000000000000000" pitchFamily="2" charset="2"/>
              <a:buChar char="v"/>
            </a:pPr>
            <a:r>
              <a:rPr lang="en-US" sz="2800" b="1" dirty="0"/>
              <a:t>Speed: 3.00 GHz</a:t>
            </a:r>
          </a:p>
          <a:p>
            <a:pPr marL="914400" lvl="1" indent="-457200">
              <a:spcBef>
                <a:spcPts val="600"/>
              </a:spcBef>
              <a:spcAft>
                <a:spcPts val="600"/>
              </a:spcAft>
              <a:buFont typeface="Wingdings" panose="05000000000000000000" pitchFamily="2" charset="2"/>
              <a:buChar char="v"/>
            </a:pPr>
            <a:r>
              <a:rPr lang="en-US" sz="2800" b="1" dirty="0"/>
              <a:t>Memory: 272 GB</a:t>
            </a:r>
            <a:endParaRPr lang="en-US" sz="2800" b="1" cap="small"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0193" y="1440920"/>
            <a:ext cx="5547109" cy="492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3930" y="1434404"/>
            <a:ext cx="5547108" cy="492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197141" y="1587231"/>
            <a:ext cx="1488293" cy="369332"/>
          </a:xfrm>
          <a:prstGeom prst="rect">
            <a:avLst/>
          </a:prstGeom>
          <a:noFill/>
        </p:spPr>
        <p:txBody>
          <a:bodyPr wrap="none" rtlCol="0">
            <a:spAutoFit/>
          </a:bodyPr>
          <a:lstStyle/>
          <a:p>
            <a:r>
              <a:rPr lang="en-US" b="1" dirty="0">
                <a:solidFill>
                  <a:srgbClr val="00B050"/>
                </a:solidFill>
              </a:rPr>
              <a:t>MPI Procs: 48</a:t>
            </a:r>
          </a:p>
        </p:txBody>
      </p:sp>
      <p:sp>
        <p:nvSpPr>
          <p:cNvPr id="8" name="TextBox 7"/>
          <p:cNvSpPr txBox="1"/>
          <p:nvPr/>
        </p:nvSpPr>
        <p:spPr>
          <a:xfrm>
            <a:off x="6694988" y="4593716"/>
            <a:ext cx="2192267" cy="646331"/>
          </a:xfrm>
          <a:prstGeom prst="rect">
            <a:avLst/>
          </a:prstGeom>
          <a:noFill/>
        </p:spPr>
        <p:txBody>
          <a:bodyPr wrap="none" rtlCol="0">
            <a:spAutoFit/>
          </a:bodyPr>
          <a:lstStyle/>
          <a:p>
            <a:r>
              <a:rPr lang="en-US" b="1" dirty="0">
                <a:solidFill>
                  <a:srgbClr val="FF0000"/>
                </a:solidFill>
              </a:rPr>
              <a:t>MPI Procs: 30</a:t>
            </a:r>
          </a:p>
          <a:p>
            <a:r>
              <a:rPr lang="en-US" b="1" dirty="0">
                <a:solidFill>
                  <a:srgbClr val="FF0000"/>
                </a:solidFill>
              </a:rPr>
              <a:t>OpenMP Threads: 18</a:t>
            </a:r>
          </a:p>
        </p:txBody>
      </p:sp>
    </p:spTree>
    <p:custDataLst>
      <p:tags r:id="rId1"/>
    </p:custDataLst>
    <p:extLst>
      <p:ext uri="{BB962C8B-B14F-4D97-AF65-F5344CB8AC3E}">
        <p14:creationId xmlns:p14="http://schemas.microsoft.com/office/powerpoint/2010/main" val="217242113"/>
      </p:ext>
    </p:extLst>
  </p:cSld>
  <p:clrMapOvr>
    <a:masterClrMapping/>
  </p:clrMapOvr>
  <mc:AlternateContent xmlns:mc="http://schemas.openxmlformats.org/markup-compatibility/2006" xmlns:p14="http://schemas.microsoft.com/office/powerpoint/2010/main">
    <mc:Choice Requires="p14">
      <p:transition spd="slow" p14:dur="2000" advTm="95048"/>
    </mc:Choice>
    <mc:Fallback xmlns="">
      <p:transition spd="slow" advTm="950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up)">
                                      <p:cBhvr>
                                        <p:cTn id="11" dur="500"/>
                                        <p:tgtEl>
                                          <p:spTgt spid="205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altLang="zh-TW" sz="3900" b="1" dirty="0">
                <a:latin typeface="Arial Black" panose="020B0A04020102020204" pitchFamily="34" charset="0"/>
                <a:ea typeface="PMingLiU" pitchFamily="18" charset="-120"/>
              </a:rPr>
              <a:t>Bio-energy: Bio-extraction of Algae</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nl-NL" sz="1800" i="1" dirty="0">
                <a:solidFill>
                  <a:schemeClr val="bg1"/>
                </a:solidFill>
              </a:rPr>
              <a:t>www.dynaflow-inc.com                                                             NETL MFS                                      </a:t>
            </a:r>
            <a:r>
              <a:rPr lang="en-US" sz="1800" i="1" dirty="0">
                <a:solidFill>
                  <a:schemeClr val="bg1"/>
                </a:solidFill>
              </a:rPr>
              <a:t>    17 of 20</a:t>
            </a:r>
            <a:endParaRPr lang="en-US" i="1" dirty="0">
              <a:solidFill>
                <a:schemeClr val="bg1"/>
              </a:solidFill>
            </a:endParaRPr>
          </a:p>
        </p:txBody>
      </p:sp>
      <p:pic>
        <p:nvPicPr>
          <p:cNvPr id="3" name="Picture 2" descr="algae front view.JPG">
            <a:extLst>
              <a:ext uri="{FF2B5EF4-FFF2-40B4-BE49-F238E27FC236}">
                <a16:creationId xmlns:a16="http://schemas.microsoft.com/office/drawing/2014/main" id="{51F82F73-9A06-2E1D-110E-90C1882B67AB}"/>
              </a:ext>
            </a:extLst>
          </p:cNvPr>
          <p:cNvPicPr>
            <a:picLocks noChangeAspect="1"/>
          </p:cNvPicPr>
          <p:nvPr/>
        </p:nvPicPr>
        <p:blipFill>
          <a:blip r:embed="rId4" cstate="print"/>
          <a:srcRect/>
          <a:stretch>
            <a:fillRect/>
          </a:stretch>
        </p:blipFill>
        <p:spPr>
          <a:xfrm>
            <a:off x="1200149" y="1388286"/>
            <a:ext cx="4657726" cy="4560690"/>
          </a:xfrm>
          <a:prstGeom prst="rect">
            <a:avLst/>
          </a:prstGeom>
        </p:spPr>
      </p:pic>
      <p:pic>
        <p:nvPicPr>
          <p:cNvPr id="4" name="Picture 3" descr="no weir 1.JPG">
            <a:extLst>
              <a:ext uri="{FF2B5EF4-FFF2-40B4-BE49-F238E27FC236}">
                <a16:creationId xmlns:a16="http://schemas.microsoft.com/office/drawing/2014/main" id="{6CDBBEEA-0D5D-2827-30C3-C2ED99FE13C6}"/>
              </a:ext>
            </a:extLst>
          </p:cNvPr>
          <p:cNvPicPr>
            <a:picLocks noChangeAspect="1"/>
          </p:cNvPicPr>
          <p:nvPr/>
        </p:nvPicPr>
        <p:blipFill>
          <a:blip r:embed="rId5" cstate="print">
            <a:lum bright="20000" contrast="30000"/>
          </a:blip>
          <a:srcRect/>
          <a:stretch>
            <a:fillRect/>
          </a:stretch>
        </p:blipFill>
        <p:spPr>
          <a:xfrm>
            <a:off x="6705600" y="4273220"/>
            <a:ext cx="2683758" cy="1765630"/>
          </a:xfrm>
          <a:prstGeom prst="rect">
            <a:avLst/>
          </a:prstGeom>
        </p:spPr>
      </p:pic>
      <p:pic>
        <p:nvPicPr>
          <p:cNvPr id="6" name="Picture 3">
            <a:extLst>
              <a:ext uri="{FF2B5EF4-FFF2-40B4-BE49-F238E27FC236}">
                <a16:creationId xmlns:a16="http://schemas.microsoft.com/office/drawing/2014/main" id="{47C0787B-413A-B2F9-9AC9-9DBEB59E9B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28571"/>
          <a:stretch>
            <a:fillRect/>
          </a:stretch>
        </p:blipFill>
        <p:spPr bwMode="auto">
          <a:xfrm rot="5400000">
            <a:off x="6713829" y="1830095"/>
            <a:ext cx="2644445" cy="22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20449274"/>
      </p:ext>
    </p:extLst>
  </p:cSld>
  <p:clrMapOvr>
    <a:masterClrMapping/>
  </p:clrMapOvr>
  <mc:AlternateContent xmlns:mc="http://schemas.openxmlformats.org/markup-compatibility/2006" xmlns:p14="http://schemas.microsoft.com/office/powerpoint/2010/main">
    <mc:Choice Requires="p14">
      <p:transition spd="slow" p14:dur="2000" advTm="95048"/>
    </mc:Choice>
    <mc:Fallback xmlns="">
      <p:transition spd="slow" advTm="950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036EBB8B-1413-AA39-0EB6-4AF619432C0A}"/>
              </a:ext>
            </a:extLst>
          </p:cNvPr>
          <p:cNvSpPr txBox="1">
            <a:spLocks/>
          </p:cNvSpPr>
          <p:nvPr/>
        </p:nvSpPr>
        <p:spPr>
          <a:xfrm>
            <a:off x="0" y="6400798"/>
            <a:ext cx="12192000" cy="480951"/>
          </a:xfrm>
          <a:prstGeom prst="rect">
            <a:avLst/>
          </a:prstGeom>
          <a:solidFill>
            <a:schemeClr val="tx1">
              <a:lumMod val="65000"/>
              <a:lumOff val="3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nl-NL" sz="1800" i="1" dirty="0">
                <a:solidFill>
                  <a:schemeClr val="bg1"/>
                </a:solidFill>
              </a:rPr>
              <a:t>www.dynaflow-inc.com                                                             NETL MFS                                      </a:t>
            </a:r>
            <a:r>
              <a:rPr lang="en-US" sz="1800" i="1" dirty="0">
                <a:solidFill>
                  <a:schemeClr val="bg1"/>
                </a:solidFill>
              </a:rPr>
              <a:t>    13 of 20</a:t>
            </a:r>
            <a:endParaRPr lang="en-US" i="1" dirty="0">
              <a:solidFill>
                <a:schemeClr val="bg1"/>
              </a:solidFill>
            </a:endParaRPr>
          </a:p>
        </p:txBody>
      </p:sp>
      <p:sp>
        <p:nvSpPr>
          <p:cNvPr id="481282" name="Rectangle 2"/>
          <p:cNvSpPr>
            <a:spLocks noGrp="1" noChangeArrowheads="1"/>
          </p:cNvSpPr>
          <p:nvPr>
            <p:ph type="title"/>
          </p:nvPr>
        </p:nvSpPr>
        <p:spPr>
          <a:xfrm>
            <a:off x="2895600" y="304800"/>
            <a:ext cx="7010400" cy="685800"/>
          </a:xfrm>
        </p:spPr>
        <p:txBody>
          <a:bodyPr>
            <a:normAutofit/>
          </a:bodyPr>
          <a:lstStyle/>
          <a:p>
            <a:pPr>
              <a:defRPr/>
            </a:pPr>
            <a:r>
              <a:rPr lang="en-US" altLang="zh-TW" sz="3900" dirty="0">
                <a:latin typeface="Arial Black" panose="020B0A04020102020204" pitchFamily="34" charset="0"/>
                <a:ea typeface="PMingLiU" pitchFamily="18" charset="-120"/>
              </a:rPr>
              <a:t>Three Phase Simulations</a:t>
            </a:r>
            <a:endParaRPr lang="en-US" altLang="en-US" sz="3900" dirty="0">
              <a:latin typeface="Arial Black" panose="020B0A04020102020204" pitchFamily="34" charset="0"/>
            </a:endParaRPr>
          </a:p>
        </p:txBody>
      </p:sp>
      <p:pic>
        <p:nvPicPr>
          <p:cNvPr id="9" name="CFD4Algae_Nozzle-bub+part.avi">
            <a:hlinkClick r:id="" action="ppaction://media"/>
          </p:cNvPr>
          <p:cNvPicPr>
            <a:picLocks noChangeAspect="1"/>
          </p:cNvPicPr>
          <p:nvPr>
            <a:videoFile r:link="rId3"/>
            <p:extLst>
              <p:ext uri="{DAA4B4D4-6D71-4841-9C94-3DE7FCFB9230}">
                <p14:media xmlns:p14="http://schemas.microsoft.com/office/powerpoint/2010/main" r:link="rId2"/>
              </p:ext>
            </p:extLst>
          </p:nvPr>
        </p:nvPicPr>
        <p:blipFill>
          <a:blip r:embed="rId5"/>
          <a:stretch>
            <a:fillRect/>
          </a:stretch>
        </p:blipFill>
        <p:spPr>
          <a:xfrm>
            <a:off x="6792914" y="1172980"/>
            <a:ext cx="3875087" cy="5685020"/>
          </a:xfrm>
          <a:prstGeom prst="rect">
            <a:avLst/>
          </a:prstGeom>
        </p:spPr>
      </p:pic>
      <p:sp>
        <p:nvSpPr>
          <p:cNvPr id="10" name="Rectangle 9"/>
          <p:cNvSpPr/>
          <p:nvPr/>
        </p:nvSpPr>
        <p:spPr>
          <a:xfrm>
            <a:off x="6781800" y="1143000"/>
            <a:ext cx="1752600" cy="24384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zooml_vort+bub+Algae.jpg"/>
          <p:cNvPicPr>
            <a:picLocks noChangeAspect="1"/>
          </p:cNvPicPr>
          <p:nvPr/>
        </p:nvPicPr>
        <p:blipFill>
          <a:blip r:embed="rId6"/>
          <a:stretch>
            <a:fillRect/>
          </a:stretch>
        </p:blipFill>
        <p:spPr>
          <a:xfrm>
            <a:off x="1524000" y="1143001"/>
            <a:ext cx="5257800" cy="4674767"/>
          </a:xfrm>
          <a:prstGeom prst="rect">
            <a:avLst/>
          </a:prstGeom>
        </p:spPr>
      </p:pic>
      <p:pic>
        <p:nvPicPr>
          <p:cNvPr id="12" name="Picture 11" descr="curve002080.jpg"/>
          <p:cNvPicPr>
            <a:picLocks noChangeAspect="1"/>
          </p:cNvPicPr>
          <p:nvPr/>
        </p:nvPicPr>
        <p:blipFill>
          <a:blip r:embed="rId7"/>
          <a:stretch>
            <a:fillRect/>
          </a:stretch>
        </p:blipFill>
        <p:spPr>
          <a:xfrm>
            <a:off x="1600200" y="1172990"/>
            <a:ext cx="9067800" cy="5227811"/>
          </a:xfrm>
          <a:prstGeom prst="rect">
            <a:avLst/>
          </a:prstGeom>
        </p:spPr>
      </p:pic>
    </p:spTree>
    <p:custDataLst>
      <p:tags r:id="rId1"/>
    </p:custDataLst>
    <p:extLst>
      <p:ext uri="{BB962C8B-B14F-4D97-AF65-F5344CB8AC3E}">
        <p14:creationId xmlns:p14="http://schemas.microsoft.com/office/powerpoint/2010/main" val="11985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9"/>
                                        </p:tgtEl>
                                      </p:cBhvr>
                                    </p:cmd>
                                  </p:childTnLst>
                                </p:cTn>
                              </p:par>
                            </p:childTnLst>
                          </p:cTn>
                        </p:par>
                      </p:childTnLst>
                    </p:cTn>
                  </p:par>
                </p:childTnLst>
              </p:cTn>
              <p:nextCondLst>
                <p:cond evt="onClick" delay="0">
                  <p:tgtEl>
                    <p:spTgt spid="9"/>
                  </p:tgtEl>
                </p:cond>
              </p:nextCondLst>
            </p:seq>
            <p:video>
              <p:cMediaNode vol="80000">
                <p:cTn id="20" fill="hold" display="0">
                  <p:stCondLst>
                    <p:cond delay="indefinite"/>
                  </p:stCondLst>
                </p:cTn>
                <p:tgtEl>
                  <p:spTgt spid="9"/>
                </p:tgtEl>
              </p:cMediaNode>
            </p:video>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65125"/>
            <a:ext cx="10515600" cy="1325563"/>
          </a:xfrm>
        </p:spPr>
        <p:txBody>
          <a:bodyPr>
            <a:normAutofit/>
          </a:bodyPr>
          <a:lstStyle/>
          <a:p>
            <a:pPr algn="ctr"/>
            <a:r>
              <a:rPr lang="en-US" sz="3900" b="1" dirty="0">
                <a:latin typeface="Arial Black" panose="020B0A04020102020204" pitchFamily="34" charset="0"/>
              </a:rPr>
              <a:t>Outline</a:t>
            </a:r>
          </a:p>
        </p:txBody>
      </p:sp>
      <p:sp>
        <p:nvSpPr>
          <p:cNvPr id="3" name="Content Placeholder 2"/>
          <p:cNvSpPr>
            <a:spLocks noGrp="1"/>
          </p:cNvSpPr>
          <p:nvPr>
            <p:ph idx="1"/>
          </p:nvPr>
        </p:nvSpPr>
        <p:spPr>
          <a:xfrm>
            <a:off x="2987586" y="1690688"/>
            <a:ext cx="7204547" cy="4351338"/>
          </a:xfrm>
        </p:spPr>
        <p:txBody>
          <a:bodyPr>
            <a:normAutofit fontScale="92500"/>
          </a:bodyPr>
          <a:lstStyle/>
          <a:p>
            <a:pPr algn="just">
              <a:spcBef>
                <a:spcPts val="1800"/>
              </a:spcBef>
              <a:spcAft>
                <a:spcPts val="600"/>
              </a:spcAft>
            </a:pPr>
            <a:r>
              <a:rPr lang="en-US" sz="3200" b="1" dirty="0"/>
              <a:t>High Intensity Focused Ultrasound (HIFU)</a:t>
            </a:r>
          </a:p>
          <a:p>
            <a:pPr algn="just">
              <a:spcBef>
                <a:spcPts val="1800"/>
              </a:spcBef>
              <a:spcAft>
                <a:spcPts val="600"/>
              </a:spcAft>
            </a:pPr>
            <a:r>
              <a:rPr lang="en-US" sz="3200" b="1" dirty="0"/>
              <a:t>Numerical Model: Euler-Lagrange Method</a:t>
            </a:r>
          </a:p>
          <a:p>
            <a:pPr algn="just" hangingPunct="0">
              <a:spcBef>
                <a:spcPts val="1800"/>
              </a:spcBef>
              <a:spcAft>
                <a:spcPts val="600"/>
              </a:spcAft>
            </a:pPr>
            <a:r>
              <a:rPr lang="en-US" sz="3200" b="1" dirty="0"/>
              <a:t>Hybrid MPI-OpenMP Parallelization</a:t>
            </a:r>
          </a:p>
          <a:p>
            <a:pPr algn="just" hangingPunct="0">
              <a:spcBef>
                <a:spcPts val="1800"/>
              </a:spcBef>
              <a:spcAft>
                <a:spcPts val="600"/>
              </a:spcAft>
            </a:pPr>
            <a:r>
              <a:rPr lang="en-US" sz="3200" b="1" dirty="0"/>
              <a:t>Simulations &amp; Validations</a:t>
            </a:r>
          </a:p>
          <a:p>
            <a:pPr algn="just" hangingPunct="0">
              <a:spcBef>
                <a:spcPts val="1800"/>
              </a:spcBef>
              <a:spcAft>
                <a:spcPts val="600"/>
              </a:spcAft>
            </a:pPr>
            <a:r>
              <a:rPr lang="en-US" sz="3200" b="1" dirty="0"/>
              <a:t>Parallelization Efficiency</a:t>
            </a:r>
          </a:p>
          <a:p>
            <a:pPr algn="just" hangingPunct="0">
              <a:spcBef>
                <a:spcPts val="1800"/>
              </a:spcBef>
              <a:spcAft>
                <a:spcPts val="600"/>
              </a:spcAft>
            </a:pPr>
            <a:r>
              <a:rPr lang="en-US" sz="3200" b="1" dirty="0"/>
              <a:t>Summary</a:t>
            </a:r>
          </a:p>
          <a:p>
            <a:pPr marL="457200" lvl="1" indent="0" algn="just">
              <a:buNone/>
            </a:pPr>
            <a:endParaRPr lang="en-US" dirty="0"/>
          </a:p>
        </p:txBody>
      </p:sp>
      <p:sp>
        <p:nvSpPr>
          <p:cNvPr id="6" name="Footer Placeholder 3">
            <a:extLst>
              <a:ext uri="{FF2B5EF4-FFF2-40B4-BE49-F238E27FC236}">
                <a16:creationId xmlns:a16="http://schemas.microsoft.com/office/drawing/2014/main" id="{B8756781-1AF8-0883-2A82-879506D6D33A}"/>
              </a:ext>
            </a:extLst>
          </p:cNvPr>
          <p:cNvSpPr txBox="1">
            <a:spLocks/>
          </p:cNvSpPr>
          <p:nvPr/>
        </p:nvSpPr>
        <p:spPr>
          <a:xfrm>
            <a:off x="0" y="6400798"/>
            <a:ext cx="12192000" cy="480951"/>
          </a:xfrm>
          <a:prstGeom prst="rect">
            <a:avLst/>
          </a:prstGeom>
          <a:solidFill>
            <a:schemeClr val="tx1">
              <a:lumMod val="65000"/>
              <a:lumOff val="3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sz="1800" i="1" dirty="0">
                <a:solidFill>
                  <a:schemeClr val="bg1"/>
                </a:solidFill>
              </a:rPr>
              <a:t>www.dynaflow-inc.com                                                             NETL MFS                                       1 of 20</a:t>
            </a:r>
            <a:endParaRPr lang="en-US" i="1" dirty="0">
              <a:solidFill>
                <a:schemeClr val="bg1"/>
              </a:solidFill>
            </a:endParaRPr>
          </a:p>
        </p:txBody>
      </p:sp>
    </p:spTree>
    <p:extLst>
      <p:ext uri="{BB962C8B-B14F-4D97-AF65-F5344CB8AC3E}">
        <p14:creationId xmlns:p14="http://schemas.microsoft.com/office/powerpoint/2010/main" val="4065525433"/>
      </p:ext>
    </p:extLst>
  </p:cSld>
  <p:clrMapOvr>
    <a:masterClrMapping/>
  </p:clrMapOvr>
  <mc:AlternateContent xmlns:mc="http://schemas.openxmlformats.org/markup-compatibility/2006" xmlns:p14="http://schemas.microsoft.com/office/powerpoint/2010/main">
    <mc:Choice Requires="p14">
      <p:transition spd="slow" p14:dur="2000" advTm="6836"/>
    </mc:Choice>
    <mc:Fallback xmlns="">
      <p:transition spd="slow" advTm="683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55"/>
            <a:ext cx="10515600" cy="1325563"/>
          </a:xfrm>
        </p:spPr>
        <p:txBody>
          <a:bodyPr>
            <a:normAutofit/>
          </a:bodyPr>
          <a:lstStyle/>
          <a:p>
            <a:pPr algn="ctr"/>
            <a:r>
              <a:rPr lang="en-US" sz="3900" b="1" dirty="0">
                <a:latin typeface="Arial Black" panose="020B0A04020102020204" pitchFamily="34" charset="0"/>
              </a:rPr>
              <a:t>Summary</a:t>
            </a:r>
          </a:p>
        </p:txBody>
      </p:sp>
      <p:sp>
        <p:nvSpPr>
          <p:cNvPr id="3" name="Content Placeholder 2"/>
          <p:cNvSpPr>
            <a:spLocks noGrp="1"/>
          </p:cNvSpPr>
          <p:nvPr>
            <p:ph idx="1"/>
          </p:nvPr>
        </p:nvSpPr>
        <p:spPr>
          <a:xfrm>
            <a:off x="655888" y="1620526"/>
            <a:ext cx="10719247" cy="4351338"/>
          </a:xfrm>
        </p:spPr>
        <p:txBody>
          <a:bodyPr>
            <a:normAutofit fontScale="92500" lnSpcReduction="10000"/>
          </a:bodyPr>
          <a:lstStyle/>
          <a:p>
            <a:pPr algn="just"/>
            <a:r>
              <a:rPr lang="en-US" dirty="0"/>
              <a:t> A MPI-OpenMP parallelized Eulerian-Lagrangian model was developed for microbubble enhanced HIFU problems </a:t>
            </a:r>
          </a:p>
          <a:p>
            <a:pPr algn="just" hangingPunct="0"/>
            <a:r>
              <a:rPr lang="en-US" dirty="0"/>
              <a:t>Domain decomposition was adopted for both the continuum Eulerian domain and the Lagrangian discrete bubbles </a:t>
            </a:r>
          </a:p>
          <a:p>
            <a:pPr algn="just" hangingPunct="0"/>
            <a:r>
              <a:rPr lang="en-US" dirty="0"/>
              <a:t>An innovative utilization of ghost cells surrounding each subdomain is designed to avoid the need of sending bubble information across all processors while enabling the bubbles to smoothly spread their effects into all neighboring subdomains </a:t>
            </a:r>
          </a:p>
          <a:p>
            <a:pPr algn="just" hangingPunct="0"/>
            <a:r>
              <a:rPr lang="en-US" dirty="0"/>
              <a:t>Addition of OpenMP mitigates load imbalance</a:t>
            </a:r>
          </a:p>
          <a:p>
            <a:pPr algn="just" hangingPunct="0"/>
            <a:r>
              <a:rPr lang="en-US" dirty="0"/>
              <a:t>Platform is generalized to be applicable to 2&amp;3-phase systems in biomedical, energy and other industries</a:t>
            </a:r>
          </a:p>
          <a:p>
            <a:pPr marL="457200" lvl="1" indent="0" algn="just">
              <a:buNone/>
            </a:pPr>
            <a:endParaRPr lang="en-US" dirty="0"/>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19 of 20</a:t>
            </a:r>
            <a:endParaRPr lang="en-US" i="1" dirty="0">
              <a:solidFill>
                <a:schemeClr val="bg1"/>
              </a:solidFill>
            </a:endParaRPr>
          </a:p>
        </p:txBody>
      </p:sp>
    </p:spTree>
    <p:extLst>
      <p:ext uri="{BB962C8B-B14F-4D97-AF65-F5344CB8AC3E}">
        <p14:creationId xmlns:p14="http://schemas.microsoft.com/office/powerpoint/2010/main" val="1136773893"/>
      </p:ext>
    </p:extLst>
  </p:cSld>
  <p:clrMapOvr>
    <a:masterClrMapping/>
  </p:clrMapOvr>
  <mc:AlternateContent xmlns:mc="http://schemas.openxmlformats.org/markup-compatibility/2006" xmlns:p14="http://schemas.microsoft.com/office/powerpoint/2010/main">
    <mc:Choice Requires="p14">
      <p:transition spd="slow" p14:dur="2000" advTm="54954"/>
    </mc:Choice>
    <mc:Fallback xmlns="">
      <p:transition spd="slow" advTm="5495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AEB38E66-7F83-86B2-49CC-55FB871F24F7}"/>
              </a:ext>
            </a:extLst>
          </p:cNvPr>
          <p:cNvSpPr txBox="1">
            <a:spLocks/>
          </p:cNvSpPr>
          <p:nvPr/>
        </p:nvSpPr>
        <p:spPr>
          <a:xfrm>
            <a:off x="0" y="6407148"/>
            <a:ext cx="12192000" cy="480951"/>
          </a:xfrm>
          <a:prstGeom prst="rect">
            <a:avLst/>
          </a:prstGeom>
          <a:solidFill>
            <a:schemeClr val="tx1">
              <a:lumMod val="65000"/>
              <a:lumOff val="3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sz="1800" i="1" dirty="0">
                <a:solidFill>
                  <a:schemeClr val="bg1"/>
                </a:solidFill>
              </a:rPr>
              <a:t>www.dynaflow-inc.com                                                             NETL MFS                                       20 of 20</a:t>
            </a:r>
            <a:endParaRPr lang="en-US" i="1" dirty="0">
              <a:solidFill>
                <a:schemeClr val="bg1"/>
              </a:solidFill>
            </a:endParaRPr>
          </a:p>
        </p:txBody>
      </p:sp>
      <p:sp>
        <p:nvSpPr>
          <p:cNvPr id="17410" name="Rectangle 143"/>
          <p:cNvSpPr>
            <a:spLocks noChangeArrowheads="1"/>
          </p:cNvSpPr>
          <p:nvPr/>
        </p:nvSpPr>
        <p:spPr bwMode="auto">
          <a:xfrm>
            <a:off x="1524002"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2"/>
              </a:buClr>
              <a:buFont typeface="Monotype Sorts"/>
              <a:buChar char="l"/>
              <a:defRPr sz="2800">
                <a:solidFill>
                  <a:schemeClr val="tx1"/>
                </a:solidFill>
                <a:latin typeface="Arial" pitchFamily="34" charset="0"/>
                <a:cs typeface="Arial" pitchFamily="34" charset="0"/>
              </a:defRPr>
            </a:lvl1pPr>
            <a:lvl2pPr marL="742950" indent="-285750">
              <a:spcBef>
                <a:spcPct val="20000"/>
              </a:spcBef>
              <a:buClr>
                <a:schemeClr val="tx2"/>
              </a:buClr>
              <a:buChar char="–"/>
              <a:defRPr sz="2400">
                <a:solidFill>
                  <a:schemeClr val="tx1"/>
                </a:solidFill>
                <a:latin typeface="Arial" pitchFamily="34" charset="0"/>
                <a:cs typeface="Arial" pitchFamily="34" charset="0"/>
              </a:defRPr>
            </a:lvl2pPr>
            <a:lvl3pPr marL="1143000" indent="-228600">
              <a:spcBef>
                <a:spcPct val="20000"/>
              </a:spcBef>
              <a:buClr>
                <a:schemeClr val="tx2"/>
              </a:buClr>
              <a:buFont typeface="Monotype Sorts"/>
              <a:buChar char="l"/>
              <a:defRPr sz="2400">
                <a:solidFill>
                  <a:schemeClr val="tx1"/>
                </a:solidFill>
                <a:latin typeface="Arial" pitchFamily="34" charset="0"/>
                <a:cs typeface="Arial" pitchFamily="34" charset="0"/>
              </a:defRPr>
            </a:lvl3pPr>
            <a:lvl4pPr marL="1600200" indent="-228600">
              <a:spcBef>
                <a:spcPct val="20000"/>
              </a:spcBef>
              <a:buClr>
                <a:schemeClr val="tx2"/>
              </a:buClr>
              <a:buChar char="–"/>
              <a:defRPr sz="2000">
                <a:solidFill>
                  <a:schemeClr val="tx1"/>
                </a:solidFill>
                <a:latin typeface="Arial" pitchFamily="34" charset="0"/>
                <a:cs typeface="Arial" pitchFamily="34" charset="0"/>
              </a:defRPr>
            </a:lvl4pPr>
            <a:lvl5pPr marL="2057400" indent="-228600">
              <a:spcBef>
                <a:spcPct val="20000"/>
              </a:spcBef>
              <a:buClr>
                <a:schemeClr val="tx2"/>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9pPr>
          </a:lstStyle>
          <a:p>
            <a:pPr eaLnBrk="1" hangingPunct="1">
              <a:spcBef>
                <a:spcPct val="0"/>
              </a:spcBef>
              <a:buClrTx/>
              <a:buFontTx/>
              <a:buNone/>
            </a:pPr>
            <a:endParaRPr lang="en-US" altLang="en-US" sz="1800"/>
          </a:p>
        </p:txBody>
      </p:sp>
      <p:sp>
        <p:nvSpPr>
          <p:cNvPr id="26" name="Rectangle 2"/>
          <p:cNvSpPr txBox="1">
            <a:spLocks noChangeArrowheads="1"/>
          </p:cNvSpPr>
          <p:nvPr/>
        </p:nvSpPr>
        <p:spPr bwMode="auto">
          <a:xfrm>
            <a:off x="2819400" y="152400"/>
            <a:ext cx="7696200" cy="990600"/>
          </a:xfrm>
          <a:prstGeom prst="rect">
            <a:avLst/>
          </a:prstGeom>
          <a:noFill/>
          <a:ln w="9525">
            <a:noFill/>
            <a:miter lim="800000"/>
            <a:headEnd/>
            <a:tailEnd/>
          </a:ln>
          <a:effectLst/>
        </p:spPr>
        <p:txBody>
          <a:bodyPr lIns="92075" tIns="46038" rIns="92075" bIns="4603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sz="3200" b="1" dirty="0">
                <a:solidFill>
                  <a:schemeClr val="tx2"/>
                </a:solidFill>
                <a:effectLst>
                  <a:outerShdw blurRad="38100" dist="38100" dir="2700000" algn="tl">
                    <a:srgbClr val="000000"/>
                  </a:outerShdw>
                </a:effectLst>
              </a:rPr>
              <a:t>Speedup for Real-world Applications</a:t>
            </a:r>
            <a:endParaRPr lang="el-GR" sz="3200" b="1" dirty="0">
              <a:solidFill>
                <a:schemeClr val="tx2"/>
              </a:solidFill>
              <a:effectLst>
                <a:outerShdw blurRad="38100" dist="38100" dir="2700000" algn="tl">
                  <a:srgbClr val="000000"/>
                </a:outerShdw>
              </a:effectLst>
              <a:latin typeface="Arial Black" panose="020B0A04020102020204" pitchFamily="34" charset="0"/>
            </a:endParaRPr>
          </a:p>
        </p:txBody>
      </p:sp>
      <p:sp>
        <p:nvSpPr>
          <p:cNvPr id="25" name="Content Placeholder 2"/>
          <p:cNvSpPr txBox="1">
            <a:spLocks/>
          </p:cNvSpPr>
          <p:nvPr/>
        </p:nvSpPr>
        <p:spPr bwMode="auto">
          <a:xfrm>
            <a:off x="1600200" y="1219200"/>
            <a:ext cx="8915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Font typeface="Monotype Sorts" pitchFamily="2" charset="2"/>
              <a:buNone/>
              <a:defRPr sz="2800">
                <a:solidFill>
                  <a:schemeClr val="tx1"/>
                </a:solidFill>
                <a:latin typeface="+mn-lt"/>
                <a:ea typeface="+mn-ea"/>
                <a:cs typeface="+mn-cs"/>
              </a:defRPr>
            </a:lvl1pPr>
            <a:lvl2pPr marL="457200" indent="0" algn="ctr" rtl="0" eaLnBrk="0" fontAlgn="base" hangingPunct="0">
              <a:spcBef>
                <a:spcPct val="20000"/>
              </a:spcBef>
              <a:spcAft>
                <a:spcPct val="0"/>
              </a:spcAft>
              <a:buClr>
                <a:schemeClr val="tx2"/>
              </a:buClr>
              <a:buNone/>
              <a:defRPr sz="2400">
                <a:solidFill>
                  <a:schemeClr val="tx1"/>
                </a:solidFill>
                <a:latin typeface="+mn-lt"/>
                <a:cs typeface="+mn-cs"/>
              </a:defRPr>
            </a:lvl2pPr>
            <a:lvl3pPr marL="914400" indent="0" algn="ctr" rtl="0" eaLnBrk="0" fontAlgn="base" hangingPunct="0">
              <a:spcBef>
                <a:spcPct val="20000"/>
              </a:spcBef>
              <a:spcAft>
                <a:spcPct val="0"/>
              </a:spcAft>
              <a:buClr>
                <a:schemeClr val="tx2"/>
              </a:buClr>
              <a:buFont typeface="Monotype Sorts" pitchFamily="2" charset="2"/>
              <a:buNone/>
              <a:defRPr sz="2400">
                <a:solidFill>
                  <a:schemeClr val="tx1"/>
                </a:solidFill>
                <a:latin typeface="+mn-lt"/>
                <a:cs typeface="+mn-cs"/>
              </a:defRPr>
            </a:lvl3pPr>
            <a:lvl4pPr marL="1371600" indent="0" algn="ctr" rtl="0" eaLnBrk="0" fontAlgn="base" hangingPunct="0">
              <a:spcBef>
                <a:spcPct val="20000"/>
              </a:spcBef>
              <a:spcAft>
                <a:spcPct val="0"/>
              </a:spcAft>
              <a:buClr>
                <a:schemeClr val="tx2"/>
              </a:buClr>
              <a:buNone/>
              <a:defRPr sz="2000">
                <a:solidFill>
                  <a:schemeClr val="tx1"/>
                </a:solidFill>
                <a:latin typeface="+mn-lt"/>
                <a:cs typeface="+mn-cs"/>
              </a:defRPr>
            </a:lvl4pPr>
            <a:lvl5pPr marL="1828800" indent="0" algn="ctr" rtl="0" eaLnBrk="0" fontAlgn="base" hangingPunct="0">
              <a:spcBef>
                <a:spcPct val="20000"/>
              </a:spcBef>
              <a:spcAft>
                <a:spcPct val="0"/>
              </a:spcAft>
              <a:buClr>
                <a:schemeClr val="tx2"/>
              </a:buClr>
              <a:buNone/>
              <a:defRPr sz="2000">
                <a:solidFill>
                  <a:schemeClr val="tx1"/>
                </a:solidFill>
                <a:latin typeface="+mn-lt"/>
                <a:cs typeface="+mn-cs"/>
              </a:defRPr>
            </a:lvl5pPr>
            <a:lvl6pPr marL="2286000" indent="0" algn="ctr" rtl="0" eaLnBrk="1" fontAlgn="base" hangingPunct="1">
              <a:spcBef>
                <a:spcPct val="20000"/>
              </a:spcBef>
              <a:spcAft>
                <a:spcPct val="0"/>
              </a:spcAft>
              <a:buClr>
                <a:schemeClr val="tx2"/>
              </a:buClr>
              <a:buNone/>
              <a:defRPr sz="2000">
                <a:solidFill>
                  <a:schemeClr val="tx1"/>
                </a:solidFill>
                <a:latin typeface="+mn-lt"/>
                <a:cs typeface="+mn-cs"/>
              </a:defRPr>
            </a:lvl6pPr>
            <a:lvl7pPr marL="2743200" indent="0" algn="ctr" rtl="0" eaLnBrk="1" fontAlgn="base" hangingPunct="1">
              <a:spcBef>
                <a:spcPct val="20000"/>
              </a:spcBef>
              <a:spcAft>
                <a:spcPct val="0"/>
              </a:spcAft>
              <a:buClr>
                <a:schemeClr val="tx2"/>
              </a:buClr>
              <a:buNone/>
              <a:defRPr sz="2000">
                <a:solidFill>
                  <a:schemeClr val="tx1"/>
                </a:solidFill>
                <a:latin typeface="+mn-lt"/>
                <a:cs typeface="+mn-cs"/>
              </a:defRPr>
            </a:lvl7pPr>
            <a:lvl8pPr marL="3200400" indent="0" algn="ctr" rtl="0" eaLnBrk="1" fontAlgn="base" hangingPunct="1">
              <a:spcBef>
                <a:spcPct val="20000"/>
              </a:spcBef>
              <a:spcAft>
                <a:spcPct val="0"/>
              </a:spcAft>
              <a:buClr>
                <a:schemeClr val="tx2"/>
              </a:buClr>
              <a:buNone/>
              <a:defRPr sz="2000">
                <a:solidFill>
                  <a:schemeClr val="tx1"/>
                </a:solidFill>
                <a:latin typeface="+mn-lt"/>
                <a:cs typeface="+mn-cs"/>
              </a:defRPr>
            </a:lvl8pPr>
            <a:lvl9pPr marL="3657600" indent="0" algn="ctr" rtl="0" eaLnBrk="1" fontAlgn="base" hangingPunct="1">
              <a:spcBef>
                <a:spcPct val="20000"/>
              </a:spcBef>
              <a:spcAft>
                <a:spcPct val="0"/>
              </a:spcAft>
              <a:buClr>
                <a:schemeClr val="tx2"/>
              </a:buClr>
              <a:buNone/>
              <a:defRPr sz="2000">
                <a:solidFill>
                  <a:schemeClr val="tx1"/>
                </a:solidFill>
                <a:latin typeface="+mn-lt"/>
                <a:cs typeface="+mn-cs"/>
              </a:defRPr>
            </a:lvl9pPr>
          </a:lstStyle>
          <a:p>
            <a:pPr marL="457200" indent="-457200" algn="l">
              <a:lnSpc>
                <a:spcPct val="110000"/>
              </a:lnSpc>
              <a:spcBef>
                <a:spcPts val="600"/>
              </a:spcBef>
              <a:buFont typeface="Wingdings" panose="05000000000000000000" pitchFamily="2" charset="2"/>
              <a:buChar char="v"/>
            </a:pPr>
            <a:r>
              <a:rPr lang="en-US" altLang="en-US" sz="2500" kern="0" dirty="0"/>
              <a:t>OpenMP Parallelization</a:t>
            </a:r>
          </a:p>
          <a:p>
            <a:pPr algn="l">
              <a:lnSpc>
                <a:spcPct val="110000"/>
              </a:lnSpc>
              <a:spcBef>
                <a:spcPts val="600"/>
              </a:spcBef>
            </a:pPr>
            <a:r>
              <a:rPr lang="fr-BE" sz="1500" kern="0" dirty="0"/>
              <a:t>Ma, J., Hsiao, C-T., &amp; Chahine, G.L. "</a:t>
            </a:r>
            <a:r>
              <a:rPr lang="fr-BE" sz="1500" kern="0" dirty="0" err="1"/>
              <a:t>Shared</a:t>
            </a:r>
            <a:r>
              <a:rPr lang="fr-BE" sz="1500" kern="0" dirty="0"/>
              <a:t>-Memory </a:t>
            </a:r>
            <a:r>
              <a:rPr lang="fr-BE" sz="1500" kern="0" dirty="0" err="1"/>
              <a:t>Parallelization</a:t>
            </a:r>
            <a:r>
              <a:rPr lang="fr-BE" sz="1500" kern="0" dirty="0"/>
              <a:t> for </a:t>
            </a:r>
            <a:r>
              <a:rPr lang="fr-BE" sz="1500" kern="0" dirty="0" err="1"/>
              <a:t>Two-Way</a:t>
            </a:r>
            <a:r>
              <a:rPr lang="fr-BE" sz="1500" kern="0" dirty="0"/>
              <a:t> </a:t>
            </a:r>
            <a:r>
              <a:rPr lang="fr-BE" sz="1500" kern="0" dirty="0" err="1"/>
              <a:t>Coupled</a:t>
            </a:r>
            <a:r>
              <a:rPr lang="fr-BE" sz="1500" kern="0" dirty="0"/>
              <a:t> Euler–Lagrange </a:t>
            </a:r>
            <a:r>
              <a:rPr lang="fr-BE" sz="1500" kern="0" dirty="0" err="1"/>
              <a:t>Modeling</a:t>
            </a:r>
            <a:r>
              <a:rPr lang="fr-BE" sz="1500" kern="0" dirty="0"/>
              <a:t> of </a:t>
            </a:r>
            <a:r>
              <a:rPr lang="fr-BE" sz="1500" kern="0" dirty="0" err="1"/>
              <a:t>Cavitating</a:t>
            </a:r>
            <a:r>
              <a:rPr lang="fr-BE" sz="1500" kern="0" dirty="0"/>
              <a:t> </a:t>
            </a:r>
            <a:r>
              <a:rPr lang="fr-BE" sz="1500" kern="0" dirty="0" err="1"/>
              <a:t>Bubbly</a:t>
            </a:r>
            <a:r>
              <a:rPr lang="fr-BE" sz="1500" kern="0" dirty="0"/>
              <a:t> </a:t>
            </a:r>
            <a:r>
              <a:rPr lang="fr-BE" sz="1500" kern="0" dirty="0" err="1"/>
              <a:t>Flows</a:t>
            </a:r>
            <a:r>
              <a:rPr lang="fr-BE" sz="1500" kern="0" dirty="0"/>
              <a:t>". ASME J. of </a:t>
            </a:r>
            <a:r>
              <a:rPr lang="fr-BE" sz="1500" kern="0" dirty="0" err="1"/>
              <a:t>Fluids</a:t>
            </a:r>
            <a:r>
              <a:rPr lang="fr-BE" sz="1500" kern="0" dirty="0"/>
              <a:t> Eng., 2015. ( </a:t>
            </a:r>
            <a:r>
              <a:rPr lang="fr-BE" sz="1500" i="1" kern="0" dirty="0">
                <a:solidFill>
                  <a:schemeClr val="accent2"/>
                </a:solidFill>
              </a:rPr>
              <a:t>HPC Tutorial </a:t>
            </a:r>
            <a:r>
              <a:rPr lang="fr-BE" sz="1500" kern="0" dirty="0"/>
              <a:t>)</a:t>
            </a:r>
            <a:endParaRPr lang="en-US" altLang="en-US" sz="1500" kern="0" dirty="0"/>
          </a:p>
          <a:p>
            <a:pPr marL="457200" indent="-457200" algn="l">
              <a:lnSpc>
                <a:spcPct val="110000"/>
              </a:lnSpc>
              <a:spcBef>
                <a:spcPts val="1200"/>
              </a:spcBef>
              <a:buFont typeface="Wingdings" panose="05000000000000000000" pitchFamily="2" charset="2"/>
              <a:buChar char="v"/>
            </a:pPr>
            <a:r>
              <a:rPr lang="en-US" altLang="en-US" sz="2500" kern="0" dirty="0"/>
              <a:t>MPI Parallelization</a:t>
            </a:r>
          </a:p>
          <a:p>
            <a:pPr algn="l">
              <a:lnSpc>
                <a:spcPct val="110000"/>
              </a:lnSpc>
              <a:spcBef>
                <a:spcPct val="65000"/>
              </a:spcBef>
            </a:pPr>
            <a:r>
              <a:rPr lang="en-US" altLang="en-US" sz="1500" kern="0" dirty="0"/>
              <a:t>Ma, J., Gnanaskandan, A., Hsiao, C., &amp; Chahine, G. L. "Message Passing Interface Parallelization for Two-Way Coupled Euler–Lagrange Simulation of Microbubble Enhanced HIFU." ASME. J. Fluids Eng., 2021  (</a:t>
            </a:r>
            <a:r>
              <a:rPr lang="en-US" altLang="en-US" sz="1500" i="1" kern="0" dirty="0">
                <a:solidFill>
                  <a:schemeClr val="accent2"/>
                </a:solidFill>
              </a:rPr>
              <a:t>ASME CFDTC Best Paper of 2020</a:t>
            </a:r>
            <a:r>
              <a:rPr lang="en-US" altLang="en-US" sz="1500" kern="0" dirty="0"/>
              <a:t>)</a:t>
            </a:r>
          </a:p>
          <a:p>
            <a:pPr marL="457200" indent="-457200" algn="l">
              <a:lnSpc>
                <a:spcPct val="110000"/>
              </a:lnSpc>
              <a:spcBef>
                <a:spcPts val="1200"/>
              </a:spcBef>
              <a:buFont typeface="Wingdings" panose="05000000000000000000" pitchFamily="2" charset="2"/>
              <a:buChar char="v"/>
            </a:pPr>
            <a:r>
              <a:rPr lang="en-US" altLang="en-US" sz="2500" kern="0" dirty="0"/>
              <a:t>Hybrid MPI-OpenMP Parallelization</a:t>
            </a:r>
          </a:p>
          <a:p>
            <a:pPr algn="l">
              <a:lnSpc>
                <a:spcPct val="110000"/>
              </a:lnSpc>
              <a:spcBef>
                <a:spcPct val="65000"/>
              </a:spcBef>
            </a:pPr>
            <a:r>
              <a:rPr lang="en-US" altLang="en-US" sz="1500" kern="0" dirty="0"/>
              <a:t>Ma, J., Deng, X., Hsiao, C., &amp; Chahine, G. L. “Hybrid MPI-OpenMP Accelerated Euler–Lagrange Simulation of Microbubble Enhanced HIFU." FEDSM, 2021 (</a:t>
            </a:r>
            <a:r>
              <a:rPr lang="en-US" altLang="en-US" sz="1500" i="1" kern="0" dirty="0">
                <a:solidFill>
                  <a:schemeClr val="accent2"/>
                </a:solidFill>
              </a:rPr>
              <a:t>ASME MFTC Best Paper of 2021</a:t>
            </a:r>
            <a:r>
              <a:rPr lang="en-US" altLang="en-US" sz="1500" kern="0" dirty="0"/>
              <a:t>)</a:t>
            </a:r>
            <a:endParaRPr lang="en-US" altLang="en-US" kern="0" dirty="0">
              <a:solidFill>
                <a:srgbClr val="FF0000"/>
              </a:solidFill>
            </a:endParaRPr>
          </a:p>
          <a:p>
            <a:pPr marL="457200" indent="-457200" algn="l">
              <a:lnSpc>
                <a:spcPct val="110000"/>
              </a:lnSpc>
              <a:spcBef>
                <a:spcPts val="1200"/>
              </a:spcBef>
              <a:buFont typeface="Wingdings" panose="05000000000000000000" pitchFamily="2" charset="2"/>
              <a:buChar char="v"/>
            </a:pPr>
            <a:r>
              <a:rPr lang="en-US" altLang="en-US" sz="2500" kern="0" dirty="0" err="1"/>
              <a:t>OpenMP+OpenACC</a:t>
            </a:r>
            <a:r>
              <a:rPr lang="en-US" altLang="en-US" sz="2500" kern="0" dirty="0"/>
              <a:t>(GPU) Parallelization</a:t>
            </a:r>
          </a:p>
          <a:p>
            <a:pPr algn="l">
              <a:lnSpc>
                <a:spcPct val="110000"/>
              </a:lnSpc>
              <a:spcBef>
                <a:spcPct val="65000"/>
              </a:spcBef>
            </a:pPr>
            <a:r>
              <a:rPr lang="fr-BE" sz="1500" kern="0" dirty="0"/>
              <a:t>Hsiao, C-T., Ma, J., Kapahi, A., &amp; Chahine, G.L. </a:t>
            </a:r>
            <a:r>
              <a:rPr lang="en-US" altLang="en-US" sz="1500" kern="0" dirty="0"/>
              <a:t>Multiscale Modeling of Two-Phase Bubbly Flows, DoE SBIR Report, 2015 (</a:t>
            </a:r>
            <a:r>
              <a:rPr lang="en-US" altLang="en-US" sz="1500" i="1" kern="0" dirty="0">
                <a:solidFill>
                  <a:schemeClr val="accent2"/>
                </a:solidFill>
              </a:rPr>
              <a:t>NERSC User Science Highlights</a:t>
            </a:r>
            <a:r>
              <a:rPr lang="en-US" altLang="en-US" sz="1500" kern="0" dirty="0"/>
              <a:t>)</a:t>
            </a:r>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2" r="3717"/>
          <a:stretch/>
        </p:blipFill>
        <p:spPr bwMode="auto">
          <a:xfrm>
            <a:off x="7447670" y="3798078"/>
            <a:ext cx="4724402" cy="303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00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4230624" y="2755407"/>
            <a:ext cx="5132832" cy="240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2"/>
              </a:buClr>
              <a:buFont typeface="Wingdings" pitchFamily="2" charset="2"/>
              <a:buChar char="q"/>
              <a:defRPr sz="2400">
                <a:solidFill>
                  <a:schemeClr val="tx1"/>
                </a:solidFill>
                <a:latin typeface="+mn-lt"/>
                <a:cs typeface="+mn-cs"/>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cs typeface="+mn-cs"/>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cs typeface="+mn-cs"/>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cs typeface="+mn-cs"/>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cs typeface="+mn-cs"/>
              </a:defRPr>
            </a:lvl9pPr>
          </a:lstStyle>
          <a:p>
            <a:pPr marL="0" indent="0">
              <a:buNone/>
            </a:pPr>
            <a:r>
              <a:rPr lang="en-US" sz="3600" b="1" kern="0" dirty="0"/>
              <a:t>Questions ?</a:t>
            </a:r>
          </a:p>
          <a:p>
            <a:pPr marL="0" indent="0">
              <a:buNone/>
            </a:pPr>
            <a:endParaRPr lang="en-US" sz="3600" kern="0" dirty="0"/>
          </a:p>
          <a:p>
            <a:pPr marL="0" indent="0">
              <a:buNone/>
            </a:pPr>
            <a:r>
              <a:rPr lang="en-US" kern="0" dirty="0">
                <a:hlinkClick r:id="rId2"/>
              </a:rPr>
              <a:t>jingsen@dynaflow-inc.com</a:t>
            </a:r>
            <a:endParaRPr lang="en-US" kern="0" dirty="0"/>
          </a:p>
          <a:p>
            <a:pPr marL="0" indent="0">
              <a:buNone/>
            </a:pPr>
            <a:r>
              <a:rPr lang="en-US" kern="0" dirty="0">
                <a:hlinkClick r:id="rId3"/>
              </a:rPr>
              <a:t>www.dynaflow-inc.com</a:t>
            </a:r>
            <a:endParaRPr lang="en-US" kern="0" dirty="0"/>
          </a:p>
          <a:p>
            <a:pPr marL="0" indent="0">
              <a:buNone/>
            </a:pPr>
            <a:endParaRPr lang="en-US" kern="0" dirty="0"/>
          </a:p>
        </p:txBody>
      </p:sp>
      <p:pic>
        <p:nvPicPr>
          <p:cNvPr id="2050" name="Picture 2" descr="Dynaflow, Inc. - Science Ex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867" y="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93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728"/>
            <a:ext cx="10515600" cy="1325563"/>
          </a:xfrm>
        </p:spPr>
        <p:txBody>
          <a:bodyPr>
            <a:normAutofit/>
          </a:bodyPr>
          <a:lstStyle/>
          <a:p>
            <a:pPr algn="ctr"/>
            <a:r>
              <a:rPr lang="en-US" sz="3900" dirty="0">
                <a:latin typeface="Arial Black" panose="020B0A04020102020204" pitchFamily="34" charset="0"/>
              </a:rPr>
              <a:t>HIFU - Medical Applications</a:t>
            </a:r>
          </a:p>
        </p:txBody>
      </p:sp>
      <p:sp>
        <p:nvSpPr>
          <p:cNvPr id="6" name="Content Placeholder 2"/>
          <p:cNvSpPr txBox="1">
            <a:spLocks/>
          </p:cNvSpPr>
          <p:nvPr/>
        </p:nvSpPr>
        <p:spPr>
          <a:xfrm>
            <a:off x="67311" y="1311113"/>
            <a:ext cx="6233068" cy="3606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500" b="1" dirty="0"/>
              <a:t> High Intensity Focused Ultrasound (HIFU)</a:t>
            </a:r>
          </a:p>
          <a:p>
            <a:pPr lvl="1" algn="just"/>
            <a:r>
              <a:rPr lang="en-US" dirty="0"/>
              <a:t> Thermally ablate solid tumors such as in liver, brain, breast, and other parts of body</a:t>
            </a:r>
          </a:p>
          <a:p>
            <a:pPr algn="just"/>
            <a:r>
              <a:rPr lang="en-US" sz="2500" b="1" dirty="0"/>
              <a:t>Advantages:</a:t>
            </a:r>
          </a:p>
          <a:p>
            <a:pPr lvl="1" algn="just">
              <a:lnSpc>
                <a:spcPct val="100000"/>
              </a:lnSpc>
              <a:spcBef>
                <a:spcPts val="0"/>
              </a:spcBef>
            </a:pPr>
            <a:r>
              <a:rPr lang="en-US" b="1" dirty="0"/>
              <a:t>Targeted: </a:t>
            </a:r>
            <a:r>
              <a:rPr lang="en-US" dirty="0"/>
              <a:t>treatment with ultrasound that deposits energy only into a small volume to heat and destroy the tissue near focus</a:t>
            </a:r>
          </a:p>
          <a:p>
            <a:pPr lvl="1" algn="just">
              <a:lnSpc>
                <a:spcPct val="100000"/>
              </a:lnSpc>
            </a:pPr>
            <a:r>
              <a:rPr lang="en-US" b="1" dirty="0"/>
              <a:t>Noninvasive:</a:t>
            </a:r>
            <a:r>
              <a:rPr lang="en-US" dirty="0"/>
              <a:t> surgery and cancer therapy</a:t>
            </a:r>
          </a:p>
          <a:p>
            <a:pPr lvl="1" algn="just">
              <a:lnSpc>
                <a:spcPct val="100000"/>
              </a:lnSpc>
            </a:pPr>
            <a:r>
              <a:rPr lang="en-US" b="1" dirty="0"/>
              <a:t>Enhanced: </a:t>
            </a:r>
            <a:r>
              <a:rPr lang="en-US" dirty="0"/>
              <a:t>by </a:t>
            </a:r>
            <a:r>
              <a:rPr lang="en-US" i="1" dirty="0">
                <a:solidFill>
                  <a:srgbClr val="FF0000"/>
                </a:solidFill>
                <a:latin typeface="Aharoni" panose="020B0604020202020204" pitchFamily="2" charset="-79"/>
                <a:cs typeface="Aharoni" panose="020B0604020202020204" pitchFamily="2" charset="-79"/>
              </a:rPr>
              <a:t>injection of microbubbles</a:t>
            </a:r>
          </a:p>
        </p:txBody>
      </p:sp>
      <p:pic>
        <p:nvPicPr>
          <p:cNvPr id="1028" name="Picture 4" descr="Illustration of high-intensity focused ultrasound (HIFU) treatment of a pancreatic tumor from an extracorporeal HIFU system (Reproduced with permission from Dubinsky et al., AJR Am J Roentgenol 2008;190:191-199.). ">
            <a:extLst>
              <a:ext uri="{FF2B5EF4-FFF2-40B4-BE49-F238E27FC236}">
                <a16:creationId xmlns:a16="http://schemas.microsoft.com/office/drawing/2014/main" id="{BEE693C6-1035-446A-82C4-553A54D925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895"/>
          <a:stretch/>
        </p:blipFill>
        <p:spPr bwMode="auto">
          <a:xfrm>
            <a:off x="6516128" y="1130187"/>
            <a:ext cx="5421419" cy="2020120"/>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DFB61EC9-40DF-4902-8455-CAE786578AB6}"/>
              </a:ext>
            </a:extLst>
          </p:cNvPr>
          <p:cNvSpPr txBox="1">
            <a:spLocks/>
          </p:cNvSpPr>
          <p:nvPr/>
        </p:nvSpPr>
        <p:spPr>
          <a:xfrm>
            <a:off x="57533" y="4907981"/>
            <a:ext cx="6377032" cy="14394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500" b="1" dirty="0"/>
              <a:t>Multiphase Numerical Modelling Desirable:</a:t>
            </a:r>
          </a:p>
          <a:p>
            <a:pPr lvl="1" algn="just">
              <a:lnSpc>
                <a:spcPct val="110000"/>
              </a:lnSpc>
            </a:pPr>
            <a:r>
              <a:rPr lang="en-US" b="1" dirty="0"/>
              <a:t>Analytical: </a:t>
            </a:r>
            <a:r>
              <a:rPr lang="en-US" dirty="0"/>
              <a:t>further understanding</a:t>
            </a:r>
          </a:p>
          <a:p>
            <a:pPr lvl="1" algn="just">
              <a:lnSpc>
                <a:spcPct val="110000"/>
              </a:lnSpc>
            </a:pPr>
            <a:r>
              <a:rPr lang="en-US" b="1" dirty="0"/>
              <a:t>Practical:</a:t>
            </a:r>
            <a:r>
              <a:rPr lang="en-US" dirty="0"/>
              <a:t> procedure planning &amp; optimization</a:t>
            </a:r>
          </a:p>
        </p:txBody>
      </p:sp>
      <p:grpSp>
        <p:nvGrpSpPr>
          <p:cNvPr id="7" name="Group 6"/>
          <p:cNvGrpSpPr/>
          <p:nvPr/>
        </p:nvGrpSpPr>
        <p:grpSpPr>
          <a:xfrm>
            <a:off x="6334627" y="2235397"/>
            <a:ext cx="5881383" cy="3786242"/>
            <a:chOff x="1583635" y="2670560"/>
            <a:chExt cx="5881383" cy="3786242"/>
          </a:xfrm>
        </p:grpSpPr>
        <p:pic>
          <p:nvPicPr>
            <p:cNvPr id="8" name="Picture 2" descr="Image result for high intensity focused ultrasound canc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3635" y="2670560"/>
              <a:ext cx="5881383" cy="357421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81113" y="6195192"/>
              <a:ext cx="5290231" cy="261610"/>
            </a:xfrm>
            <a:prstGeom prst="rect">
              <a:avLst/>
            </a:prstGeom>
            <a:noFill/>
          </p:spPr>
          <p:txBody>
            <a:bodyPr wrap="none" rtlCol="0">
              <a:spAutoFit/>
            </a:bodyPr>
            <a:lstStyle/>
            <a:p>
              <a:r>
                <a:rPr lang="en-US" sz="1100" dirty="0"/>
                <a:t>Image source : www.agadamedical.it/en-hifu-high-intensity-focused-ultrasound.html/ </a:t>
              </a:r>
            </a:p>
          </p:txBody>
        </p:sp>
      </p:grpSp>
      <p:grpSp>
        <p:nvGrpSpPr>
          <p:cNvPr id="15" name="Group 14">
            <a:extLst>
              <a:ext uri="{FF2B5EF4-FFF2-40B4-BE49-F238E27FC236}">
                <a16:creationId xmlns:a16="http://schemas.microsoft.com/office/drawing/2014/main" id="{CB82024B-5251-4C43-825C-5DE2EB11F2B7}"/>
              </a:ext>
            </a:extLst>
          </p:cNvPr>
          <p:cNvGrpSpPr/>
          <p:nvPr/>
        </p:nvGrpSpPr>
        <p:grpSpPr>
          <a:xfrm>
            <a:off x="6732105" y="3030528"/>
            <a:ext cx="2585778" cy="1887561"/>
            <a:chOff x="6867015" y="3973264"/>
            <a:chExt cx="2585778" cy="1887561"/>
          </a:xfrm>
        </p:grpSpPr>
        <p:cxnSp>
          <p:nvCxnSpPr>
            <p:cNvPr id="4" name="Straight Arrow Connector 3">
              <a:extLst>
                <a:ext uri="{FF2B5EF4-FFF2-40B4-BE49-F238E27FC236}">
                  <a16:creationId xmlns:a16="http://schemas.microsoft.com/office/drawing/2014/main" id="{337472DB-BBF7-4E53-9BD6-F6203269580F}"/>
                </a:ext>
              </a:extLst>
            </p:cNvPr>
            <p:cNvCxnSpPr>
              <a:cxnSpLocks/>
            </p:cNvCxnSpPr>
            <p:nvPr/>
          </p:nvCxnSpPr>
          <p:spPr>
            <a:xfrm>
              <a:off x="6867015" y="3973264"/>
              <a:ext cx="2572890" cy="8803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545ECAF-C1C3-4539-A8BF-643122EA147D}"/>
                </a:ext>
              </a:extLst>
            </p:cNvPr>
            <p:cNvCxnSpPr>
              <a:cxnSpLocks/>
            </p:cNvCxnSpPr>
            <p:nvPr/>
          </p:nvCxnSpPr>
          <p:spPr>
            <a:xfrm flipV="1">
              <a:off x="6879903" y="4919920"/>
              <a:ext cx="2572890" cy="9409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15B50871-56F2-483A-8424-558706FC9EC6}"/>
              </a:ext>
            </a:extLst>
          </p:cNvPr>
          <p:cNvSpPr/>
          <p:nvPr/>
        </p:nvSpPr>
        <p:spPr>
          <a:xfrm>
            <a:off x="9544833" y="4948719"/>
            <a:ext cx="839244" cy="518125"/>
          </a:xfrm>
          <a:prstGeom prst="ellipse">
            <a:avLst/>
          </a:prstGeom>
          <a:no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C663CA85-301C-4B43-AFED-9C318EF1DDBE}"/>
              </a:ext>
            </a:extLst>
          </p:cNvPr>
          <p:cNvCxnSpPr>
            <a:cxnSpLocks/>
          </p:cNvCxnSpPr>
          <p:nvPr/>
        </p:nvCxnSpPr>
        <p:spPr>
          <a:xfrm>
            <a:off x="9557359" y="3994799"/>
            <a:ext cx="426090" cy="13046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4F995C8E-C626-276A-8FBC-1DCACFA3D2F7}"/>
              </a:ext>
            </a:extLst>
          </p:cNvPr>
          <p:cNvSpPr txBox="1">
            <a:spLocks/>
          </p:cNvSpPr>
          <p:nvPr/>
        </p:nvSpPr>
        <p:spPr>
          <a:xfrm>
            <a:off x="0" y="6400798"/>
            <a:ext cx="12192000" cy="480951"/>
          </a:xfrm>
          <a:prstGeom prst="rect">
            <a:avLst/>
          </a:prstGeom>
          <a:solidFill>
            <a:schemeClr val="tx1">
              <a:lumMod val="65000"/>
              <a:lumOff val="3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en-US" sz="1800" i="1" dirty="0">
                <a:solidFill>
                  <a:schemeClr val="bg1"/>
                </a:solidFill>
              </a:rPr>
              <a:t>www.dynaflow-inc.com                                                             NETL MFS                                       2 of 20</a:t>
            </a:r>
            <a:endParaRPr lang="en-US" i="1" dirty="0">
              <a:solidFill>
                <a:schemeClr val="bg1"/>
              </a:solidFill>
            </a:endParaRPr>
          </a:p>
        </p:txBody>
      </p:sp>
    </p:spTree>
    <p:custDataLst>
      <p:tags r:id="rId1"/>
    </p:custDataLst>
    <p:extLst>
      <p:ext uri="{BB962C8B-B14F-4D97-AF65-F5344CB8AC3E}">
        <p14:creationId xmlns:p14="http://schemas.microsoft.com/office/powerpoint/2010/main" val="521690831"/>
      </p:ext>
    </p:extLst>
  </p:cSld>
  <p:clrMapOvr>
    <a:masterClrMapping/>
  </p:clrMapOvr>
  <mc:AlternateContent xmlns:mc="http://schemas.openxmlformats.org/markup-compatibility/2006" xmlns:p14="http://schemas.microsoft.com/office/powerpoint/2010/main">
    <mc:Choice Requires="p14">
      <p:transition spd="slow" p14:dur="2000" advTm="108191"/>
    </mc:Choice>
    <mc:Fallback xmlns="">
      <p:transition spd="slow" advTm="108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par>
                          <p:cTn id="19" fill="hold">
                            <p:stCondLst>
                              <p:cond delay="500"/>
                            </p:stCondLst>
                            <p:childTnLst>
                              <p:par>
                                <p:cTn id="20" presetID="6" presetClass="entr" presetSubtype="3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500"/>
                                        <p:tgtEl>
                                          <p:spTgt spid="16"/>
                                        </p:tgtEl>
                                      </p:cBhvr>
                                    </p:animEffect>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altLang="zh-CN" sz="3900" dirty="0">
                <a:latin typeface="Arial Black" panose="020B0A04020102020204" pitchFamily="34" charset="0"/>
              </a:rPr>
              <a:t>Eulerian-Lagrangian Two-Phase Flow Model</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3 of 20</a:t>
            </a:r>
            <a:endParaRPr lang="en-US" i="1" dirty="0">
              <a:solidFill>
                <a:schemeClr val="bg1"/>
              </a:solidFill>
            </a:endParaRPr>
          </a:p>
        </p:txBody>
      </p:sp>
      <p:pic>
        <p:nvPicPr>
          <p:cNvPr id="10" name="Picture 5"/>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7792" t="30469" r="18124" b="37500"/>
          <a:stretch/>
        </p:blipFill>
        <p:spPr bwMode="auto">
          <a:xfrm>
            <a:off x="1006889" y="4112460"/>
            <a:ext cx="3859288" cy="2243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p:cNvSpPr txBox="1">
            <a:spLocks noChangeArrowheads="1"/>
          </p:cNvSpPr>
          <p:nvPr/>
        </p:nvSpPr>
        <p:spPr bwMode="auto">
          <a:xfrm>
            <a:off x="1795083" y="1513025"/>
            <a:ext cx="6636240" cy="400110"/>
          </a:xfrm>
          <a:prstGeom prst="rect">
            <a:avLst/>
          </a:prstGeom>
          <a:noFill/>
          <a:ln>
            <a:noFill/>
          </a:ln>
          <a:effectLst/>
        </p:spPr>
        <p:txBody>
          <a:bodyPr wrap="none">
            <a:spAutoFit/>
          </a:bodyPr>
          <a:lstStyle/>
          <a:p>
            <a:pPr algn="ctr">
              <a:defRPr/>
            </a:pPr>
            <a:r>
              <a:rPr lang="en-US" sz="2000" b="1" dirty="0">
                <a:solidFill>
                  <a:schemeClr val="tx2">
                    <a:lumMod val="75000"/>
                  </a:schemeClr>
                </a:solidFill>
                <a:cs typeface="+mn-cs"/>
              </a:rPr>
              <a:t>Bubble dynamics &amp; motion Equations (Lagrangian approach)</a:t>
            </a:r>
          </a:p>
        </p:txBody>
      </p:sp>
      <p:sp>
        <p:nvSpPr>
          <p:cNvPr id="12" name="Text Box 15"/>
          <p:cNvSpPr txBox="1">
            <a:spLocks noChangeArrowheads="1"/>
          </p:cNvSpPr>
          <p:nvPr/>
        </p:nvSpPr>
        <p:spPr bwMode="auto">
          <a:xfrm>
            <a:off x="311832" y="5869568"/>
            <a:ext cx="5448301" cy="400110"/>
          </a:xfrm>
          <a:prstGeom prst="rect">
            <a:avLst/>
          </a:prstGeom>
          <a:noFill/>
          <a:ln>
            <a:noFill/>
          </a:ln>
          <a:effectLst/>
        </p:spPr>
        <p:txBody>
          <a:bodyPr wrap="square">
            <a:spAutoFit/>
          </a:bodyPr>
          <a:lstStyle>
            <a:defPPr>
              <a:defRPr lang="en-US"/>
            </a:defPPr>
            <a:lvl1pPr algn="ctr">
              <a:defRPr>
                <a:solidFill>
                  <a:schemeClr val="tx2">
                    <a:lumMod val="75000"/>
                  </a:schemeClr>
                </a:solidFill>
                <a:cs typeface="+mn-cs"/>
              </a:defRPr>
            </a:lvl1pPr>
          </a:lstStyle>
          <a:p>
            <a:pPr>
              <a:defRPr/>
            </a:pPr>
            <a:r>
              <a:rPr lang="en-US" sz="2000" b="1" dirty="0"/>
              <a:t>Navier-Stokes Equations (Eulerian approach)</a:t>
            </a:r>
          </a:p>
        </p:txBody>
      </p:sp>
      <p:sp>
        <p:nvSpPr>
          <p:cNvPr id="13" name="AutoShape 17"/>
          <p:cNvSpPr>
            <a:spLocks noChangeArrowheads="1"/>
          </p:cNvSpPr>
          <p:nvPr/>
        </p:nvSpPr>
        <p:spPr bwMode="auto">
          <a:xfrm rot="16200000">
            <a:off x="-2761" y="2744016"/>
            <a:ext cx="2019300" cy="10096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87" y="10768"/>
                </a:moveTo>
                <a:cubicBezTo>
                  <a:pt x="19170" y="6147"/>
                  <a:pt x="15420" y="2412"/>
                  <a:pt x="10800" y="2412"/>
                </a:cubicBezTo>
                <a:cubicBezTo>
                  <a:pt x="6231" y="2412"/>
                  <a:pt x="2503" y="6067"/>
                  <a:pt x="2413" y="10634"/>
                </a:cubicBezTo>
                <a:lnTo>
                  <a:pt x="2" y="10587"/>
                </a:lnTo>
                <a:cubicBezTo>
                  <a:pt x="117" y="4706"/>
                  <a:pt x="4918" y="0"/>
                  <a:pt x="10800" y="0"/>
                </a:cubicBezTo>
                <a:cubicBezTo>
                  <a:pt x="16748" y="0"/>
                  <a:pt x="21577" y="4810"/>
                  <a:pt x="21599" y="10758"/>
                </a:cubicBezTo>
                <a:lnTo>
                  <a:pt x="24299" y="10748"/>
                </a:lnTo>
                <a:lnTo>
                  <a:pt x="20408" y="14669"/>
                </a:lnTo>
                <a:lnTo>
                  <a:pt x="16487" y="10778"/>
                </a:lnTo>
                <a:lnTo>
                  <a:pt x="19187" y="10768"/>
                </a:lnTo>
                <a:close/>
              </a:path>
            </a:pathLst>
          </a:custGeom>
          <a:solidFill>
            <a:schemeClr val="tx1"/>
          </a:solidFill>
          <a:ln w="9525">
            <a:solidFill>
              <a:schemeClr val="tx1"/>
            </a:solidFill>
            <a:miter lim="800000"/>
            <a:headEnd/>
            <a:tailEnd/>
          </a:ln>
        </p:spPr>
        <p:txBody>
          <a:bodyPr wrap="none" anchor="ctr"/>
          <a:lstStyle/>
          <a:p>
            <a:endParaRPr lang="en-US"/>
          </a:p>
        </p:txBody>
      </p:sp>
      <p:sp>
        <p:nvSpPr>
          <p:cNvPr id="14" name="Text Box 23"/>
          <p:cNvSpPr txBox="1">
            <a:spLocks noChangeArrowheads="1"/>
          </p:cNvSpPr>
          <p:nvPr/>
        </p:nvSpPr>
        <p:spPr bwMode="auto">
          <a:xfrm>
            <a:off x="-10383" y="3160274"/>
            <a:ext cx="1949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Monotype Sorts"/>
              <a:buChar char="l"/>
              <a:defRPr sz="2800">
                <a:solidFill>
                  <a:schemeClr val="tx1"/>
                </a:solidFill>
                <a:latin typeface="Arial" pitchFamily="34" charset="0"/>
                <a:cs typeface="Arial" pitchFamily="34" charset="0"/>
              </a:defRPr>
            </a:lvl1pPr>
            <a:lvl2pPr marL="742950" indent="-285750">
              <a:spcBef>
                <a:spcPct val="20000"/>
              </a:spcBef>
              <a:buClr>
                <a:schemeClr val="tx2"/>
              </a:buClr>
              <a:buChar char="–"/>
              <a:defRPr sz="2400">
                <a:solidFill>
                  <a:schemeClr val="tx1"/>
                </a:solidFill>
                <a:latin typeface="Arial" pitchFamily="34" charset="0"/>
                <a:cs typeface="Arial" pitchFamily="34" charset="0"/>
              </a:defRPr>
            </a:lvl2pPr>
            <a:lvl3pPr marL="1143000" indent="-228600">
              <a:spcBef>
                <a:spcPct val="20000"/>
              </a:spcBef>
              <a:buClr>
                <a:schemeClr val="tx2"/>
              </a:buClr>
              <a:buFont typeface="Monotype Sorts"/>
              <a:buChar char="l"/>
              <a:defRPr sz="2400">
                <a:solidFill>
                  <a:schemeClr val="tx1"/>
                </a:solidFill>
                <a:latin typeface="Arial" pitchFamily="34" charset="0"/>
                <a:cs typeface="Arial" pitchFamily="34" charset="0"/>
              </a:defRPr>
            </a:lvl3pPr>
            <a:lvl4pPr marL="1600200" indent="-228600">
              <a:spcBef>
                <a:spcPct val="20000"/>
              </a:spcBef>
              <a:buClr>
                <a:schemeClr val="tx2"/>
              </a:buClr>
              <a:buChar char="–"/>
              <a:defRPr sz="2000">
                <a:solidFill>
                  <a:schemeClr val="tx1"/>
                </a:solidFill>
                <a:latin typeface="Arial" pitchFamily="34" charset="0"/>
                <a:cs typeface="Arial" pitchFamily="34" charset="0"/>
              </a:defRPr>
            </a:lvl4pPr>
            <a:lvl5pPr marL="2057400" indent="-228600">
              <a:spcBef>
                <a:spcPct val="20000"/>
              </a:spcBef>
              <a:buClr>
                <a:schemeClr val="tx2"/>
              </a:buClr>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cs typeface="Arial" pitchFamily="34" charset="0"/>
              </a:defRPr>
            </a:lvl9pPr>
          </a:lstStyle>
          <a:p>
            <a:pPr algn="ctr" eaLnBrk="1" hangingPunct="1">
              <a:spcBef>
                <a:spcPct val="0"/>
              </a:spcBef>
              <a:buClrTx/>
              <a:buFontTx/>
              <a:buNone/>
            </a:pPr>
            <a:r>
              <a:rPr lang="en-US" altLang="en-US" sz="1800" b="1" dirty="0"/>
              <a:t>P &amp; V</a:t>
            </a:r>
          </a:p>
        </p:txBody>
      </p:sp>
      <p:sp>
        <p:nvSpPr>
          <p:cNvPr id="15" name="AutoShape 24"/>
          <p:cNvSpPr>
            <a:spLocks noChangeArrowheads="1"/>
          </p:cNvSpPr>
          <p:nvPr/>
        </p:nvSpPr>
        <p:spPr bwMode="auto">
          <a:xfrm rot="5400000">
            <a:off x="1903207" y="2731407"/>
            <a:ext cx="2019300" cy="876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187" y="10768"/>
                </a:moveTo>
                <a:cubicBezTo>
                  <a:pt x="19170" y="6147"/>
                  <a:pt x="15420" y="2412"/>
                  <a:pt x="10800" y="2412"/>
                </a:cubicBezTo>
                <a:cubicBezTo>
                  <a:pt x="6231" y="2412"/>
                  <a:pt x="2503" y="6067"/>
                  <a:pt x="2413" y="10634"/>
                </a:cubicBezTo>
                <a:lnTo>
                  <a:pt x="2" y="10587"/>
                </a:lnTo>
                <a:cubicBezTo>
                  <a:pt x="117" y="4706"/>
                  <a:pt x="4918" y="0"/>
                  <a:pt x="10800" y="0"/>
                </a:cubicBezTo>
                <a:cubicBezTo>
                  <a:pt x="16748" y="0"/>
                  <a:pt x="21577" y="4810"/>
                  <a:pt x="21599" y="10758"/>
                </a:cubicBezTo>
                <a:lnTo>
                  <a:pt x="24299" y="10748"/>
                </a:lnTo>
                <a:lnTo>
                  <a:pt x="20408" y="14669"/>
                </a:lnTo>
                <a:lnTo>
                  <a:pt x="16487" y="10778"/>
                </a:lnTo>
                <a:lnTo>
                  <a:pt x="19187" y="10768"/>
                </a:lnTo>
                <a:close/>
              </a:path>
            </a:pathLst>
          </a:custGeom>
          <a:solidFill>
            <a:schemeClr val="tx1"/>
          </a:solidFill>
          <a:ln w="9525">
            <a:solidFill>
              <a:schemeClr val="tx1"/>
            </a:solidFill>
            <a:miter lim="800000"/>
            <a:headEnd/>
            <a:tailEnd/>
          </a:ln>
        </p:spPr>
        <p:txBody>
          <a:bodyPr wrap="none" anchor="ctr"/>
          <a:lstStyle/>
          <a:p>
            <a:endParaRPr lang="en-US"/>
          </a:p>
        </p:txBody>
      </p:sp>
      <p:sp>
        <p:nvSpPr>
          <p:cNvPr id="16" name="Striped Right Arrow 15"/>
          <p:cNvSpPr/>
          <p:nvPr/>
        </p:nvSpPr>
        <p:spPr>
          <a:xfrm rot="16200000">
            <a:off x="1449658" y="3678353"/>
            <a:ext cx="875417" cy="35304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l="37206" t="14844" r="27058" b="40489"/>
          <a:stretch>
            <a:fillRect/>
          </a:stretch>
        </p:blipFill>
        <p:spPr bwMode="auto">
          <a:xfrm>
            <a:off x="1405467" y="1908001"/>
            <a:ext cx="1340840" cy="134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1739284" y="4527750"/>
            <a:ext cx="322789" cy="3177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979754134"/>
              </p:ext>
            </p:extLst>
          </p:nvPr>
        </p:nvGraphicFramePr>
        <p:xfrm>
          <a:off x="6095000" y="4131706"/>
          <a:ext cx="3822261" cy="2090471"/>
        </p:xfrm>
        <a:graphic>
          <a:graphicData uri="http://schemas.openxmlformats.org/presentationml/2006/ole">
            <mc:AlternateContent xmlns:mc="http://schemas.openxmlformats.org/markup-compatibility/2006">
              <mc:Choice xmlns:v="urn:schemas-microsoft-com:vml" Requires="v">
                <p:oleObj name="Equation" r:id="rId6" imgW="2222280" imgH="1218960" progId="Equation.DSMT4">
                  <p:embed/>
                </p:oleObj>
              </mc:Choice>
              <mc:Fallback>
                <p:oleObj name="Equation" r:id="rId6" imgW="2222280" imgH="1218960" progId="Equation.DSMT4">
                  <p:embed/>
                  <p:pic>
                    <p:nvPicPr>
                      <p:cNvPr id="0" name=""/>
                      <p:cNvPicPr>
                        <a:picLocks noChangeAspect="1" noChangeArrowheads="1"/>
                      </p:cNvPicPr>
                      <p:nvPr/>
                    </p:nvPicPr>
                    <p:blipFill>
                      <a:blip r:embed="rId7"/>
                      <a:srcRect/>
                      <a:stretch>
                        <a:fillRect/>
                      </a:stretch>
                    </p:blipFill>
                    <p:spPr bwMode="auto">
                      <a:xfrm>
                        <a:off x="6095000" y="4131706"/>
                        <a:ext cx="3822261" cy="2090471"/>
                      </a:xfrm>
                      <a:prstGeom prst="rect">
                        <a:avLst/>
                      </a:prstGeom>
                      <a:noFill/>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166312849"/>
              </p:ext>
            </p:extLst>
          </p:nvPr>
        </p:nvGraphicFramePr>
        <p:xfrm>
          <a:off x="3351008" y="2929527"/>
          <a:ext cx="7260727" cy="796478"/>
        </p:xfrm>
        <a:graphic>
          <a:graphicData uri="http://schemas.openxmlformats.org/presentationml/2006/ole">
            <mc:AlternateContent xmlns:mc="http://schemas.openxmlformats.org/markup-compatibility/2006">
              <mc:Choice xmlns:v="urn:schemas-microsoft-com:vml" Requires="v">
                <p:oleObj name="Equation" r:id="rId8" imgW="4419360" imgH="482400" progId="Equation.DSMT4">
                  <p:embed/>
                </p:oleObj>
              </mc:Choice>
              <mc:Fallback>
                <p:oleObj name="Equation" r:id="rId8" imgW="4419360" imgH="482400" progId="Equation.DSMT4">
                  <p:embed/>
                  <p:pic>
                    <p:nvPicPr>
                      <p:cNvPr id="0" name=""/>
                      <p:cNvPicPr>
                        <a:picLocks noChangeAspect="1" noChangeArrowheads="1"/>
                      </p:cNvPicPr>
                      <p:nvPr/>
                    </p:nvPicPr>
                    <p:blipFill>
                      <a:blip r:embed="rId9"/>
                      <a:srcRect/>
                      <a:stretch>
                        <a:fillRect/>
                      </a:stretch>
                    </p:blipFill>
                    <p:spPr bwMode="auto">
                      <a:xfrm>
                        <a:off x="3351008" y="2929527"/>
                        <a:ext cx="7260727" cy="796478"/>
                      </a:xfrm>
                      <a:prstGeom prst="rect">
                        <a:avLst/>
                      </a:prstGeom>
                      <a:noFill/>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807480126"/>
              </p:ext>
            </p:extLst>
          </p:nvPr>
        </p:nvGraphicFramePr>
        <p:xfrm>
          <a:off x="3495388" y="2161733"/>
          <a:ext cx="7858427" cy="765682"/>
        </p:xfrm>
        <a:graphic>
          <a:graphicData uri="http://schemas.openxmlformats.org/presentationml/2006/ole">
            <mc:AlternateContent xmlns:mc="http://schemas.openxmlformats.org/markup-compatibility/2006">
              <mc:Choice xmlns:v="urn:schemas-microsoft-com:vml" Requires="v">
                <p:oleObj name="Equation" r:id="rId10" imgW="5321160" imgH="507960" progId="Equation.DSMT4">
                  <p:embed/>
                </p:oleObj>
              </mc:Choice>
              <mc:Fallback>
                <p:oleObj name="Equation" r:id="rId10" imgW="5321160" imgH="507960" progId="Equation.DSMT4">
                  <p:embed/>
                  <p:pic>
                    <p:nvPicPr>
                      <p:cNvPr id="0" name=""/>
                      <p:cNvPicPr>
                        <a:picLocks noChangeAspect="1" noChangeArrowheads="1"/>
                      </p:cNvPicPr>
                      <p:nvPr/>
                    </p:nvPicPr>
                    <p:blipFill>
                      <a:blip r:embed="rId11"/>
                      <a:srcRect/>
                      <a:stretch>
                        <a:fillRect/>
                      </a:stretch>
                    </p:blipFill>
                    <p:spPr bwMode="auto">
                      <a:xfrm>
                        <a:off x="3495388" y="2161733"/>
                        <a:ext cx="7858427" cy="765682"/>
                      </a:xfrm>
                      <a:prstGeom prst="rect">
                        <a:avLst/>
                      </a:prstGeom>
                      <a:noFill/>
                    </p:spPr>
                  </p:pic>
                </p:oleObj>
              </mc:Fallback>
            </mc:AlternateContent>
          </a:graphicData>
        </a:graphic>
      </p:graphicFrame>
      <p:sp>
        <p:nvSpPr>
          <p:cNvPr id="22" name="TextBox 21"/>
          <p:cNvSpPr txBox="1"/>
          <p:nvPr/>
        </p:nvSpPr>
        <p:spPr>
          <a:xfrm>
            <a:off x="2870713" y="3126653"/>
            <a:ext cx="330540" cy="369332"/>
          </a:xfrm>
          <a:prstGeom prst="rect">
            <a:avLst/>
          </a:prstGeom>
          <a:noFill/>
        </p:spPr>
        <p:txBody>
          <a:bodyPr wrap="none" rtlCol="0">
            <a:spAutoFit/>
          </a:bodyPr>
          <a:lstStyle/>
          <a:p>
            <a:r>
              <a:rPr lang="en-US" dirty="0">
                <a:latin typeface="Symbol" panose="05050102010706020507" pitchFamily="18" charset="2"/>
              </a:rPr>
              <a:t>a</a:t>
            </a:r>
          </a:p>
        </p:txBody>
      </p:sp>
    </p:spTree>
    <p:custDataLst>
      <p:tags r:id="rId1"/>
    </p:custDataLst>
    <p:extLst>
      <p:ext uri="{BB962C8B-B14F-4D97-AF65-F5344CB8AC3E}">
        <p14:creationId xmlns:p14="http://schemas.microsoft.com/office/powerpoint/2010/main" val="628103492"/>
      </p:ext>
    </p:extLst>
  </p:cSld>
  <p:clrMapOvr>
    <a:masterClrMapping/>
  </p:clrMapOvr>
  <mc:AlternateContent xmlns:mc="http://schemas.openxmlformats.org/markup-compatibility/2006" xmlns:p14="http://schemas.microsoft.com/office/powerpoint/2010/main">
    <mc:Choice Requires="p14">
      <p:transition spd="slow" p14:dur="2000" advTm="118930"/>
    </mc:Choice>
    <mc:Fallback xmlns="">
      <p:transition spd="slow" advTm="118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p:bldP spid="15" grpId="0" animBg="1"/>
      <p:bldP spid="16" grpId="0" animBg="1"/>
      <p:bldP spid="18" grpId="0" animBg="1"/>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sz="3900" dirty="0">
                <a:latin typeface="Arial Black" panose="020B0A04020102020204" pitchFamily="34" charset="0"/>
              </a:rPr>
              <a:t>MPI: Domain Decomposition</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4 of 20</a:t>
            </a:r>
            <a:endParaRPr lang="en-US" i="1" dirty="0">
              <a:solidFill>
                <a:schemeClr val="bg1"/>
              </a:solidFill>
            </a:endParaRPr>
          </a:p>
        </p:txBody>
      </p:sp>
      <p:pic>
        <p:nvPicPr>
          <p:cNvPr id="11" name="Picture 10"/>
          <p:cNvPicPr>
            <a:picLocks noChangeAspect="1"/>
          </p:cNvPicPr>
          <p:nvPr/>
        </p:nvPicPr>
        <p:blipFill rotWithShape="1">
          <a:blip r:embed="rId4"/>
          <a:srcRect l="10271" t="11349" r="11756" b="13274"/>
          <a:stretch/>
        </p:blipFill>
        <p:spPr>
          <a:xfrm>
            <a:off x="1921679" y="1235034"/>
            <a:ext cx="8586190" cy="5142015"/>
          </a:xfrm>
          <a:prstGeom prst="rect">
            <a:avLst/>
          </a:prstGeom>
        </p:spPr>
      </p:pic>
      <p:sp>
        <p:nvSpPr>
          <p:cNvPr id="12" name="Oval 11"/>
          <p:cNvSpPr/>
          <p:nvPr/>
        </p:nvSpPr>
        <p:spPr>
          <a:xfrm>
            <a:off x="6705060" y="3851707"/>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267553" y="4613707"/>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28422" y="3851707"/>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421550" y="3122659"/>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93150" y="2984675"/>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76835" y="2460357"/>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669572" y="2460357"/>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44860" y="4346507"/>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66972" y="3277757"/>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6155080"/>
      </p:ext>
    </p:extLst>
  </p:cSld>
  <p:clrMapOvr>
    <a:masterClrMapping/>
  </p:clrMapOvr>
  <mc:AlternateContent xmlns:mc="http://schemas.openxmlformats.org/markup-compatibility/2006" xmlns:p14="http://schemas.microsoft.com/office/powerpoint/2010/main">
    <mc:Choice Requires="p14">
      <p:transition spd="slow" p14:dur="2000" advTm="17308"/>
    </mc:Choice>
    <mc:Fallback xmlns="">
      <p:transition spd="slow" advTm="173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701"/>
            <a:ext cx="10515600" cy="1325563"/>
          </a:xfrm>
        </p:spPr>
        <p:txBody>
          <a:bodyPr>
            <a:normAutofit/>
          </a:bodyPr>
          <a:lstStyle/>
          <a:p>
            <a:pPr algn="ctr"/>
            <a:r>
              <a:rPr lang="en-US" sz="3900" dirty="0">
                <a:latin typeface="Arial Black" panose="020B0A04020102020204" pitchFamily="34" charset="0"/>
              </a:rPr>
              <a:t>Subdomain &amp; Ghost Cells</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5 of 20</a:t>
            </a:r>
            <a:endParaRPr lang="en-US" i="1" dirty="0">
              <a:solidFill>
                <a:schemeClr val="bg1"/>
              </a:solidFill>
            </a:endParaRP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53" t="10199" r="28168" b="10646"/>
          <a:stretch/>
        </p:blipFill>
        <p:spPr bwMode="auto">
          <a:xfrm>
            <a:off x="3301963" y="1210733"/>
            <a:ext cx="5171861" cy="518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rot="16200000">
            <a:off x="2445090" y="3566865"/>
            <a:ext cx="2668616" cy="477054"/>
          </a:xfrm>
          <a:prstGeom prst="rect">
            <a:avLst/>
          </a:prstGeom>
          <a:solidFill>
            <a:schemeClr val="bg1"/>
          </a:solidFill>
        </p:spPr>
        <p:txBody>
          <a:bodyPr wrap="none" rtlCol="0">
            <a:spAutoFit/>
          </a:bodyPr>
          <a:lstStyle/>
          <a:p>
            <a:r>
              <a:rPr lang="en-US" sz="2500" b="1" dirty="0">
                <a:solidFill>
                  <a:srgbClr val="FF0000"/>
                </a:solidFill>
              </a:rPr>
              <a:t>Ghost Cells of A</a:t>
            </a:r>
          </a:p>
        </p:txBody>
      </p:sp>
      <p:sp>
        <p:nvSpPr>
          <p:cNvPr id="23" name="TextBox 22"/>
          <p:cNvSpPr txBox="1"/>
          <p:nvPr/>
        </p:nvSpPr>
        <p:spPr>
          <a:xfrm>
            <a:off x="4732517" y="1490134"/>
            <a:ext cx="2668616" cy="477054"/>
          </a:xfrm>
          <a:prstGeom prst="rect">
            <a:avLst/>
          </a:prstGeom>
          <a:solidFill>
            <a:schemeClr val="bg1"/>
          </a:solidFill>
        </p:spPr>
        <p:txBody>
          <a:bodyPr wrap="none" rtlCol="0">
            <a:spAutoFit/>
          </a:bodyPr>
          <a:lstStyle/>
          <a:p>
            <a:r>
              <a:rPr lang="en-US" sz="2500" b="1" dirty="0">
                <a:solidFill>
                  <a:srgbClr val="FF0000"/>
                </a:solidFill>
              </a:rPr>
              <a:t>Ghost Cells of A</a:t>
            </a:r>
          </a:p>
        </p:txBody>
      </p:sp>
      <p:sp>
        <p:nvSpPr>
          <p:cNvPr id="24" name="TextBox 23"/>
          <p:cNvSpPr txBox="1"/>
          <p:nvPr/>
        </p:nvSpPr>
        <p:spPr>
          <a:xfrm rot="16200000">
            <a:off x="6715990" y="3531599"/>
            <a:ext cx="2668616" cy="477054"/>
          </a:xfrm>
          <a:prstGeom prst="rect">
            <a:avLst/>
          </a:prstGeom>
          <a:solidFill>
            <a:schemeClr val="bg1"/>
          </a:solidFill>
        </p:spPr>
        <p:txBody>
          <a:bodyPr wrap="none" rtlCol="0">
            <a:spAutoFit/>
          </a:bodyPr>
          <a:lstStyle/>
          <a:p>
            <a:r>
              <a:rPr lang="en-US" sz="2500" b="1" dirty="0">
                <a:solidFill>
                  <a:srgbClr val="FF0000"/>
                </a:solidFill>
              </a:rPr>
              <a:t>Ghost Cells of A</a:t>
            </a:r>
          </a:p>
        </p:txBody>
      </p:sp>
      <p:sp>
        <p:nvSpPr>
          <p:cNvPr id="25" name="TextBox 24"/>
          <p:cNvSpPr txBox="1"/>
          <p:nvPr/>
        </p:nvSpPr>
        <p:spPr>
          <a:xfrm>
            <a:off x="4936046" y="3539084"/>
            <a:ext cx="1717137" cy="477054"/>
          </a:xfrm>
          <a:prstGeom prst="rect">
            <a:avLst/>
          </a:prstGeom>
          <a:solidFill>
            <a:schemeClr val="bg1"/>
          </a:solidFill>
        </p:spPr>
        <p:txBody>
          <a:bodyPr wrap="none" rtlCol="0">
            <a:spAutoFit/>
          </a:bodyPr>
          <a:lstStyle/>
          <a:p>
            <a:r>
              <a:rPr lang="en-US" sz="2500" b="1" dirty="0">
                <a:solidFill>
                  <a:srgbClr val="FF0000"/>
                </a:solidFill>
              </a:rPr>
              <a:t>Real Cells</a:t>
            </a:r>
          </a:p>
        </p:txBody>
      </p:sp>
      <p:sp>
        <p:nvSpPr>
          <p:cNvPr id="26" name="TextBox 25"/>
          <p:cNvSpPr txBox="1"/>
          <p:nvPr/>
        </p:nvSpPr>
        <p:spPr>
          <a:xfrm>
            <a:off x="4553754" y="5661301"/>
            <a:ext cx="2668616" cy="477054"/>
          </a:xfrm>
          <a:prstGeom prst="rect">
            <a:avLst/>
          </a:prstGeom>
          <a:solidFill>
            <a:schemeClr val="bg1"/>
          </a:solidFill>
        </p:spPr>
        <p:txBody>
          <a:bodyPr wrap="none" rtlCol="0">
            <a:spAutoFit/>
          </a:bodyPr>
          <a:lstStyle/>
          <a:p>
            <a:r>
              <a:rPr lang="en-US" sz="2500" b="1" dirty="0">
                <a:solidFill>
                  <a:srgbClr val="FF0000"/>
                </a:solidFill>
              </a:rPr>
              <a:t>Ghost Cells of A</a:t>
            </a:r>
          </a:p>
        </p:txBody>
      </p:sp>
      <p:sp>
        <p:nvSpPr>
          <p:cNvPr id="27" name="TextBox 26"/>
          <p:cNvSpPr txBox="1"/>
          <p:nvPr/>
        </p:nvSpPr>
        <p:spPr>
          <a:xfrm>
            <a:off x="4783637" y="2502428"/>
            <a:ext cx="2486065" cy="523220"/>
          </a:xfrm>
          <a:prstGeom prst="rect">
            <a:avLst/>
          </a:prstGeom>
          <a:solidFill>
            <a:schemeClr val="bg1"/>
          </a:solidFill>
        </p:spPr>
        <p:txBody>
          <a:bodyPr wrap="none" rtlCol="0">
            <a:spAutoFit/>
          </a:bodyPr>
          <a:lstStyle/>
          <a:p>
            <a:r>
              <a:rPr lang="en-US" sz="2800" b="1" dirty="0">
                <a:solidFill>
                  <a:srgbClr val="0000FF"/>
                </a:solidFill>
              </a:rPr>
              <a:t>Subdomain A</a:t>
            </a:r>
          </a:p>
        </p:txBody>
      </p:sp>
    </p:spTree>
    <p:extLst>
      <p:ext uri="{BB962C8B-B14F-4D97-AF65-F5344CB8AC3E}">
        <p14:creationId xmlns:p14="http://schemas.microsoft.com/office/powerpoint/2010/main" val="1548955828"/>
      </p:ext>
    </p:extLst>
  </p:cSld>
  <p:clrMapOvr>
    <a:masterClrMapping/>
  </p:clrMapOvr>
  <mc:AlternateContent xmlns:mc="http://schemas.openxmlformats.org/markup-compatibility/2006" xmlns:p14="http://schemas.microsoft.com/office/powerpoint/2010/main">
    <mc:Choice Requires="p14">
      <p:transition spd="slow" p14:dur="2000" advTm="17204"/>
    </mc:Choice>
    <mc:Fallback xmlns="">
      <p:transition spd="slow" advTm="172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53" t="10199" r="28168" b="10646"/>
          <a:stretch/>
        </p:blipFill>
        <p:spPr bwMode="auto">
          <a:xfrm>
            <a:off x="6523478" y="1588708"/>
            <a:ext cx="4487415" cy="449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200" y="183701"/>
            <a:ext cx="10515600" cy="1325563"/>
          </a:xfrm>
        </p:spPr>
        <p:txBody>
          <a:bodyPr>
            <a:normAutofit/>
          </a:bodyPr>
          <a:lstStyle/>
          <a:p>
            <a:pPr algn="ctr"/>
            <a:r>
              <a:rPr lang="en-US" sz="3900" dirty="0">
                <a:latin typeface="Arial Black" panose="020B0A04020102020204" pitchFamily="34" charset="0"/>
              </a:rPr>
              <a:t>Flow Data Transfer: </a:t>
            </a:r>
            <a:br>
              <a:rPr lang="en-US" sz="3900" dirty="0">
                <a:latin typeface="Arial Black" panose="020B0A04020102020204" pitchFamily="34" charset="0"/>
              </a:rPr>
            </a:br>
            <a:r>
              <a:rPr lang="en-US" sz="3900" dirty="0" err="1">
                <a:solidFill>
                  <a:srgbClr val="FF0000"/>
                </a:solidFill>
                <a:latin typeface="Arial Black" panose="020B0A04020102020204" pitchFamily="34" charset="0"/>
              </a:rPr>
              <a:t>Real</a:t>
            </a:r>
            <a:r>
              <a:rPr lang="en-US" sz="3900" dirty="0" err="1">
                <a:solidFill>
                  <a:srgbClr val="FF0000"/>
                </a:solidFill>
                <a:latin typeface="Arial Black" panose="020B0A04020102020204" pitchFamily="34" charset="0"/>
                <a:sym typeface="Wingdings" panose="05000000000000000000" pitchFamily="2" charset="2"/>
              </a:rPr>
              <a:t></a:t>
            </a:r>
            <a:r>
              <a:rPr lang="en-US" sz="3900" dirty="0" err="1">
                <a:solidFill>
                  <a:srgbClr val="FF0000"/>
                </a:solidFill>
                <a:latin typeface="Arial Black" panose="020B0A04020102020204" pitchFamily="34" charset="0"/>
              </a:rPr>
              <a:t>Ghost</a:t>
            </a:r>
            <a:r>
              <a:rPr lang="en-US" sz="3900" dirty="0">
                <a:solidFill>
                  <a:srgbClr val="FF0000"/>
                </a:solidFill>
                <a:latin typeface="Arial Black" panose="020B0A04020102020204" pitchFamily="34" charset="0"/>
              </a:rPr>
              <a:t> </a:t>
            </a:r>
            <a:r>
              <a:rPr lang="en-US" sz="3900" dirty="0">
                <a:latin typeface="Arial Black" panose="020B0A04020102020204" pitchFamily="34" charset="0"/>
              </a:rPr>
              <a:t>Cells</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6 of 20</a:t>
            </a:r>
            <a:endParaRPr lang="en-US" i="1" dirty="0">
              <a:solidFill>
                <a:schemeClr val="bg1"/>
              </a:solidFill>
            </a:endParaRPr>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53" t="10199" r="28168" b="10646"/>
          <a:stretch/>
        </p:blipFill>
        <p:spPr bwMode="auto">
          <a:xfrm>
            <a:off x="1036318" y="1554131"/>
            <a:ext cx="4487415" cy="449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11741" y="3443179"/>
            <a:ext cx="340354" cy="523220"/>
          </a:xfrm>
          <a:prstGeom prst="rect">
            <a:avLst/>
          </a:prstGeom>
          <a:solidFill>
            <a:schemeClr val="bg1"/>
          </a:solidFill>
        </p:spPr>
        <p:txBody>
          <a:bodyPr wrap="square" rtlCol="0">
            <a:spAutoFit/>
          </a:bodyPr>
          <a:lstStyle/>
          <a:p>
            <a:r>
              <a:rPr lang="en-US" sz="2800" b="1" dirty="0">
                <a:solidFill>
                  <a:srgbClr val="0000FF"/>
                </a:solidFill>
              </a:rPr>
              <a:t>A</a:t>
            </a:r>
          </a:p>
        </p:txBody>
      </p:sp>
      <p:sp>
        <p:nvSpPr>
          <p:cNvPr id="29" name="TextBox 28">
            <a:extLst>
              <a:ext uri="{FF2B5EF4-FFF2-40B4-BE49-F238E27FC236}">
                <a16:creationId xmlns:a16="http://schemas.microsoft.com/office/drawing/2014/main" id="{E0DA1F1F-7757-406C-834B-51F7E655C42F}"/>
              </a:ext>
            </a:extLst>
          </p:cNvPr>
          <p:cNvSpPr txBox="1"/>
          <p:nvPr/>
        </p:nvSpPr>
        <p:spPr>
          <a:xfrm>
            <a:off x="8557075" y="3467563"/>
            <a:ext cx="340354" cy="523220"/>
          </a:xfrm>
          <a:prstGeom prst="rect">
            <a:avLst/>
          </a:prstGeom>
          <a:solidFill>
            <a:schemeClr val="bg1"/>
          </a:solidFill>
        </p:spPr>
        <p:txBody>
          <a:bodyPr wrap="square" rtlCol="0">
            <a:spAutoFit/>
          </a:bodyPr>
          <a:lstStyle/>
          <a:p>
            <a:r>
              <a:rPr lang="en-US" sz="2800" b="1" dirty="0">
                <a:solidFill>
                  <a:srgbClr val="0000FF"/>
                </a:solidFill>
              </a:rPr>
              <a:t>B</a:t>
            </a:r>
          </a:p>
        </p:txBody>
      </p:sp>
      <p:sp>
        <p:nvSpPr>
          <p:cNvPr id="30" name="Arrow: Right 2">
            <a:extLst>
              <a:ext uri="{FF2B5EF4-FFF2-40B4-BE49-F238E27FC236}">
                <a16:creationId xmlns:a16="http://schemas.microsoft.com/office/drawing/2014/main" id="{721A56F7-9053-497C-ABD6-CB0223215CBF}"/>
              </a:ext>
            </a:extLst>
          </p:cNvPr>
          <p:cNvSpPr/>
          <p:nvPr/>
        </p:nvSpPr>
        <p:spPr>
          <a:xfrm>
            <a:off x="4133088" y="2502408"/>
            <a:ext cx="2634230" cy="301752"/>
          </a:xfrm>
          <a:prstGeom prst="rightArrow">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Arrow: Right 2">
            <a:extLst>
              <a:ext uri="{FF2B5EF4-FFF2-40B4-BE49-F238E27FC236}">
                <a16:creationId xmlns:a16="http://schemas.microsoft.com/office/drawing/2014/main" id="{721A56F7-9053-497C-ABD6-CB0223215CBF}"/>
              </a:ext>
            </a:extLst>
          </p:cNvPr>
          <p:cNvSpPr/>
          <p:nvPr/>
        </p:nvSpPr>
        <p:spPr>
          <a:xfrm>
            <a:off x="4529328" y="2825496"/>
            <a:ext cx="2634230" cy="301752"/>
          </a:xfrm>
          <a:prstGeom prst="rightArrow">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Arrow: Right 2">
            <a:extLst>
              <a:ext uri="{FF2B5EF4-FFF2-40B4-BE49-F238E27FC236}">
                <a16:creationId xmlns:a16="http://schemas.microsoft.com/office/drawing/2014/main" id="{721A56F7-9053-497C-ABD6-CB0223215CBF}"/>
              </a:ext>
            </a:extLst>
          </p:cNvPr>
          <p:cNvSpPr/>
          <p:nvPr/>
        </p:nvSpPr>
        <p:spPr>
          <a:xfrm rot="10800000">
            <a:off x="4797552" y="4422648"/>
            <a:ext cx="2634230" cy="301752"/>
          </a:xfrm>
          <a:prstGeom prst="rightArrow">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9" name="Arrow: Right 2">
            <a:extLst>
              <a:ext uri="{FF2B5EF4-FFF2-40B4-BE49-F238E27FC236}">
                <a16:creationId xmlns:a16="http://schemas.microsoft.com/office/drawing/2014/main" id="{721A56F7-9053-497C-ABD6-CB0223215CBF}"/>
              </a:ext>
            </a:extLst>
          </p:cNvPr>
          <p:cNvSpPr/>
          <p:nvPr/>
        </p:nvSpPr>
        <p:spPr>
          <a:xfrm rot="10800000">
            <a:off x="5193792" y="4745736"/>
            <a:ext cx="2634230" cy="301752"/>
          </a:xfrm>
          <a:prstGeom prst="rightArrow">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0059125"/>
      </p:ext>
    </p:extLst>
  </p:cSld>
  <p:clrMapOvr>
    <a:masterClrMapping/>
  </p:clrMapOvr>
  <mc:AlternateContent xmlns:mc="http://schemas.openxmlformats.org/markup-compatibility/2006" xmlns:p14="http://schemas.microsoft.com/office/powerpoint/2010/main">
    <mc:Choice Requires="p14">
      <p:transition spd="slow" p14:dur="2000" advTm="67012"/>
    </mc:Choice>
    <mc:Fallback xmlns="">
      <p:transition spd="slow" advTm="670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right)">
                                      <p:cBhvr>
                                        <p:cTn id="24" dur="500"/>
                                        <p:tgtEl>
                                          <p:spTgt spid="38"/>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right)">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500"/>
            <a:ext cx="10515600" cy="1325563"/>
          </a:xfrm>
        </p:spPr>
        <p:txBody>
          <a:bodyPr>
            <a:normAutofit/>
          </a:bodyPr>
          <a:lstStyle/>
          <a:p>
            <a:pPr algn="ctr"/>
            <a:r>
              <a:rPr lang="en-US" altLang="en-US" sz="3900" dirty="0">
                <a:latin typeface="Arial Black" panose="020B0A04020102020204" pitchFamily="34" charset="0"/>
              </a:rPr>
              <a:t>Eulerian-Lagrangian Mapping: Void Fraction (</a:t>
            </a:r>
            <a:r>
              <a:rPr lang="el-GR" altLang="en-US" sz="3900" b="1" i="1" dirty="0">
                <a:solidFill>
                  <a:srgbClr val="FF0000"/>
                </a:solidFill>
                <a:latin typeface="Arial Black" panose="020B0A04020102020204" pitchFamily="34" charset="0"/>
              </a:rPr>
              <a:t>α</a:t>
            </a:r>
            <a:r>
              <a:rPr lang="en-US" altLang="en-US" sz="3900" b="1" i="1" dirty="0">
                <a:solidFill>
                  <a:srgbClr val="FF0000"/>
                </a:solidFill>
                <a:latin typeface="Arial Black" panose="020B0A04020102020204" pitchFamily="34" charset="0"/>
              </a:rPr>
              <a:t> </a:t>
            </a:r>
            <a:r>
              <a:rPr lang="en-US" altLang="en-US" sz="3900" dirty="0">
                <a:latin typeface="Arial Black" panose="020B0A04020102020204" pitchFamily="34" charset="0"/>
              </a:rPr>
              <a:t>) Computation</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7 of 20</a:t>
            </a:r>
            <a:endParaRPr lang="en-US" i="1" dirty="0">
              <a:solidFill>
                <a:schemeClr val="bg1"/>
              </a:solidFill>
            </a:endParaRPr>
          </a:p>
        </p:txBody>
      </p:sp>
      <p:pic>
        <p:nvPicPr>
          <p:cNvPr id="23" name="Picture 18"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50" y="1534875"/>
            <a:ext cx="5181600" cy="4437945"/>
          </a:xfrm>
          <a:prstGeom prst="rect">
            <a:avLst/>
          </a:prstGeom>
          <a:solidFill>
            <a:schemeClr val="bg1"/>
          </a:solidFill>
          <a:ln>
            <a:noFill/>
          </a:ln>
        </p:spPr>
      </p:pic>
      <p:sp>
        <p:nvSpPr>
          <p:cNvPr id="24" name="Freeform 8"/>
          <p:cNvSpPr>
            <a:spLocks/>
          </p:cNvSpPr>
          <p:nvPr/>
        </p:nvSpPr>
        <p:spPr bwMode="auto">
          <a:xfrm rot="-5400000">
            <a:off x="2687155" y="1811100"/>
            <a:ext cx="963613" cy="3065463"/>
          </a:xfrm>
          <a:custGeom>
            <a:avLst/>
            <a:gdLst>
              <a:gd name="T0" fmla="*/ 2147483647 w 667"/>
              <a:gd name="T1" fmla="*/ 0 h 2196"/>
              <a:gd name="T2" fmla="*/ 2147483647 w 667"/>
              <a:gd name="T3" fmla="*/ 2147483647 h 2196"/>
              <a:gd name="T4" fmla="*/ 2147483647 w 667"/>
              <a:gd name="T5" fmla="*/ 2147483647 h 2196"/>
              <a:gd name="T6" fmla="*/ 2147483647 w 667"/>
              <a:gd name="T7" fmla="*/ 2147483647 h 2196"/>
              <a:gd name="T8" fmla="*/ 2147483647 w 667"/>
              <a:gd name="T9" fmla="*/ 2147483647 h 2196"/>
              <a:gd name="T10" fmla="*/ 2147483647 w 667"/>
              <a:gd name="T11" fmla="*/ 2147483647 h 2196"/>
              <a:gd name="T12" fmla="*/ 2147483647 w 667"/>
              <a:gd name="T13" fmla="*/ 2147483647 h 2196"/>
              <a:gd name="T14" fmla="*/ 2147483647 w 667"/>
              <a:gd name="T15" fmla="*/ 2147483647 h 2196"/>
              <a:gd name="T16" fmla="*/ 2147483647 w 667"/>
              <a:gd name="T17" fmla="*/ 2147483647 h 2196"/>
              <a:gd name="T18" fmla="*/ 2147483647 w 667"/>
              <a:gd name="T19" fmla="*/ 2147483647 h 2196"/>
              <a:gd name="T20" fmla="*/ 2147483647 w 667"/>
              <a:gd name="T21" fmla="*/ 2147483647 h 2196"/>
              <a:gd name="T22" fmla="*/ 2147483647 w 667"/>
              <a:gd name="T23" fmla="*/ 2147483647 h 2196"/>
              <a:gd name="T24" fmla="*/ 2147483647 w 667"/>
              <a:gd name="T25" fmla="*/ 2147483647 h 2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7"/>
              <a:gd name="T40" fmla="*/ 0 h 2196"/>
              <a:gd name="T41" fmla="*/ 667 w 667"/>
              <a:gd name="T42" fmla="*/ 2196 h 2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7" h="2196">
                <a:moveTo>
                  <a:pt x="7" y="0"/>
                </a:moveTo>
                <a:cubicBezTo>
                  <a:pt x="7" y="39"/>
                  <a:pt x="7" y="176"/>
                  <a:pt x="7" y="232"/>
                </a:cubicBezTo>
                <a:cubicBezTo>
                  <a:pt x="7" y="288"/>
                  <a:pt x="0" y="291"/>
                  <a:pt x="7" y="337"/>
                </a:cubicBezTo>
                <a:cubicBezTo>
                  <a:pt x="14" y="383"/>
                  <a:pt x="7" y="446"/>
                  <a:pt x="47" y="506"/>
                </a:cubicBezTo>
                <a:cubicBezTo>
                  <a:pt x="87" y="565"/>
                  <a:pt x="160" y="629"/>
                  <a:pt x="247" y="695"/>
                </a:cubicBezTo>
                <a:cubicBezTo>
                  <a:pt x="334" y="762"/>
                  <a:pt x="497" y="844"/>
                  <a:pt x="567" y="906"/>
                </a:cubicBezTo>
                <a:cubicBezTo>
                  <a:pt x="637" y="967"/>
                  <a:pt x="667" y="1013"/>
                  <a:pt x="667" y="1064"/>
                </a:cubicBezTo>
                <a:cubicBezTo>
                  <a:pt x="667" y="1115"/>
                  <a:pt x="636" y="1156"/>
                  <a:pt x="567" y="1211"/>
                </a:cubicBezTo>
                <a:cubicBezTo>
                  <a:pt x="498" y="1266"/>
                  <a:pt x="334" y="1336"/>
                  <a:pt x="251" y="1392"/>
                </a:cubicBezTo>
                <a:cubicBezTo>
                  <a:pt x="168" y="1448"/>
                  <a:pt x="107" y="1494"/>
                  <a:pt x="71" y="1548"/>
                </a:cubicBezTo>
                <a:cubicBezTo>
                  <a:pt x="35" y="1602"/>
                  <a:pt x="43" y="1658"/>
                  <a:pt x="35" y="1716"/>
                </a:cubicBezTo>
                <a:cubicBezTo>
                  <a:pt x="27" y="1774"/>
                  <a:pt x="25" y="1816"/>
                  <a:pt x="23" y="1896"/>
                </a:cubicBezTo>
                <a:cubicBezTo>
                  <a:pt x="21" y="1976"/>
                  <a:pt x="23" y="2134"/>
                  <a:pt x="23" y="2196"/>
                </a:cubicBezTo>
              </a:path>
            </a:pathLst>
          </a:custGeom>
          <a:noFill/>
          <a:ln w="6350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Text Box 9"/>
          <p:cNvSpPr txBox="1">
            <a:spLocks noChangeArrowheads="1"/>
          </p:cNvSpPr>
          <p:nvPr/>
        </p:nvSpPr>
        <p:spPr bwMode="auto">
          <a:xfrm>
            <a:off x="3161850" y="2296875"/>
            <a:ext cx="444352" cy="523220"/>
          </a:xfrm>
          <a:prstGeom prst="rect">
            <a:avLst/>
          </a:prstGeom>
          <a:solidFill>
            <a:schemeClr val="bg1"/>
          </a:solid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i="1" dirty="0"/>
              <a:t>R</a:t>
            </a:r>
          </a:p>
        </p:txBody>
      </p:sp>
      <p:sp>
        <p:nvSpPr>
          <p:cNvPr id="26" name="Rectangle 20"/>
          <p:cNvSpPr>
            <a:spLocks noChangeArrowheads="1"/>
          </p:cNvSpPr>
          <p:nvPr/>
        </p:nvSpPr>
        <p:spPr bwMode="auto">
          <a:xfrm>
            <a:off x="5132623" y="3609404"/>
            <a:ext cx="68773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FF0000"/>
                </a:solidFill>
                <a:latin typeface="Arial Black" pitchFamily="34" charset="0"/>
              </a:rPr>
              <a:t>1, Bubble</a:t>
            </a:r>
            <a:r>
              <a:rPr lang="en-US" altLang="en-US" b="1" dirty="0">
                <a:solidFill>
                  <a:srgbClr val="FF0000"/>
                </a:solidFill>
                <a:latin typeface="+mj-lt"/>
              </a:rPr>
              <a:t>(</a:t>
            </a:r>
            <a:r>
              <a:rPr lang="en-US" altLang="en-US" b="1" i="1" dirty="0">
                <a:solidFill>
                  <a:srgbClr val="FF0000"/>
                </a:solidFill>
                <a:latin typeface="+mj-lt"/>
              </a:rPr>
              <a:t>e.g., j</a:t>
            </a:r>
            <a:r>
              <a:rPr lang="en-US" altLang="en-US" b="1" dirty="0">
                <a:solidFill>
                  <a:srgbClr val="FF0000"/>
                </a:solidFill>
                <a:latin typeface="+mj-lt"/>
              </a:rPr>
              <a:t>)</a:t>
            </a:r>
            <a:r>
              <a:rPr lang="en-US" altLang="en-US" dirty="0">
                <a:solidFill>
                  <a:srgbClr val="FF0000"/>
                </a:solidFill>
                <a:latin typeface="Arial Black" pitchFamily="34" charset="0"/>
              </a:rPr>
              <a:t> needs cell info. from Neighbor Procs.</a:t>
            </a:r>
          </a:p>
          <a:p>
            <a:pPr eaLnBrk="1" hangingPunct="1"/>
            <a:endParaRPr lang="en-US" altLang="en-US" dirty="0">
              <a:solidFill>
                <a:srgbClr val="FF0000"/>
              </a:solidFill>
              <a:latin typeface="Arial Black" pitchFamily="34" charset="0"/>
            </a:endParaRPr>
          </a:p>
          <a:p>
            <a:pPr eaLnBrk="1" hangingPunct="1"/>
            <a:r>
              <a:rPr lang="en-US" altLang="en-US" dirty="0">
                <a:solidFill>
                  <a:srgbClr val="FF0000"/>
                </a:solidFill>
                <a:latin typeface="Arial Black" pitchFamily="34" charset="0"/>
              </a:rPr>
              <a:t>2, Cell</a:t>
            </a:r>
            <a:r>
              <a:rPr lang="en-US" altLang="en-US" b="1" dirty="0">
                <a:solidFill>
                  <a:srgbClr val="FF0000"/>
                </a:solidFill>
                <a:latin typeface="+mj-lt"/>
              </a:rPr>
              <a:t>(</a:t>
            </a:r>
            <a:r>
              <a:rPr lang="en-US" altLang="en-US" b="1" i="1" dirty="0">
                <a:solidFill>
                  <a:srgbClr val="FF0000"/>
                </a:solidFill>
                <a:latin typeface="+mj-lt"/>
              </a:rPr>
              <a:t>e.g., </a:t>
            </a:r>
            <a:r>
              <a:rPr lang="en-US" altLang="en-US" b="1" i="1" dirty="0" err="1">
                <a:solidFill>
                  <a:srgbClr val="FF0000"/>
                </a:solidFill>
                <a:latin typeface="+mj-lt"/>
              </a:rPr>
              <a:t>i</a:t>
            </a:r>
            <a:r>
              <a:rPr lang="en-US" altLang="en-US" b="1" dirty="0">
                <a:solidFill>
                  <a:srgbClr val="FF0000"/>
                </a:solidFill>
                <a:latin typeface="+mj-lt"/>
              </a:rPr>
              <a:t>) </a:t>
            </a:r>
            <a:r>
              <a:rPr lang="en-US" altLang="en-US" dirty="0">
                <a:solidFill>
                  <a:srgbClr val="FF0000"/>
                </a:solidFill>
                <a:latin typeface="Arial Black" pitchFamily="34" charset="0"/>
              </a:rPr>
              <a:t>needs bub. info. from Neighbor Procs.</a:t>
            </a:r>
          </a:p>
        </p:txBody>
      </p:sp>
      <p:sp>
        <p:nvSpPr>
          <p:cNvPr id="27" name="Text Box 14"/>
          <p:cNvSpPr txBox="1">
            <a:spLocks noChangeArrowheads="1"/>
          </p:cNvSpPr>
          <p:nvPr/>
        </p:nvSpPr>
        <p:spPr bwMode="auto">
          <a:xfrm>
            <a:off x="2993575" y="3712925"/>
            <a:ext cx="244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i="1">
                <a:solidFill>
                  <a:srgbClr val="FF0066"/>
                </a:solidFill>
                <a:latin typeface="Arial Black" pitchFamily="34" charset="0"/>
              </a:rPr>
              <a:t>j</a:t>
            </a:r>
          </a:p>
        </p:txBody>
      </p:sp>
      <p:cxnSp>
        <p:nvCxnSpPr>
          <p:cNvPr id="29" name="Straight Connector 28"/>
          <p:cNvCxnSpPr/>
          <p:nvPr/>
        </p:nvCxnSpPr>
        <p:spPr>
          <a:xfrm flipV="1">
            <a:off x="2667360" y="1534875"/>
            <a:ext cx="0" cy="4648200"/>
          </a:xfrm>
          <a:prstGeom prst="line">
            <a:avLst/>
          </a:prstGeom>
          <a:ln w="762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01769282"/>
      </p:ext>
    </p:extLst>
  </p:cSld>
  <p:clrMapOvr>
    <a:masterClrMapping/>
  </p:clrMapOvr>
  <mc:AlternateContent xmlns:mc="http://schemas.openxmlformats.org/markup-compatibility/2006" xmlns:p14="http://schemas.microsoft.com/office/powerpoint/2010/main">
    <mc:Choice Requires="p14">
      <p:transition spd="slow" p14:dur="2000" advTm="80841"/>
    </mc:Choice>
    <mc:Fallback xmlns="">
      <p:transition spd="slow" advTm="80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up)">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53" t="10199" r="28168" b="10646"/>
          <a:stretch/>
        </p:blipFill>
        <p:spPr bwMode="auto">
          <a:xfrm>
            <a:off x="6523478" y="1588708"/>
            <a:ext cx="4487415" cy="449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200" y="183701"/>
            <a:ext cx="10515600" cy="1325563"/>
          </a:xfrm>
        </p:spPr>
        <p:txBody>
          <a:bodyPr>
            <a:normAutofit/>
          </a:bodyPr>
          <a:lstStyle/>
          <a:p>
            <a:pPr algn="ctr"/>
            <a:r>
              <a:rPr lang="el-GR" altLang="en-US" sz="3900" b="1" i="1" dirty="0">
                <a:solidFill>
                  <a:srgbClr val="FF0000"/>
                </a:solidFill>
                <a:latin typeface="Arial Black" panose="020B0A04020102020204" pitchFamily="34" charset="0"/>
              </a:rPr>
              <a:t>α </a:t>
            </a:r>
            <a:r>
              <a:rPr lang="en-US" sz="3900" dirty="0">
                <a:latin typeface="Arial Black" panose="020B0A04020102020204" pitchFamily="34" charset="0"/>
              </a:rPr>
              <a:t>Data Transfer: </a:t>
            </a:r>
            <a:r>
              <a:rPr lang="en-US" sz="3900" dirty="0">
                <a:solidFill>
                  <a:srgbClr val="FF0000"/>
                </a:solidFill>
                <a:latin typeface="Arial Black" panose="020B0A04020102020204" pitchFamily="34" charset="0"/>
              </a:rPr>
              <a:t>Ghost </a:t>
            </a:r>
            <a:r>
              <a:rPr lang="en-US" sz="3900" dirty="0">
                <a:solidFill>
                  <a:srgbClr val="FF0000"/>
                </a:solidFill>
                <a:latin typeface="Arial Black" panose="020B0A04020102020204" pitchFamily="34" charset="0"/>
                <a:sym typeface="Wingdings" panose="05000000000000000000" pitchFamily="2" charset="2"/>
              </a:rPr>
              <a:t> </a:t>
            </a:r>
            <a:r>
              <a:rPr lang="en-US" sz="3900" dirty="0">
                <a:solidFill>
                  <a:srgbClr val="FF0000"/>
                </a:solidFill>
                <a:latin typeface="Arial Black" panose="020B0A04020102020204" pitchFamily="34" charset="0"/>
              </a:rPr>
              <a:t>Real </a:t>
            </a:r>
            <a:r>
              <a:rPr lang="en-US" sz="3900" dirty="0">
                <a:latin typeface="Arial Black" panose="020B0A04020102020204" pitchFamily="34" charset="0"/>
              </a:rPr>
              <a:t>Cells</a:t>
            </a:r>
            <a:endParaRPr lang="en-US" sz="3900" b="1" dirty="0">
              <a:latin typeface="Arial Black" panose="020B0A04020102020204" pitchFamily="34" charset="0"/>
            </a:endParaRPr>
          </a:p>
        </p:txBody>
      </p:sp>
      <p:sp>
        <p:nvSpPr>
          <p:cNvPr id="5" name="Footer Placeholder 3"/>
          <p:cNvSpPr>
            <a:spLocks noGrp="1"/>
          </p:cNvSpPr>
          <p:nvPr>
            <p:ph type="ftr" sz="quarter" idx="4294967295"/>
          </p:nvPr>
        </p:nvSpPr>
        <p:spPr>
          <a:xfrm>
            <a:off x="0" y="6400798"/>
            <a:ext cx="12192000" cy="480951"/>
          </a:xfrm>
          <a:prstGeom prst="rect">
            <a:avLst/>
          </a:prstGeom>
          <a:solidFill>
            <a:schemeClr val="tx1">
              <a:lumMod val="65000"/>
              <a:lumOff val="35000"/>
            </a:schemeClr>
          </a:solidFill>
        </p:spPr>
        <p:txBody>
          <a:bodyPr/>
          <a:lstStyle/>
          <a:p>
            <a:pPr>
              <a:lnSpc>
                <a:spcPct val="150000"/>
              </a:lnSpc>
              <a:defRPr/>
            </a:pPr>
            <a:r>
              <a:rPr lang="en-US" sz="1800" i="1" dirty="0">
                <a:solidFill>
                  <a:schemeClr val="bg1"/>
                </a:solidFill>
              </a:rPr>
              <a:t>www.dynaflow-inc.com                                                             NETL MFS                                       8 of 20</a:t>
            </a:r>
            <a:endParaRPr lang="en-US" i="1" dirty="0">
              <a:solidFill>
                <a:schemeClr val="bg1"/>
              </a:solidFill>
            </a:endParaRPr>
          </a:p>
        </p:txBody>
      </p:sp>
      <p:pic>
        <p:nvPicPr>
          <p:cNvPr id="1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53" t="10199" r="28168" b="10646"/>
          <a:stretch/>
        </p:blipFill>
        <p:spPr bwMode="auto">
          <a:xfrm>
            <a:off x="1036318" y="1554131"/>
            <a:ext cx="4487415" cy="449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046031" y="3443179"/>
            <a:ext cx="340354" cy="523220"/>
          </a:xfrm>
          <a:prstGeom prst="rect">
            <a:avLst/>
          </a:prstGeom>
          <a:solidFill>
            <a:schemeClr val="bg1"/>
          </a:solidFill>
        </p:spPr>
        <p:txBody>
          <a:bodyPr wrap="square" rtlCol="0">
            <a:spAutoFit/>
          </a:bodyPr>
          <a:lstStyle/>
          <a:p>
            <a:r>
              <a:rPr lang="en-US" sz="2800" b="1" dirty="0">
                <a:solidFill>
                  <a:srgbClr val="0000FF"/>
                </a:solidFill>
              </a:rPr>
              <a:t>A</a:t>
            </a:r>
          </a:p>
        </p:txBody>
      </p:sp>
      <p:sp>
        <p:nvSpPr>
          <p:cNvPr id="29" name="TextBox 28">
            <a:extLst>
              <a:ext uri="{FF2B5EF4-FFF2-40B4-BE49-F238E27FC236}">
                <a16:creationId xmlns:a16="http://schemas.microsoft.com/office/drawing/2014/main" id="{E0DA1F1F-7757-406C-834B-51F7E655C42F}"/>
              </a:ext>
            </a:extLst>
          </p:cNvPr>
          <p:cNvSpPr txBox="1"/>
          <p:nvPr/>
        </p:nvSpPr>
        <p:spPr>
          <a:xfrm>
            <a:off x="8557075" y="3467563"/>
            <a:ext cx="340354" cy="523220"/>
          </a:xfrm>
          <a:prstGeom prst="rect">
            <a:avLst/>
          </a:prstGeom>
          <a:solidFill>
            <a:schemeClr val="bg1"/>
          </a:solidFill>
        </p:spPr>
        <p:txBody>
          <a:bodyPr wrap="square" rtlCol="0">
            <a:spAutoFit/>
          </a:bodyPr>
          <a:lstStyle/>
          <a:p>
            <a:r>
              <a:rPr lang="en-US" sz="2800" b="1" dirty="0">
                <a:solidFill>
                  <a:srgbClr val="0000FF"/>
                </a:solidFill>
              </a:rPr>
              <a:t>B</a:t>
            </a:r>
          </a:p>
        </p:txBody>
      </p:sp>
      <p:sp>
        <p:nvSpPr>
          <p:cNvPr id="30" name="Arrow: Right 2">
            <a:extLst>
              <a:ext uri="{FF2B5EF4-FFF2-40B4-BE49-F238E27FC236}">
                <a16:creationId xmlns:a16="http://schemas.microsoft.com/office/drawing/2014/main" id="{721A56F7-9053-497C-ABD6-CB0223215CBF}"/>
              </a:ext>
            </a:extLst>
          </p:cNvPr>
          <p:cNvSpPr/>
          <p:nvPr/>
        </p:nvSpPr>
        <p:spPr>
          <a:xfrm rot="10800000">
            <a:off x="4479798" y="2941320"/>
            <a:ext cx="2634230" cy="301752"/>
          </a:xfrm>
          <a:prstGeom prst="rightArrow">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7" name="Arrow: Right 2">
            <a:extLst>
              <a:ext uri="{FF2B5EF4-FFF2-40B4-BE49-F238E27FC236}">
                <a16:creationId xmlns:a16="http://schemas.microsoft.com/office/drawing/2014/main" id="{721A56F7-9053-497C-ABD6-CB0223215CBF}"/>
              </a:ext>
            </a:extLst>
          </p:cNvPr>
          <p:cNvSpPr/>
          <p:nvPr/>
        </p:nvSpPr>
        <p:spPr>
          <a:xfrm rot="10800000">
            <a:off x="4064508" y="3298698"/>
            <a:ext cx="2634230" cy="301752"/>
          </a:xfrm>
          <a:prstGeom prst="rightArrow">
            <a:avLst/>
          </a:prstGeom>
          <a:solidFill>
            <a:srgbClr val="FFC00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Freeform 8"/>
          <p:cNvSpPr>
            <a:spLocks/>
          </p:cNvSpPr>
          <p:nvPr/>
        </p:nvSpPr>
        <p:spPr bwMode="auto">
          <a:xfrm rot="-5400000">
            <a:off x="7151370" y="2549593"/>
            <a:ext cx="725430" cy="1584960"/>
          </a:xfrm>
          <a:custGeom>
            <a:avLst/>
            <a:gdLst>
              <a:gd name="T0" fmla="*/ 2147483647 w 667"/>
              <a:gd name="T1" fmla="*/ 0 h 2196"/>
              <a:gd name="T2" fmla="*/ 2147483647 w 667"/>
              <a:gd name="T3" fmla="*/ 2147483647 h 2196"/>
              <a:gd name="T4" fmla="*/ 2147483647 w 667"/>
              <a:gd name="T5" fmla="*/ 2147483647 h 2196"/>
              <a:gd name="T6" fmla="*/ 2147483647 w 667"/>
              <a:gd name="T7" fmla="*/ 2147483647 h 2196"/>
              <a:gd name="T8" fmla="*/ 2147483647 w 667"/>
              <a:gd name="T9" fmla="*/ 2147483647 h 2196"/>
              <a:gd name="T10" fmla="*/ 2147483647 w 667"/>
              <a:gd name="T11" fmla="*/ 2147483647 h 2196"/>
              <a:gd name="T12" fmla="*/ 2147483647 w 667"/>
              <a:gd name="T13" fmla="*/ 2147483647 h 2196"/>
              <a:gd name="T14" fmla="*/ 2147483647 w 667"/>
              <a:gd name="T15" fmla="*/ 2147483647 h 2196"/>
              <a:gd name="T16" fmla="*/ 2147483647 w 667"/>
              <a:gd name="T17" fmla="*/ 2147483647 h 2196"/>
              <a:gd name="T18" fmla="*/ 2147483647 w 667"/>
              <a:gd name="T19" fmla="*/ 2147483647 h 2196"/>
              <a:gd name="T20" fmla="*/ 2147483647 w 667"/>
              <a:gd name="T21" fmla="*/ 2147483647 h 2196"/>
              <a:gd name="T22" fmla="*/ 2147483647 w 667"/>
              <a:gd name="T23" fmla="*/ 2147483647 h 2196"/>
              <a:gd name="T24" fmla="*/ 2147483647 w 667"/>
              <a:gd name="T25" fmla="*/ 2147483647 h 2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7"/>
              <a:gd name="T40" fmla="*/ 0 h 2196"/>
              <a:gd name="T41" fmla="*/ 667 w 667"/>
              <a:gd name="T42" fmla="*/ 2196 h 2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7" h="2196">
                <a:moveTo>
                  <a:pt x="7" y="0"/>
                </a:moveTo>
                <a:cubicBezTo>
                  <a:pt x="7" y="39"/>
                  <a:pt x="7" y="176"/>
                  <a:pt x="7" y="232"/>
                </a:cubicBezTo>
                <a:cubicBezTo>
                  <a:pt x="7" y="288"/>
                  <a:pt x="0" y="291"/>
                  <a:pt x="7" y="337"/>
                </a:cubicBezTo>
                <a:cubicBezTo>
                  <a:pt x="14" y="383"/>
                  <a:pt x="7" y="446"/>
                  <a:pt x="47" y="506"/>
                </a:cubicBezTo>
                <a:cubicBezTo>
                  <a:pt x="87" y="565"/>
                  <a:pt x="160" y="629"/>
                  <a:pt x="247" y="695"/>
                </a:cubicBezTo>
                <a:cubicBezTo>
                  <a:pt x="334" y="762"/>
                  <a:pt x="497" y="844"/>
                  <a:pt x="567" y="906"/>
                </a:cubicBezTo>
                <a:cubicBezTo>
                  <a:pt x="637" y="967"/>
                  <a:pt x="667" y="1013"/>
                  <a:pt x="667" y="1064"/>
                </a:cubicBezTo>
                <a:cubicBezTo>
                  <a:pt x="667" y="1115"/>
                  <a:pt x="636" y="1156"/>
                  <a:pt x="567" y="1211"/>
                </a:cubicBezTo>
                <a:cubicBezTo>
                  <a:pt x="498" y="1266"/>
                  <a:pt x="334" y="1336"/>
                  <a:pt x="251" y="1392"/>
                </a:cubicBezTo>
                <a:cubicBezTo>
                  <a:pt x="168" y="1448"/>
                  <a:pt x="107" y="1494"/>
                  <a:pt x="71" y="1548"/>
                </a:cubicBezTo>
                <a:cubicBezTo>
                  <a:pt x="35" y="1602"/>
                  <a:pt x="43" y="1658"/>
                  <a:pt x="35" y="1716"/>
                </a:cubicBezTo>
                <a:cubicBezTo>
                  <a:pt x="27" y="1774"/>
                  <a:pt x="25" y="1816"/>
                  <a:pt x="23" y="1896"/>
                </a:cubicBezTo>
                <a:cubicBezTo>
                  <a:pt x="21" y="1976"/>
                  <a:pt x="23" y="2134"/>
                  <a:pt x="23" y="2196"/>
                </a:cubicBezTo>
              </a:path>
            </a:pathLst>
          </a:custGeom>
          <a:noFill/>
          <a:ln w="63500">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Oval 12"/>
          <p:cNvSpPr/>
          <p:nvPr/>
        </p:nvSpPr>
        <p:spPr>
          <a:xfrm>
            <a:off x="7332878" y="3368389"/>
            <a:ext cx="228600" cy="2257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87700151"/>
      </p:ext>
    </p:extLst>
  </p:cSld>
  <p:clrMapOvr>
    <a:masterClrMapping/>
  </p:clrMapOvr>
  <mc:AlternateContent xmlns:mc="http://schemas.openxmlformats.org/markup-compatibility/2006" xmlns:p14="http://schemas.microsoft.com/office/powerpoint/2010/main">
    <mc:Choice Requires="p14">
      <p:transition spd="slow" p14:dur="2000" advTm="87966"/>
    </mc:Choice>
    <mc:Fallback xmlns="">
      <p:transition spd="slow" advTm="879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7"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3|13.2|13|25.4|7.4"/>
</p:tagLst>
</file>

<file path=ppt/tags/tag10.xml><?xml version="1.0" encoding="utf-8"?>
<p:tagLst xmlns:a="http://schemas.openxmlformats.org/drawingml/2006/main" xmlns:r="http://schemas.openxmlformats.org/officeDocument/2006/relationships" xmlns:p="http://schemas.openxmlformats.org/presentationml/2006/main">
  <p:tag name="TIMING" val="|71.3"/>
</p:tagLst>
</file>

<file path=ppt/tags/tag11.xml><?xml version="1.0" encoding="utf-8"?>
<p:tagLst xmlns:a="http://schemas.openxmlformats.org/drawingml/2006/main" xmlns:r="http://schemas.openxmlformats.org/officeDocument/2006/relationships" xmlns:p="http://schemas.openxmlformats.org/presentationml/2006/main">
  <p:tag name="TIMING" val="|9.4"/>
</p:tagLst>
</file>

<file path=ppt/tags/tag2.xml><?xml version="1.0" encoding="utf-8"?>
<p:tagLst xmlns:a="http://schemas.openxmlformats.org/drawingml/2006/main" xmlns:r="http://schemas.openxmlformats.org/officeDocument/2006/relationships" xmlns:p="http://schemas.openxmlformats.org/presentationml/2006/main">
  <p:tag name="TIMING" val="|21|10|45.5|21.8"/>
</p:tagLst>
</file>

<file path=ppt/tags/tag3.xml><?xml version="1.0" encoding="utf-8"?>
<p:tagLst xmlns:a="http://schemas.openxmlformats.org/drawingml/2006/main" xmlns:r="http://schemas.openxmlformats.org/officeDocument/2006/relationships" xmlns:p="http://schemas.openxmlformats.org/presentationml/2006/main">
  <p:tag name="TIMING" val="|6.3"/>
</p:tagLst>
</file>

<file path=ppt/tags/tag4.xml><?xml version="1.0" encoding="utf-8"?>
<p:tagLst xmlns:a="http://schemas.openxmlformats.org/drawingml/2006/main" xmlns:r="http://schemas.openxmlformats.org/officeDocument/2006/relationships" xmlns:p="http://schemas.openxmlformats.org/presentationml/2006/main">
  <p:tag name="TIMING" val="|2.5|19|17.2"/>
</p:tagLst>
</file>

<file path=ppt/tags/tag5.xml><?xml version="1.0" encoding="utf-8"?>
<p:tagLst xmlns:a="http://schemas.openxmlformats.org/drawingml/2006/main" xmlns:r="http://schemas.openxmlformats.org/officeDocument/2006/relationships" xmlns:p="http://schemas.openxmlformats.org/presentationml/2006/main">
  <p:tag name="TIMING" val="|24|27.2|18.4"/>
</p:tagLst>
</file>

<file path=ppt/tags/tag6.xml><?xml version="1.0" encoding="utf-8"?>
<p:tagLst xmlns:a="http://schemas.openxmlformats.org/drawingml/2006/main" xmlns:r="http://schemas.openxmlformats.org/officeDocument/2006/relationships" xmlns:p="http://schemas.openxmlformats.org/presentationml/2006/main">
  <p:tag name="TIMING" val="|11|12.8|15.5"/>
</p:tagLst>
</file>

<file path=ppt/tags/tag7.xml><?xml version="1.0" encoding="utf-8"?>
<p:tagLst xmlns:a="http://schemas.openxmlformats.org/drawingml/2006/main" xmlns:r="http://schemas.openxmlformats.org/officeDocument/2006/relationships" xmlns:p="http://schemas.openxmlformats.org/presentationml/2006/main">
  <p:tag name="TIMING" val="|20.1|18.1"/>
</p:tagLst>
</file>

<file path=ppt/tags/tag8.xml><?xml version="1.0" encoding="utf-8"?>
<p:tagLst xmlns:a="http://schemas.openxmlformats.org/drawingml/2006/main" xmlns:r="http://schemas.openxmlformats.org/officeDocument/2006/relationships" xmlns:p="http://schemas.openxmlformats.org/presentationml/2006/main">
  <p:tag name="TIMING" val="|24.1|0.5|14.5|38.7|1.4"/>
</p:tagLst>
</file>

<file path=ppt/tags/tag9.xml><?xml version="1.0" encoding="utf-8"?>
<p:tagLst xmlns:a="http://schemas.openxmlformats.org/drawingml/2006/main" xmlns:r="http://schemas.openxmlformats.org/officeDocument/2006/relationships" xmlns:p="http://schemas.openxmlformats.org/presentationml/2006/main">
  <p:tag name="TIMING" val="|7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2813</TotalTime>
  <Words>898</Words>
  <Application>Microsoft Office PowerPoint</Application>
  <PresentationFormat>Widescreen</PresentationFormat>
  <Paragraphs>135</Paragraphs>
  <Slides>22</Slides>
  <Notes>18</Notes>
  <HiddenSlides>0</HiddenSlides>
  <MMClips>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Aharoni</vt:lpstr>
      <vt:lpstr>Arial</vt:lpstr>
      <vt:lpstr>Arial Black</vt:lpstr>
      <vt:lpstr>Calibri</vt:lpstr>
      <vt:lpstr>Calibri Light</vt:lpstr>
      <vt:lpstr>Monotype Sorts</vt:lpstr>
      <vt:lpstr>Symbol</vt:lpstr>
      <vt:lpstr>Wingdings</vt:lpstr>
      <vt:lpstr>Office Theme</vt:lpstr>
      <vt:lpstr>Equation</vt:lpstr>
      <vt:lpstr>PowerPoint Presentation</vt:lpstr>
      <vt:lpstr>Outline</vt:lpstr>
      <vt:lpstr>HIFU - Medical Applications</vt:lpstr>
      <vt:lpstr>Eulerian-Lagrangian Two-Phase Flow Model</vt:lpstr>
      <vt:lpstr>MPI: Domain Decomposition</vt:lpstr>
      <vt:lpstr>Subdomain &amp; Ghost Cells</vt:lpstr>
      <vt:lpstr>Flow Data Transfer:  RealGhost Cells</vt:lpstr>
      <vt:lpstr>Eulerian-Lagrangian Mapping: Void Fraction (α ) Computation</vt:lpstr>
      <vt:lpstr>α Data Transfer: Ghost  Real Cells</vt:lpstr>
      <vt:lpstr>α Data Transfer: Double Ghost</vt:lpstr>
      <vt:lpstr>Exercise: a Bub. @ A’ Double Corner</vt:lpstr>
      <vt:lpstr>HIFU Simulation with Microbubbles</vt:lpstr>
      <vt:lpstr>Test of Parallelization Efficiency</vt:lpstr>
      <vt:lpstr>Speedup of Each Module</vt:lpstr>
      <vt:lpstr>Overall Scalability</vt:lpstr>
      <vt:lpstr>OpenMP for Bubs. inside Subdomain</vt:lpstr>
      <vt:lpstr>Gain of Hybrid Parallelization</vt:lpstr>
      <vt:lpstr>Bio-energy: Bio-extraction of Algae</vt:lpstr>
      <vt:lpstr>Three Phase Simulations</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Lamm</dc:creator>
  <cp:lastModifiedBy>JMa DFI</cp:lastModifiedBy>
  <cp:revision>132</cp:revision>
  <dcterms:created xsi:type="dcterms:W3CDTF">2020-06-30T14:23:34Z</dcterms:created>
  <dcterms:modified xsi:type="dcterms:W3CDTF">2023-08-01T20:34:41Z</dcterms:modified>
</cp:coreProperties>
</file>