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3" r:id="rId5"/>
    <p:sldMasterId id="2147483661" r:id="rId6"/>
  </p:sldMasterIdLst>
  <p:notesMasterIdLst>
    <p:notesMasterId r:id="rId22"/>
  </p:notesMasterIdLst>
  <p:sldIdLst>
    <p:sldId id="367" r:id="rId7"/>
    <p:sldId id="257" r:id="rId8"/>
    <p:sldId id="258" r:id="rId9"/>
    <p:sldId id="279" r:id="rId10"/>
    <p:sldId id="263" r:id="rId11"/>
    <p:sldId id="264" r:id="rId12"/>
    <p:sldId id="266" r:id="rId13"/>
    <p:sldId id="268" r:id="rId14"/>
    <p:sldId id="275" r:id="rId15"/>
    <p:sldId id="270" r:id="rId16"/>
    <p:sldId id="271" r:id="rId17"/>
    <p:sldId id="272" r:id="rId18"/>
    <p:sldId id="278" r:id="rId19"/>
    <p:sldId id="274" r:id="rId20"/>
    <p:sldId id="273" r:id="rId21"/>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orient="horz" pos="360" userDrawn="1">
          <p15:clr>
            <a:srgbClr val="A4A3A4"/>
          </p15:clr>
        </p15:guide>
        <p15:guide id="5" pos="2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B7533-52D8-5E5C-77D3-3E4C7DE271F7}" name="Roberto Porcù" initials="RP" userId="c8e86fd7e6d66b32" providerId="Windows Live"/>
  <p188:author id="{35F7544E-3814-BF57-496A-D51F9C276455}" name="Fox, Stephanie G." initials="FSG" userId="S::Stephanie.Fox@netl.doe.gov::f5c49231-c164-4e69-863b-7125f8dbd652" providerId="AD"/>
  <p188:author id="{E725F98D-9584-32C7-573A-2A82FDCF5A63}" name="Warman, Elizabeth A. (CONTR)" initials="WEA(" userId="S::Elizabeth.Warman@netl.doe.gov::2f0b86df-88b4-4c52-bbcf-54bbe50c1b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7" autoAdjust="0"/>
    <p:restoredTop sz="94295" autoAdjust="0"/>
  </p:normalViewPr>
  <p:slideViewPr>
    <p:cSldViewPr snapToGrid="0" showGuides="1">
      <p:cViewPr varScale="1">
        <p:scale>
          <a:sx n="153" d="100"/>
          <a:sy n="153" d="100"/>
        </p:scale>
        <p:origin x="552" y="144"/>
      </p:cViewPr>
      <p:guideLst>
        <p:guide orient="horz" pos="2184"/>
        <p:guide pos="3840"/>
        <p:guide orient="horz" pos="360"/>
        <p:guide pos="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5380DD65-0F98-405A-9C38-ECA28AFC5FA7}" type="datetimeFigureOut">
              <a:rPr lang="en-US" smtClean="0"/>
              <a:t>8/2/2023</a:t>
            </a:fld>
            <a:endParaRPr lang="en-US" dirty="0"/>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307BBBEE-4D97-4295-B356-1A7F34FA5B2E}" type="slidenum">
              <a:rPr lang="en-US" smtClean="0"/>
              <a:t>‹#›</a:t>
            </a:fld>
            <a:endParaRPr lang="en-US" dirty="0"/>
          </a:p>
        </p:txBody>
      </p:sp>
    </p:spTree>
    <p:extLst>
      <p:ext uri="{BB962C8B-B14F-4D97-AF65-F5344CB8AC3E}">
        <p14:creationId xmlns:p14="http://schemas.microsoft.com/office/powerpoint/2010/main" val="224179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600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Picture Placeholder 15"/>
          <p:cNvSpPr>
            <a:spLocks noGrp="1"/>
          </p:cNvSpPr>
          <p:nvPr>
            <p:ph type="pic" sz="quarter" idx="10" hasCustomPrompt="1"/>
          </p:nvPr>
        </p:nvSpPr>
        <p:spPr>
          <a:xfrm>
            <a:off x="0" y="2237554"/>
            <a:ext cx="12192000" cy="4620446"/>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8" name="Title 1"/>
          <p:cNvSpPr>
            <a:spLocks noGrp="1"/>
          </p:cNvSpPr>
          <p:nvPr>
            <p:ph type="ctrTitle" hasCustomPrompt="1"/>
            <p:custDataLst>
              <p:tags r:id="rId1"/>
            </p:custDataLst>
          </p:nvPr>
        </p:nvSpPr>
        <p:spPr>
          <a:xfrm>
            <a:off x="270628" y="285430"/>
            <a:ext cx="9033029" cy="919232"/>
          </a:xfrm>
          <a:prstGeom prst="rect">
            <a:avLst/>
          </a:prstGeom>
        </p:spPr>
        <p:txBody>
          <a:bodyPr anchor="b"/>
          <a:lstStyle>
            <a:lvl1pPr algn="l">
              <a:defRPr sz="6000" b="1">
                <a:solidFill>
                  <a:srgbClr val="373838"/>
                </a:solidFill>
                <a:latin typeface="Century Gothic" panose="020B0502020202020204" pitchFamily="34" charset="0"/>
              </a:defRPr>
            </a:lvl1pPr>
          </a:lstStyle>
          <a:p>
            <a:r>
              <a:rPr lang="en-US" dirty="0"/>
              <a:t>Master Cover Title</a:t>
            </a:r>
          </a:p>
        </p:txBody>
      </p:sp>
      <p:sp>
        <p:nvSpPr>
          <p:cNvPr id="9" name="Subtitle 2"/>
          <p:cNvSpPr>
            <a:spLocks noGrp="1"/>
          </p:cNvSpPr>
          <p:nvPr>
            <p:ph type="subTitle" idx="1" hasCustomPrompt="1"/>
          </p:nvPr>
        </p:nvSpPr>
        <p:spPr>
          <a:xfrm>
            <a:off x="270628" y="1208302"/>
            <a:ext cx="9033029" cy="373510"/>
          </a:xfrm>
          <a:prstGeom prst="rect">
            <a:avLst/>
          </a:prstGeom>
        </p:spPr>
        <p:txBody>
          <a:bodyPr>
            <a:noAutofit/>
          </a:bodyPr>
          <a:lstStyle>
            <a:lvl1pPr marL="0" indent="0" algn="l">
              <a:buNone/>
              <a:defRPr sz="32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614099" y="284249"/>
            <a:ext cx="2307273" cy="917977"/>
          </a:xfrm>
          <a:prstGeom prst="rect">
            <a:avLst/>
          </a:prstGeom>
        </p:spPr>
      </p:pic>
      <p:cxnSp>
        <p:nvCxnSpPr>
          <p:cNvPr id="11" name="Straight Connector 10"/>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1E1FE1B-DFC9-4F1F-A0E3-1591BAF824A0}"/>
              </a:ext>
            </a:extLst>
          </p:cNvPr>
          <p:cNvSpPr>
            <a:spLocks noGrp="1"/>
          </p:cNvSpPr>
          <p:nvPr>
            <p:ph type="body" sz="quarter" idx="12" hasCustomPrompt="1"/>
            <p:custDataLst>
              <p:tags r:id="rId2"/>
            </p:custDataLst>
          </p:nvPr>
        </p:nvSpPr>
        <p:spPr>
          <a:xfrm>
            <a:off x="6915150" y="1658858"/>
            <a:ext cx="5160963" cy="284242"/>
          </a:xfrm>
          <a:prstGeom prst="rect">
            <a:avLst/>
          </a:prstGeom>
        </p:spPr>
        <p:txBody>
          <a:bodyPr/>
          <a:lstStyle>
            <a:lvl1pPr algn="l">
              <a:spcBef>
                <a:spcPts val="200"/>
              </a:spcBef>
              <a:defRPr sz="1400" b="1" i="1"/>
            </a:lvl1pPr>
          </a:lstStyle>
          <a:p>
            <a:pPr lvl="0"/>
            <a:r>
              <a:rPr lang="en-US" dirty="0"/>
              <a:t>NETL Presenter’s Name</a:t>
            </a:r>
          </a:p>
        </p:txBody>
      </p:sp>
      <p:sp>
        <p:nvSpPr>
          <p:cNvPr id="14" name="Text Placeholder 4">
            <a:extLst>
              <a:ext uri="{FF2B5EF4-FFF2-40B4-BE49-F238E27FC236}">
                <a16:creationId xmlns:a16="http://schemas.microsoft.com/office/drawing/2014/main" id="{BE494581-0B25-475D-A228-1638172171C0}"/>
              </a:ext>
            </a:extLst>
          </p:cNvPr>
          <p:cNvSpPr>
            <a:spLocks noGrp="1"/>
          </p:cNvSpPr>
          <p:nvPr>
            <p:ph type="body" sz="quarter" idx="14" hasCustomPrompt="1"/>
            <p:custDataLst>
              <p:tags r:id="rId3"/>
            </p:custDataLst>
          </p:nvPr>
        </p:nvSpPr>
        <p:spPr>
          <a:xfrm>
            <a:off x="6915150" y="1943100"/>
            <a:ext cx="5160963" cy="275745"/>
          </a:xfrm>
          <a:prstGeom prst="rect">
            <a:avLst/>
          </a:prstGeom>
        </p:spPr>
        <p:txBody>
          <a:bodyPr/>
          <a:lstStyle>
            <a:lvl1pPr algn="l">
              <a:spcBef>
                <a:spcPts val="200"/>
              </a:spcBef>
              <a:defRPr sz="1400" i="1"/>
            </a:lvl1pPr>
          </a:lstStyle>
          <a:p>
            <a:pPr lvl="0"/>
            <a:r>
              <a:rPr lang="en-US" dirty="0"/>
              <a:t>NETL Presenter’s Title/Office</a:t>
            </a:r>
          </a:p>
        </p:txBody>
      </p:sp>
      <p:sp>
        <p:nvSpPr>
          <p:cNvPr id="2" name="TextBox 1">
            <a:extLst>
              <a:ext uri="{FF2B5EF4-FFF2-40B4-BE49-F238E27FC236}">
                <a16:creationId xmlns:a16="http://schemas.microsoft.com/office/drawing/2014/main" id="{73712CBE-C3C2-4BCA-BE64-F63C88DA8FD2}"/>
              </a:ext>
            </a:extLst>
          </p:cNvPr>
          <p:cNvSpPr txBox="1"/>
          <p:nvPr userDrawn="1"/>
        </p:nvSpPr>
        <p:spPr>
          <a:xfrm>
            <a:off x="46892" y="5981232"/>
            <a:ext cx="1536970" cy="307777"/>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US" sz="1400" b="1" i="1" u="none" baseline="0" dirty="0">
                <a:solidFill>
                  <a:schemeClr val="bg1"/>
                </a:solidFill>
                <a:latin typeface="Century Gothic" panose="020B0502020202020204" pitchFamily="34" charset="0"/>
              </a:rPr>
              <a:t>Presentation to</a:t>
            </a:r>
          </a:p>
        </p:txBody>
      </p:sp>
      <p:sp>
        <p:nvSpPr>
          <p:cNvPr id="13" name="Text Placeholder 2" hidden="1">
            <a:extLst>
              <a:ext uri="{FF2B5EF4-FFF2-40B4-BE49-F238E27FC236}">
                <a16:creationId xmlns:a16="http://schemas.microsoft.com/office/drawing/2014/main" id="{01C11D97-687E-4C98-AF16-A6BF317B543D}"/>
              </a:ext>
            </a:extLst>
          </p:cNvPr>
          <p:cNvSpPr>
            <a:spLocks noGrp="1"/>
          </p:cNvSpPr>
          <p:nvPr>
            <p:ph type="body" sz="quarter" idx="13" hasCustomPrompt="1"/>
            <p:custDataLst>
              <p:tags r:id="rId4"/>
            </p:custDataLst>
          </p:nvPr>
        </p:nvSpPr>
        <p:spPr>
          <a:xfrm>
            <a:off x="1442520" y="6321690"/>
            <a:ext cx="4653480" cy="314260"/>
          </a:xfrm>
          <a:prstGeom prst="rect">
            <a:avLst/>
          </a:prstGeom>
        </p:spPr>
        <p:txBody>
          <a:bodyPr/>
          <a:lstStyle>
            <a:lvl1pPr>
              <a:spcBef>
                <a:spcPts val="200"/>
              </a:spcBef>
              <a:defRPr sz="1400" b="1" i="1">
                <a:solidFill>
                  <a:schemeClr val="bg1"/>
                </a:solidFill>
              </a:defRPr>
            </a:lvl1pPr>
          </a:lstStyle>
          <a:p>
            <a:pPr lvl="0"/>
            <a:r>
              <a:rPr lang="en-US" dirty="0"/>
              <a:t>Enter Month Day, Year</a:t>
            </a:r>
          </a:p>
        </p:txBody>
      </p:sp>
      <p:sp>
        <p:nvSpPr>
          <p:cNvPr id="3" name="Text Placeholder 2">
            <a:extLst>
              <a:ext uri="{FF2B5EF4-FFF2-40B4-BE49-F238E27FC236}">
                <a16:creationId xmlns:a16="http://schemas.microsoft.com/office/drawing/2014/main" id="{46D906A8-711F-4DBE-A6F7-CFA4055643EC}"/>
              </a:ext>
            </a:extLst>
          </p:cNvPr>
          <p:cNvSpPr>
            <a:spLocks noGrp="1"/>
          </p:cNvSpPr>
          <p:nvPr>
            <p:ph type="body" sz="quarter" idx="11" hasCustomPrompt="1"/>
            <p:custDataLst>
              <p:tags r:id="rId5"/>
            </p:custDataLst>
          </p:nvPr>
        </p:nvSpPr>
        <p:spPr>
          <a:xfrm>
            <a:off x="1442520" y="6010340"/>
            <a:ext cx="8768280" cy="278668"/>
          </a:xfrm>
          <a:prstGeom prst="rect">
            <a:avLst/>
          </a:prstGeom>
        </p:spPr>
        <p:txBody>
          <a:bodyPr/>
          <a:lstStyle>
            <a:lvl1pPr>
              <a:spcBef>
                <a:spcPts val="200"/>
              </a:spcBef>
              <a:defRPr sz="1400" b="1" i="1">
                <a:solidFill>
                  <a:schemeClr val="bg1"/>
                </a:solidFill>
              </a:defRPr>
            </a:lvl1pPr>
          </a:lstStyle>
          <a:p>
            <a:pPr lvl="0"/>
            <a:r>
              <a:rPr lang="en-US"/>
              <a:t>[Audience Name]</a:t>
            </a:r>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475650" y="6337699"/>
            <a:ext cx="1431208" cy="348387"/>
          </a:xfrm>
          <a:prstGeom prst="rect">
            <a:avLst/>
          </a:prstGeom>
          <a:effectLst/>
        </p:spPr>
      </p:pic>
    </p:spTree>
    <p:extLst>
      <p:ext uri="{BB962C8B-B14F-4D97-AF65-F5344CB8AC3E}">
        <p14:creationId xmlns:p14="http://schemas.microsoft.com/office/powerpoint/2010/main" val="4211625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5"/>
          <p:cNvSpPr>
            <a:spLocks noGrp="1"/>
          </p:cNvSpPr>
          <p:nvPr>
            <p:ph type="pic" sz="quarter" idx="10" hasCustomPrompt="1"/>
          </p:nvPr>
        </p:nvSpPr>
        <p:spPr>
          <a:xfrm>
            <a:off x="0" y="2237554"/>
            <a:ext cx="12192000" cy="4620446"/>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8" name="Title 1"/>
          <p:cNvSpPr>
            <a:spLocks noGrp="1"/>
          </p:cNvSpPr>
          <p:nvPr>
            <p:ph type="ctrTitle" hasCustomPrompt="1"/>
            <p:custDataLst>
              <p:tags r:id="rId1"/>
            </p:custDataLst>
          </p:nvPr>
        </p:nvSpPr>
        <p:spPr>
          <a:xfrm>
            <a:off x="270628" y="285430"/>
            <a:ext cx="9033029" cy="919232"/>
          </a:xfrm>
          <a:prstGeom prst="rect">
            <a:avLst/>
          </a:prstGeom>
        </p:spPr>
        <p:txBody>
          <a:bodyPr anchor="b"/>
          <a:lstStyle>
            <a:lvl1pPr algn="l">
              <a:defRPr sz="6000" b="1">
                <a:solidFill>
                  <a:srgbClr val="373838"/>
                </a:solidFill>
                <a:latin typeface="Century Gothic" panose="020B0502020202020204" pitchFamily="34" charset="0"/>
              </a:defRPr>
            </a:lvl1pPr>
          </a:lstStyle>
          <a:p>
            <a:r>
              <a:rPr lang="en-US" dirty="0"/>
              <a:t>Master Cover Title</a:t>
            </a:r>
          </a:p>
        </p:txBody>
      </p:sp>
      <p:sp>
        <p:nvSpPr>
          <p:cNvPr id="9" name="Subtitle 2"/>
          <p:cNvSpPr>
            <a:spLocks noGrp="1"/>
          </p:cNvSpPr>
          <p:nvPr>
            <p:ph type="subTitle" idx="1" hasCustomPrompt="1"/>
          </p:nvPr>
        </p:nvSpPr>
        <p:spPr>
          <a:xfrm>
            <a:off x="270628" y="1208302"/>
            <a:ext cx="9033029" cy="373510"/>
          </a:xfrm>
          <a:prstGeom prst="rect">
            <a:avLst/>
          </a:prstGeom>
        </p:spPr>
        <p:txBody>
          <a:bodyPr>
            <a:noAutofit/>
          </a:bodyPr>
          <a:lstStyle>
            <a:lvl1pPr marL="0" indent="0" algn="l">
              <a:buNone/>
              <a:defRPr sz="32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614099" y="284249"/>
            <a:ext cx="2307273" cy="917977"/>
          </a:xfrm>
          <a:prstGeom prst="rect">
            <a:avLst/>
          </a:prstGeom>
        </p:spPr>
      </p:pic>
      <p:cxnSp>
        <p:nvCxnSpPr>
          <p:cNvPr id="11" name="Straight Connector 10"/>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1E1FE1B-DFC9-4F1F-A0E3-1591BAF824A0}"/>
              </a:ext>
            </a:extLst>
          </p:cNvPr>
          <p:cNvSpPr>
            <a:spLocks noGrp="1"/>
          </p:cNvSpPr>
          <p:nvPr>
            <p:ph type="body" sz="quarter" idx="12" hasCustomPrompt="1"/>
            <p:custDataLst>
              <p:tags r:id="rId2"/>
            </p:custDataLst>
          </p:nvPr>
        </p:nvSpPr>
        <p:spPr>
          <a:xfrm>
            <a:off x="6915150" y="1658858"/>
            <a:ext cx="5160963" cy="284242"/>
          </a:xfrm>
          <a:prstGeom prst="rect">
            <a:avLst/>
          </a:prstGeom>
        </p:spPr>
        <p:txBody>
          <a:bodyPr/>
          <a:lstStyle>
            <a:lvl1pPr algn="l">
              <a:spcBef>
                <a:spcPts val="200"/>
              </a:spcBef>
              <a:defRPr sz="1400" b="1" i="1"/>
            </a:lvl1pPr>
          </a:lstStyle>
          <a:p>
            <a:pPr lvl="0"/>
            <a:r>
              <a:rPr lang="en-US" dirty="0"/>
              <a:t>NETL Presenter’s Name</a:t>
            </a:r>
          </a:p>
        </p:txBody>
      </p:sp>
      <p:sp>
        <p:nvSpPr>
          <p:cNvPr id="14" name="Text Placeholder 4">
            <a:extLst>
              <a:ext uri="{FF2B5EF4-FFF2-40B4-BE49-F238E27FC236}">
                <a16:creationId xmlns:a16="http://schemas.microsoft.com/office/drawing/2014/main" id="{BE494581-0B25-475D-A228-1638172171C0}"/>
              </a:ext>
            </a:extLst>
          </p:cNvPr>
          <p:cNvSpPr>
            <a:spLocks noGrp="1"/>
          </p:cNvSpPr>
          <p:nvPr>
            <p:ph type="body" sz="quarter" idx="14" hasCustomPrompt="1"/>
            <p:custDataLst>
              <p:tags r:id="rId3"/>
            </p:custDataLst>
          </p:nvPr>
        </p:nvSpPr>
        <p:spPr>
          <a:xfrm>
            <a:off x="6915150" y="1943100"/>
            <a:ext cx="5160963" cy="275745"/>
          </a:xfrm>
          <a:prstGeom prst="rect">
            <a:avLst/>
          </a:prstGeom>
        </p:spPr>
        <p:txBody>
          <a:bodyPr/>
          <a:lstStyle>
            <a:lvl1pPr algn="l">
              <a:spcBef>
                <a:spcPts val="200"/>
              </a:spcBef>
              <a:defRPr sz="1400" i="1"/>
            </a:lvl1pPr>
          </a:lstStyle>
          <a:p>
            <a:pPr lvl="0"/>
            <a:r>
              <a:rPr lang="en-US" dirty="0"/>
              <a:t>NETL Presenter’s Title/Office</a:t>
            </a:r>
          </a:p>
        </p:txBody>
      </p:sp>
      <p:sp>
        <p:nvSpPr>
          <p:cNvPr id="2" name="TextBox 1">
            <a:extLst>
              <a:ext uri="{FF2B5EF4-FFF2-40B4-BE49-F238E27FC236}">
                <a16:creationId xmlns:a16="http://schemas.microsoft.com/office/drawing/2014/main" id="{73712CBE-C3C2-4BCA-BE64-F63C88DA8FD2}"/>
              </a:ext>
            </a:extLst>
          </p:cNvPr>
          <p:cNvSpPr txBox="1"/>
          <p:nvPr userDrawn="1"/>
        </p:nvSpPr>
        <p:spPr>
          <a:xfrm>
            <a:off x="46892" y="5981232"/>
            <a:ext cx="1536970" cy="307777"/>
          </a:xfrm>
          <a:prstGeom prst="rect">
            <a:avLst/>
          </a:prstGeom>
          <a:noFill/>
        </p:spPr>
        <p:txBody>
          <a:bodyPr vert="horz"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Presentation to</a:t>
            </a:r>
          </a:p>
        </p:txBody>
      </p:sp>
      <p:sp>
        <p:nvSpPr>
          <p:cNvPr id="13" name="Text Placeholder 2" hidden="1">
            <a:extLst>
              <a:ext uri="{FF2B5EF4-FFF2-40B4-BE49-F238E27FC236}">
                <a16:creationId xmlns:a16="http://schemas.microsoft.com/office/drawing/2014/main" id="{01C11D97-687E-4C98-AF16-A6BF317B543D}"/>
              </a:ext>
            </a:extLst>
          </p:cNvPr>
          <p:cNvSpPr>
            <a:spLocks noGrp="1"/>
          </p:cNvSpPr>
          <p:nvPr>
            <p:ph type="body" sz="quarter" idx="13" hasCustomPrompt="1"/>
            <p:custDataLst>
              <p:tags r:id="rId4"/>
            </p:custDataLst>
          </p:nvPr>
        </p:nvSpPr>
        <p:spPr>
          <a:xfrm>
            <a:off x="1442520" y="6321690"/>
            <a:ext cx="4653480" cy="314260"/>
          </a:xfrm>
          <a:prstGeom prst="rect">
            <a:avLst/>
          </a:prstGeom>
        </p:spPr>
        <p:txBody>
          <a:bodyPr/>
          <a:lstStyle>
            <a:lvl1pPr>
              <a:spcBef>
                <a:spcPts val="200"/>
              </a:spcBef>
              <a:defRPr sz="1400" b="1" i="1">
                <a:solidFill>
                  <a:schemeClr val="bg1"/>
                </a:solidFill>
              </a:defRPr>
            </a:lvl1pPr>
          </a:lstStyle>
          <a:p>
            <a:pPr lvl="0"/>
            <a:r>
              <a:rPr lang="en-US" dirty="0"/>
              <a:t>Enter Month Day, Year</a:t>
            </a:r>
          </a:p>
        </p:txBody>
      </p:sp>
      <p:sp>
        <p:nvSpPr>
          <p:cNvPr id="3" name="Text Placeholder 2">
            <a:extLst>
              <a:ext uri="{FF2B5EF4-FFF2-40B4-BE49-F238E27FC236}">
                <a16:creationId xmlns:a16="http://schemas.microsoft.com/office/drawing/2014/main" id="{46D906A8-711F-4DBE-A6F7-CFA4055643EC}"/>
              </a:ext>
            </a:extLst>
          </p:cNvPr>
          <p:cNvSpPr>
            <a:spLocks noGrp="1"/>
          </p:cNvSpPr>
          <p:nvPr>
            <p:ph type="body" sz="quarter" idx="11" hasCustomPrompt="1"/>
            <p:custDataLst>
              <p:tags r:id="rId5"/>
            </p:custDataLst>
          </p:nvPr>
        </p:nvSpPr>
        <p:spPr>
          <a:xfrm>
            <a:off x="1442520" y="6010340"/>
            <a:ext cx="8768280" cy="278668"/>
          </a:xfrm>
          <a:prstGeom prst="rect">
            <a:avLst/>
          </a:prstGeom>
        </p:spPr>
        <p:txBody>
          <a:bodyPr/>
          <a:lstStyle>
            <a:lvl1pPr>
              <a:spcBef>
                <a:spcPts val="200"/>
              </a:spcBef>
              <a:defRPr sz="1400" b="1" i="1">
                <a:solidFill>
                  <a:schemeClr val="bg1"/>
                </a:solidFill>
              </a:defRPr>
            </a:lvl1pPr>
          </a:lstStyle>
          <a:p>
            <a:pPr lvl="0"/>
            <a:r>
              <a:rPr lang="en-US"/>
              <a:t>[Audience Name]</a:t>
            </a:r>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475650" y="6337699"/>
            <a:ext cx="1431208" cy="348387"/>
          </a:xfrm>
          <a:prstGeom prst="rect">
            <a:avLst/>
          </a:prstGeom>
          <a:effectLst/>
        </p:spPr>
      </p:pic>
    </p:spTree>
    <p:extLst>
      <p:ext uri="{BB962C8B-B14F-4D97-AF65-F5344CB8AC3E}">
        <p14:creationId xmlns:p14="http://schemas.microsoft.com/office/powerpoint/2010/main" val="56587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168878"/>
            <a:ext cx="11580921" cy="482797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0"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Rectangle 12"/>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17A343-A79E-463A-977A-59F23D319189}"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951210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Two Line Header">
    <p:spTree>
      <p:nvGrpSpPr>
        <p:cNvPr id="1" name=""/>
        <p:cNvGrpSpPr/>
        <p:nvPr/>
      </p:nvGrpSpPr>
      <p:grpSpPr>
        <a:xfrm>
          <a:off x="0" y="0"/>
          <a:ext cx="0" cy="0"/>
          <a:chOff x="0" y="0"/>
          <a:chExt cx="0" cy="0"/>
        </a:xfrm>
      </p:grpSpPr>
      <p:cxnSp>
        <p:nvCxnSpPr>
          <p:cNvPr id="7" name="Straight Connector 6"/>
          <p:cNvCxnSpPr/>
          <p:nvPr userDrawn="1"/>
        </p:nvCxnSpPr>
        <p:spPr>
          <a:xfrm>
            <a:off x="0" y="1186755"/>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Rectangle 12"/>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15293"/>
            <a:ext cx="9587749" cy="1052207"/>
          </a:xfrm>
          <a:prstGeom prst="rect">
            <a:avLst/>
          </a:prstGeom>
        </p:spPr>
        <p:txBody>
          <a:bodyPr/>
          <a:lstStyle>
            <a:lvl1pPr>
              <a:defRPr sz="3300"/>
            </a:lvl1pPr>
          </a:lstStyle>
          <a:p>
            <a:r>
              <a:rPr lang="en-US" dirty="0"/>
              <a:t>Master Page Title with two lines </a:t>
            </a:r>
            <a:br>
              <a:rPr lang="en-US" dirty="0"/>
            </a:br>
            <a:endParaRPr lang="en-US" dirty="0"/>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2352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Three Line Header">
    <p:spTree>
      <p:nvGrpSpPr>
        <p:cNvPr id="1" name=""/>
        <p:cNvGrpSpPr/>
        <p:nvPr/>
      </p:nvGrpSpPr>
      <p:grpSpPr>
        <a:xfrm>
          <a:off x="0" y="0"/>
          <a:ext cx="0" cy="0"/>
          <a:chOff x="0" y="0"/>
          <a:chExt cx="0" cy="0"/>
        </a:xfrm>
      </p:grpSpPr>
      <p:cxnSp>
        <p:nvCxnSpPr>
          <p:cNvPr id="7" name="Straight Connector 6"/>
          <p:cNvCxnSpPr/>
          <p:nvPr userDrawn="1"/>
        </p:nvCxnSpPr>
        <p:spPr>
          <a:xfrm>
            <a:off x="0" y="1352872"/>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755257"/>
            <a:ext cx="11580921" cy="424159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0" name="Subtitle 2"/>
          <p:cNvSpPr>
            <a:spLocks noGrp="1"/>
          </p:cNvSpPr>
          <p:nvPr>
            <p:ph type="subTitle" idx="13" hasCustomPrompt="1"/>
          </p:nvPr>
        </p:nvSpPr>
        <p:spPr>
          <a:xfrm>
            <a:off x="270626" y="1381747"/>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Rectangle 12"/>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82243"/>
            <a:ext cx="9587749" cy="1244014"/>
          </a:xfrm>
          <a:prstGeom prst="rect">
            <a:avLst/>
          </a:prstGeom>
        </p:spPr>
        <p:txBody>
          <a:bodyPr/>
          <a:lstStyle>
            <a:lvl1pPr>
              <a:defRPr sz="3300"/>
            </a:lvl1pPr>
          </a:lstStyle>
          <a:p>
            <a:r>
              <a:rPr lang="en-US" dirty="0"/>
              <a:t>Master Page Title with three lines</a:t>
            </a:r>
            <a:br>
              <a:rPr lang="en-US" dirty="0"/>
            </a:br>
            <a:br>
              <a:rPr lang="en-US" dirty="0"/>
            </a:br>
            <a:endParaRPr lang="en-US" dirty="0"/>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17A343-A79E-463A-977A-59F23D319189}"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1847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7062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612681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cxnSp>
        <p:nvCxnSpPr>
          <p:cNvPr id="20" name="Straight Connector 19"/>
          <p:cNvCxnSpPr/>
          <p:nvPr userDrawn="1"/>
        </p:nvCxnSpPr>
        <p:spPr>
          <a:xfrm>
            <a:off x="606552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1BED5FE6-695A-4985-860B-33490E288298}"/>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3" name="Date Placeholder 2">
            <a:extLst>
              <a:ext uri="{FF2B5EF4-FFF2-40B4-BE49-F238E27FC236}">
                <a16:creationId xmlns:a16="http://schemas.microsoft.com/office/drawing/2014/main" id="{064767C7-7916-46E6-B1B4-EA02119E3A60}"/>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39DF72-61CB-47ED-BC56-C20154AE9E19}"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09E80636-5903-4645-B4CC-380E0F0753E5}"/>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624849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9" name="Content Placeholder 2"/>
          <p:cNvSpPr>
            <a:spLocks noGrp="1"/>
          </p:cNvSpPr>
          <p:nvPr>
            <p:ph idx="16"/>
          </p:nvPr>
        </p:nvSpPr>
        <p:spPr>
          <a:xfrm>
            <a:off x="270626"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0" name="Content Placeholder 2"/>
          <p:cNvSpPr>
            <a:spLocks noGrp="1"/>
          </p:cNvSpPr>
          <p:nvPr>
            <p:ph idx="17"/>
          </p:nvPr>
        </p:nvSpPr>
        <p:spPr>
          <a:xfrm>
            <a:off x="8116308" y="1167740"/>
            <a:ext cx="3735237" cy="4773026"/>
          </a:xfrm>
          <a:prstGeom prst="rect">
            <a:avLst/>
          </a:prstGeom>
        </p:spPr>
        <p:txBody>
          <a:bodyPr/>
          <a:lstStyle>
            <a:lvl1pPr marL="457200" indent="-457200">
              <a:buFont typeface="Arial" panose="020B0604020202020204" pitchFamily="34" charset="0"/>
              <a:buChar char="•"/>
              <a:defRPr lang="en-US" dirty="0" smtClean="0">
                <a:latin typeface="Century Gothic" panose="020B0502020202020204" pitchFamily="34" charset="0"/>
              </a:defRPr>
            </a:lvl1pPr>
            <a:lvl2pPr>
              <a:defRPr lang="en-US" dirty="0" smtClean="0">
                <a:latin typeface="Century Gothic" panose="020B0502020202020204" pitchFamily="34" charset="0"/>
              </a:defRPr>
            </a:lvl2pPr>
            <a:lvl3pPr>
              <a:defRPr lang="en-US" dirty="0" smtClean="0">
                <a:latin typeface="Century Gothic" panose="020B0502020202020204" pitchFamily="34" charset="0"/>
              </a:defRPr>
            </a:lvl3pPr>
            <a:lvl4pPr>
              <a:defRPr lang="en-US" dirty="0" smtClean="0">
                <a:latin typeface="Century Gothic" panose="020B0502020202020204" pitchFamily="34" charset="0"/>
              </a:defRPr>
            </a:lvl4pPr>
            <a:lvl5pPr>
              <a:defRPr lang="en-US" dirty="0">
                <a:latin typeface="Century Gothic" panose="020B0502020202020204" pitchFamily="34" charset="0"/>
              </a:defRPr>
            </a:lvl5pPr>
          </a:lstStyle>
          <a:p>
            <a:pPr lvl="0"/>
            <a:r>
              <a:rPr lang="en-US"/>
              <a:t>Click to edit Master text styles</a:t>
            </a:r>
          </a:p>
        </p:txBody>
      </p:sp>
      <p:cxnSp>
        <p:nvCxnSpPr>
          <p:cNvPr id="22" name="Straight Connector 21"/>
          <p:cNvCxnSpPr/>
          <p:nvPr userDrawn="1"/>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4" name="Title 1">
            <a:extLst>
              <a:ext uri="{FF2B5EF4-FFF2-40B4-BE49-F238E27FC236}">
                <a16:creationId xmlns:a16="http://schemas.microsoft.com/office/drawing/2014/main" id="{1DD3E295-16E2-4037-AA10-3CF534FE9A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0DB6584B-D296-4912-85BA-9EE0C53775AC}"/>
              </a:ext>
            </a:extLst>
          </p:cNvPr>
          <p:cNvSpPr>
            <a:spLocks noGrp="1"/>
          </p:cNvSpPr>
          <p:nvPr>
            <p:ph type="dt" sz="half"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481E97-D05E-4E98-9740-95FD5FB93D9C}"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61EA7FEF-A0D6-4700-B189-1BE34F49F15E}"/>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8479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8" name="Content Placeholder 2"/>
          <p:cNvSpPr>
            <a:spLocks noGrp="1"/>
          </p:cNvSpPr>
          <p:nvPr>
            <p:ph idx="1"/>
          </p:nvPr>
        </p:nvSpPr>
        <p:spPr>
          <a:xfrm>
            <a:off x="270627"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4" name="Content Placeholder 2"/>
          <p:cNvSpPr>
            <a:spLocks noGrp="1"/>
          </p:cNvSpPr>
          <p:nvPr>
            <p:ph idx="14"/>
          </p:nvPr>
        </p:nvSpPr>
        <p:spPr>
          <a:xfrm>
            <a:off x="9089414"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5" name="Content Placeholder 2"/>
          <p:cNvSpPr>
            <a:spLocks noGrp="1"/>
          </p:cNvSpPr>
          <p:nvPr>
            <p:ph idx="15"/>
          </p:nvPr>
        </p:nvSpPr>
        <p:spPr>
          <a:xfrm>
            <a:off x="3205591"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6" name="Content Placeholder 2"/>
          <p:cNvSpPr>
            <a:spLocks noGrp="1"/>
          </p:cNvSpPr>
          <p:nvPr>
            <p:ph idx="16"/>
          </p:nvPr>
        </p:nvSpPr>
        <p:spPr>
          <a:xfrm>
            <a:off x="6154450"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cxnSp>
        <p:nvCxnSpPr>
          <p:cNvPr id="3" name="Straight Connector 2"/>
          <p:cNvCxnSpPr/>
          <p:nvPr userDrawn="1"/>
        </p:nvCxnSpPr>
        <p:spPr>
          <a:xfrm>
            <a:off x="311658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a:off x="6063091"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userDrawn="1"/>
        </p:nvCxnSpPr>
        <p:spPr>
          <a:xfrm>
            <a:off x="900684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21D82C1E-4C77-414B-B92E-999D395E3FB7}"/>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3600A900-0372-4144-BACE-0E84B67F7E42}"/>
              </a:ext>
            </a:extLst>
          </p:cNvPr>
          <p:cNvSpPr>
            <a:spLocks noGrp="1"/>
          </p:cNvSpPr>
          <p:nvPr>
            <p:ph type="dt" sz="half"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9CC54-EB1F-47EE-A2C8-C47C96DED9CB}"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 name="Slide Number Placeholder 3">
            <a:extLst>
              <a:ext uri="{FF2B5EF4-FFF2-40B4-BE49-F238E27FC236}">
                <a16:creationId xmlns:a16="http://schemas.microsoft.com/office/drawing/2014/main" id="{51CD198C-B28F-41D9-9430-F472C9C20F2F}"/>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12228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0" name="Rectangle 9"/>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 name="Rectangle 10"/>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5" name="Title 1">
            <a:extLst>
              <a:ext uri="{FF2B5EF4-FFF2-40B4-BE49-F238E27FC236}">
                <a16:creationId xmlns:a16="http://schemas.microsoft.com/office/drawing/2014/main" id="{87DD57E2-0574-433F-BC43-601C1EAE08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B77830CF-9F3D-44B1-8AFC-000E352163D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F4B730-B1B5-4027-AAB2-01210603ABD8}"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2A92C0DA-F991-4453-B8B7-C8241C3895E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75223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 name="Rectangle 10"/>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Date Placeholder 1">
            <a:extLst>
              <a:ext uri="{FF2B5EF4-FFF2-40B4-BE49-F238E27FC236}">
                <a16:creationId xmlns:a16="http://schemas.microsoft.com/office/drawing/2014/main" id="{73898F69-5377-4FD2-8E19-829B3A678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DC55F1-D96B-4180-BD0A-C4FC8C6D50D3}"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1EECC842-4AC6-4635-9324-68220813E60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45977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801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50280" y="1161258"/>
            <a:ext cx="5801267" cy="4807155"/>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Picture Placeholder 12"/>
          <p:cNvSpPr>
            <a:spLocks noGrp="1"/>
          </p:cNvSpPr>
          <p:nvPr>
            <p:ph type="pic" sz="quarter" idx="14" hasCustomPrompt="1"/>
          </p:nvPr>
        </p:nvSpPr>
        <p:spPr>
          <a:xfrm>
            <a:off x="271633" y="1161258"/>
            <a:ext cx="5618628" cy="480715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Century Gothic" panose="020B0502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image here</a:t>
            </a:r>
          </a:p>
          <a:p>
            <a:endParaRPr lang="en-US" dirty="0"/>
          </a:p>
        </p:txBody>
      </p:sp>
      <p:sp>
        <p:nvSpPr>
          <p:cNvPr id="20" name="Title 1">
            <a:extLst>
              <a:ext uri="{FF2B5EF4-FFF2-40B4-BE49-F238E27FC236}">
                <a16:creationId xmlns:a16="http://schemas.microsoft.com/office/drawing/2014/main" id="{347BA0DB-A86D-42CE-86A1-1ACFFEE860DF}"/>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901F24A6-C84B-4DD6-92B7-4E5A0D07C12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58C38D-D668-4CC4-9CB8-AD307C1F9938}"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30D3F725-15B5-4F8D-8373-AE0AC183807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230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cxnSp>
        <p:nvCxnSpPr>
          <p:cNvPr id="8" name="Straight Connector 7"/>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Rectangle 13"/>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0" name="Content Placeholder 2"/>
          <p:cNvSpPr>
            <a:spLocks noGrp="1"/>
          </p:cNvSpPr>
          <p:nvPr>
            <p:ph idx="17"/>
          </p:nvPr>
        </p:nvSpPr>
        <p:spPr>
          <a:xfrm>
            <a:off x="8116308" y="1167740"/>
            <a:ext cx="3735237" cy="4773026"/>
          </a:xfrm>
          <a:prstGeom prst="rect">
            <a:avLst/>
          </a:prstGeom>
        </p:spPr>
        <p:txBody>
          <a:bodyPr/>
          <a:lstStyle>
            <a:lvl1pPr marL="342900" indent="-342900">
              <a:buFont typeface="Arial" panose="020B0604020202020204" pitchFamily="34" charset="0"/>
              <a:buChar char="•"/>
              <a:defRPr lang="en-US" sz="2400" dirty="0" smtClean="0">
                <a:latin typeface="Century Gothic" panose="020B0502020202020204" pitchFamily="34" charset="0"/>
              </a:defRPr>
            </a:lvl1pPr>
            <a:lvl2pPr>
              <a:defRPr lang="en-US" sz="2000" dirty="0" smtClean="0">
                <a:latin typeface="Century Gothic" panose="020B0502020202020204" pitchFamily="34" charset="0"/>
              </a:defRPr>
            </a:lvl2pPr>
            <a:lvl3pPr>
              <a:defRPr lang="en-US" sz="1800" dirty="0" smtClean="0">
                <a:latin typeface="Century Gothic" panose="020B0502020202020204" pitchFamily="34" charset="0"/>
              </a:defRPr>
            </a:lvl3pPr>
            <a:lvl4pPr>
              <a:defRPr lang="en-US" sz="1600" dirty="0" smtClean="0">
                <a:latin typeface="Century Gothic" panose="020B0502020202020204" pitchFamily="34" charset="0"/>
              </a:defRPr>
            </a:lvl4pPr>
            <a:lvl5pPr>
              <a:defRPr lang="en-US" sz="1600" dirty="0">
                <a:latin typeface="Century Gothic" panose="020B0502020202020204" pitchFamily="34" charset="0"/>
              </a:defRPr>
            </a:lvl5pPr>
          </a:lstStyle>
          <a:p>
            <a:pPr lvl="0"/>
            <a:r>
              <a:rPr lang="en-US"/>
              <a:t>Click to edit Master text styles</a:t>
            </a:r>
          </a:p>
        </p:txBody>
      </p:sp>
      <p:cxnSp>
        <p:nvCxnSpPr>
          <p:cNvPr id="22" name="Straight Connector 21"/>
          <p:cNvCxnSpPr/>
          <p:nvPr userDrawn="1"/>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3" name="Picture Placeholder 2"/>
          <p:cNvSpPr>
            <a:spLocks noGrp="1"/>
          </p:cNvSpPr>
          <p:nvPr>
            <p:ph type="pic" sz="quarter" idx="19" hasCustomPrompt="1"/>
          </p:nvPr>
        </p:nvSpPr>
        <p:spPr>
          <a:xfrm>
            <a:off x="270370" y="1168433"/>
            <a:ext cx="3735388" cy="4765675"/>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21" name="Title 1">
            <a:extLst>
              <a:ext uri="{FF2B5EF4-FFF2-40B4-BE49-F238E27FC236}">
                <a16:creationId xmlns:a16="http://schemas.microsoft.com/office/drawing/2014/main" id="{DA759549-4AD5-4A57-A705-ACFC43CC45EA}"/>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4" name="Date Placeholder 3">
            <a:extLst>
              <a:ext uri="{FF2B5EF4-FFF2-40B4-BE49-F238E27FC236}">
                <a16:creationId xmlns:a16="http://schemas.microsoft.com/office/drawing/2014/main" id="{31C2034F-6775-404D-9722-23160086F016}"/>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30C9CC-073B-4D41-9BEE-742F65383FBA}"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DBADB024-2AC8-49AD-9B6A-CB8E7D8A6812}"/>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9001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pic>
        <p:nvPicPr>
          <p:cNvPr id="15" name="Picture 14">
            <a:extLst>
              <a:ext uri="{FF2B5EF4-FFF2-40B4-BE49-F238E27FC236}">
                <a16:creationId xmlns:a16="http://schemas.microsoft.com/office/drawing/2014/main" id="{76548F51-671A-470B-B43F-5B9D4C23EC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000" y="3279608"/>
            <a:ext cx="640080" cy="640077"/>
          </a:xfrm>
          <a:prstGeom prst="rect">
            <a:avLst/>
          </a:prstGeom>
        </p:spPr>
      </p:pic>
      <p:pic>
        <p:nvPicPr>
          <p:cNvPr id="16" name="Picture 15">
            <a:extLst>
              <a:ext uri="{FF2B5EF4-FFF2-40B4-BE49-F238E27FC236}">
                <a16:creationId xmlns:a16="http://schemas.microsoft.com/office/drawing/2014/main" id="{88BE746E-E4E8-4A20-A382-5D2265D36220}"/>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139874" y="3861369"/>
            <a:ext cx="640080" cy="640080"/>
          </a:xfrm>
          <a:prstGeom prst="rect">
            <a:avLst/>
          </a:prstGeom>
        </p:spPr>
      </p:pic>
      <p:pic>
        <p:nvPicPr>
          <p:cNvPr id="17" name="Picture 16">
            <a:extLst>
              <a:ext uri="{FF2B5EF4-FFF2-40B4-BE49-F238E27FC236}">
                <a16:creationId xmlns:a16="http://schemas.microsoft.com/office/drawing/2014/main" id="{FCF25787-BF7B-44AD-AF1E-D47853B45391}"/>
              </a:ext>
            </a:extLst>
          </p:cNvPr>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141950" y="4459767"/>
            <a:ext cx="640080" cy="640080"/>
          </a:xfrm>
          <a:prstGeom prst="rect">
            <a:avLst/>
          </a:prstGeom>
        </p:spPr>
      </p:pic>
      <p:sp>
        <p:nvSpPr>
          <p:cNvPr id="18" name="Rectangle 17">
            <a:extLst>
              <a:ext uri="{FF2B5EF4-FFF2-40B4-BE49-F238E27FC236}">
                <a16:creationId xmlns:a16="http://schemas.microsoft.com/office/drawing/2014/main" id="{BA8F0104-2F30-4661-87D5-402DE9C1D8FA}"/>
              </a:ext>
            </a:extLst>
          </p:cNvPr>
          <p:cNvSpPr/>
          <p:nvPr userDrawn="1"/>
        </p:nvSpPr>
        <p:spPr>
          <a:xfrm>
            <a:off x="147056" y="2758581"/>
            <a:ext cx="327846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VISIT US AT:  </a:t>
            </a:r>
            <a:r>
              <a:rPr kumimoji="0" lang="en-US" sz="1600" b="1" i="0" u="none" strike="noStrike" kern="1200" cap="none" spc="0" normalizeH="0" baseline="0" noProof="0" dirty="0">
                <a:ln>
                  <a:noFill/>
                </a:ln>
                <a:solidFill>
                  <a:srgbClr val="F7932B"/>
                </a:solidFill>
                <a:effectLst/>
                <a:uLnTx/>
                <a:uFillTx/>
                <a:latin typeface="Century Gothic" panose="020B0502020202020204" pitchFamily="34" charset="0"/>
                <a:ea typeface="+mn-ea"/>
                <a:cs typeface="+mn-cs"/>
              </a:rPr>
              <a:t>www.NETL.DOE.gov</a:t>
            </a:r>
          </a:p>
        </p:txBody>
      </p:sp>
      <p:sp>
        <p:nvSpPr>
          <p:cNvPr id="19" name="Rectangle 18">
            <a:extLst>
              <a:ext uri="{FF2B5EF4-FFF2-40B4-BE49-F238E27FC236}">
                <a16:creationId xmlns:a16="http://schemas.microsoft.com/office/drawing/2014/main" id="{F01E7EF0-2693-4EED-B5A9-325A31D30890}"/>
              </a:ext>
            </a:extLst>
          </p:cNvPr>
          <p:cNvSpPr/>
          <p:nvPr userDrawn="1"/>
        </p:nvSpPr>
        <p:spPr>
          <a:xfrm>
            <a:off x="651001" y="4615637"/>
            <a:ext cx="409599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@NationalEnergyTechnologyLaboratory</a:t>
            </a:r>
          </a:p>
        </p:txBody>
      </p:sp>
      <p:sp>
        <p:nvSpPr>
          <p:cNvPr id="20" name="Rectangle 19">
            <a:extLst>
              <a:ext uri="{FF2B5EF4-FFF2-40B4-BE49-F238E27FC236}">
                <a16:creationId xmlns:a16="http://schemas.microsoft.com/office/drawing/2014/main" id="{C5C034DC-99D8-4BE2-8889-D74F45150443}"/>
              </a:ext>
            </a:extLst>
          </p:cNvPr>
          <p:cNvSpPr/>
          <p:nvPr userDrawn="1"/>
        </p:nvSpPr>
        <p:spPr>
          <a:xfrm>
            <a:off x="651000" y="3431976"/>
            <a:ext cx="130035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@NETL_DOE</a:t>
            </a:r>
          </a:p>
        </p:txBody>
      </p:sp>
      <p:sp>
        <p:nvSpPr>
          <p:cNvPr id="21" name="Rectangle 20">
            <a:extLst>
              <a:ext uri="{FF2B5EF4-FFF2-40B4-BE49-F238E27FC236}">
                <a16:creationId xmlns:a16="http://schemas.microsoft.com/office/drawing/2014/main" id="{F8BC4024-931C-4653-B10B-CE8039C94AAF}"/>
              </a:ext>
            </a:extLst>
          </p:cNvPr>
          <p:cNvSpPr/>
          <p:nvPr userDrawn="1"/>
        </p:nvSpPr>
        <p:spPr>
          <a:xfrm>
            <a:off x="651000" y="4014366"/>
            <a:ext cx="130035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@NETL_DOE</a:t>
            </a:r>
          </a:p>
        </p:txBody>
      </p:sp>
      <p:sp>
        <p:nvSpPr>
          <p:cNvPr id="22" name="Text Placeholder 10">
            <a:extLst>
              <a:ext uri="{FF2B5EF4-FFF2-40B4-BE49-F238E27FC236}">
                <a16:creationId xmlns:a16="http://schemas.microsoft.com/office/drawing/2014/main" id="{476F9019-FA1A-4FAA-A83C-18E0DF2FAAEE}"/>
              </a:ext>
            </a:extLst>
          </p:cNvPr>
          <p:cNvSpPr>
            <a:spLocks noGrp="1"/>
          </p:cNvSpPr>
          <p:nvPr>
            <p:ph type="body" sz="quarter" idx="11" hasCustomPrompt="1"/>
          </p:nvPr>
        </p:nvSpPr>
        <p:spPr>
          <a:xfrm>
            <a:off x="252228" y="5738543"/>
            <a:ext cx="4171707" cy="274320"/>
          </a:xfrm>
          <a:prstGeom prst="rect">
            <a:avLst/>
          </a:prstGeom>
        </p:spPr>
        <p:txBody>
          <a:bodyPr lIns="0" tIns="0" bIns="0" anchor="b">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name</a:t>
            </a:r>
          </a:p>
        </p:txBody>
      </p:sp>
      <p:sp>
        <p:nvSpPr>
          <p:cNvPr id="23" name="Text Placeholder 10">
            <a:extLst>
              <a:ext uri="{FF2B5EF4-FFF2-40B4-BE49-F238E27FC236}">
                <a16:creationId xmlns:a16="http://schemas.microsoft.com/office/drawing/2014/main" id="{D7446446-DB2C-4247-AA31-2675DEAA47C1}"/>
              </a:ext>
            </a:extLst>
          </p:cNvPr>
          <p:cNvSpPr>
            <a:spLocks noGrp="1"/>
          </p:cNvSpPr>
          <p:nvPr>
            <p:ph type="body" sz="quarter" idx="16" hasCustomPrompt="1"/>
          </p:nvPr>
        </p:nvSpPr>
        <p:spPr>
          <a:xfrm>
            <a:off x="259464" y="6066078"/>
            <a:ext cx="4171707" cy="612535"/>
          </a:xfrm>
          <a:prstGeom prst="rect">
            <a:avLst/>
          </a:prstGeom>
        </p:spPr>
        <p:txBody>
          <a:bodyPr lIns="0" tIns="0" bIns="0" anchor="t">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information</a:t>
            </a:r>
          </a:p>
        </p:txBody>
      </p:sp>
      <p:sp>
        <p:nvSpPr>
          <p:cNvPr id="24" name="Rectangle 23">
            <a:extLst>
              <a:ext uri="{FF2B5EF4-FFF2-40B4-BE49-F238E27FC236}">
                <a16:creationId xmlns:a16="http://schemas.microsoft.com/office/drawing/2014/main" id="{C9E4F8AC-9B7D-4AAD-A0A2-AC30C00ABCCF}"/>
              </a:ext>
            </a:extLst>
          </p:cNvPr>
          <p:cNvSpPr/>
          <p:nvPr userDrawn="1"/>
        </p:nvSpPr>
        <p:spPr>
          <a:xfrm>
            <a:off x="147056" y="5429122"/>
            <a:ext cx="123303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CONTACT:</a:t>
            </a: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userDrawn="1"/>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183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Blank">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sp>
        <p:nvSpPr>
          <p:cNvPr id="18" name="Rectangle 17">
            <a:extLst>
              <a:ext uri="{FF2B5EF4-FFF2-40B4-BE49-F238E27FC236}">
                <a16:creationId xmlns:a16="http://schemas.microsoft.com/office/drawing/2014/main" id="{BA8F0104-2F30-4661-87D5-402DE9C1D8FA}"/>
              </a:ext>
            </a:extLst>
          </p:cNvPr>
          <p:cNvSpPr/>
          <p:nvPr userDrawn="1"/>
        </p:nvSpPr>
        <p:spPr>
          <a:xfrm>
            <a:off x="147056" y="2758581"/>
            <a:ext cx="327846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VISIT US AT:  </a:t>
            </a:r>
            <a:r>
              <a:rPr kumimoji="0" lang="en-US" sz="1600" b="1" i="0" u="none" strike="noStrike" kern="1200" cap="none" spc="0" normalizeH="0" baseline="0" noProof="0" dirty="0">
                <a:ln>
                  <a:noFill/>
                </a:ln>
                <a:solidFill>
                  <a:srgbClr val="F7932B"/>
                </a:solidFill>
                <a:effectLst/>
                <a:uLnTx/>
                <a:uFillTx/>
                <a:latin typeface="Century Gothic" panose="020B0502020202020204" pitchFamily="34" charset="0"/>
                <a:ea typeface="+mn-ea"/>
                <a:cs typeface="+mn-cs"/>
              </a:rPr>
              <a:t>www.NETL.DOE.gov</a:t>
            </a: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userDrawn="1"/>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904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F96614BA-8C16-4D6C-B3CD-1840B3B01360}" type="slidenum">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1"/>
          </p:nvPr>
        </p:nvSpPr>
        <p:spPr/>
        <p:txBody>
          <a:bodyPr/>
          <a:lstStyle/>
          <a:p>
            <a:fld id="{54C017FE-BE46-4D85-9E9E-06FA19EE8289}" type="slidenum">
              <a:t>‹#›</a:t>
            </a:fld>
            <a:endParaRPr dirty="0"/>
          </a:p>
        </p:txBody>
      </p:sp>
      <p:sp>
        <p:nvSpPr>
          <p:cNvPr id="5" name="PlaceHolder 4"/>
          <p:cNvSpPr>
            <a:spLocks noGrp="1"/>
          </p:cNvSpPr>
          <p:nvPr>
            <p:ph type="dt" idx="2"/>
          </p:nvPr>
        </p:nvSpPr>
        <p:spPr/>
        <p:txBody>
          <a:body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sldNum" idx="1"/>
          </p:nvPr>
        </p:nvSpPr>
        <p:spPr/>
        <p:txBody>
          <a:bodyPr/>
          <a:lstStyle/>
          <a:p>
            <a:fld id="{66413344-60FD-4132-A95B-74420C2085E1}" type="slidenum">
              <a:t>‹#›</a:t>
            </a:fld>
            <a:endParaRPr dirty="0"/>
          </a:p>
        </p:txBody>
      </p:sp>
      <p:sp>
        <p:nvSpPr>
          <p:cNvPr id="5" name="PlaceHolder 4"/>
          <p:cNvSpPr>
            <a:spLocks noGrp="1"/>
          </p:cNvSpPr>
          <p:nvPr>
            <p:ph type="dt" idx="2"/>
          </p:nvPr>
        </p:nvSpPr>
        <p:spPr/>
        <p:txBody>
          <a:body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1"/>
          </p:nvPr>
        </p:nvSpPr>
        <p:spPr/>
        <p:txBody>
          <a:bodyPr/>
          <a:lstStyle/>
          <a:p>
            <a:fld id="{599AB7D5-600B-4D24-AD58-F33D531B112B}" type="slidenum">
              <a:t>‹#›</a:t>
            </a:fld>
            <a:endParaRPr dirty="0"/>
          </a:p>
        </p:txBody>
      </p:sp>
      <p:sp>
        <p:nvSpPr>
          <p:cNvPr id="6" name="PlaceHolder 5"/>
          <p:cNvSpPr>
            <a:spLocks noGrp="1"/>
          </p:cNvSpPr>
          <p:nvPr>
            <p:ph type="dt" idx="2"/>
          </p:nvPr>
        </p:nvSpPr>
        <p:spPr/>
        <p:txBody>
          <a:bodyPr/>
          <a:lstStyle/>
          <a:p>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ldNum" idx="1"/>
          </p:nvPr>
        </p:nvSpPr>
        <p:spPr/>
        <p:txBody>
          <a:bodyPr/>
          <a:lstStyle/>
          <a:p>
            <a:fld id="{71BD9976-E11D-4A4E-A40B-777E3F327DA4}" type="slidenum">
              <a:t>‹#›</a:t>
            </a:fld>
            <a:endParaRPr dirty="0"/>
          </a:p>
        </p:txBody>
      </p:sp>
      <p:sp>
        <p:nvSpPr>
          <p:cNvPr id="4" name="PlaceHolder 3"/>
          <p:cNvSpPr>
            <a:spLocks noGrp="1"/>
          </p:cNvSpPr>
          <p:nvPr>
            <p:ph type="dt" idx="2"/>
          </p:nvPr>
        </p:nvSpPr>
        <p:spPr/>
        <p:txBody>
          <a:bodyPr/>
          <a:lstStyle/>
          <a:p>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1"/>
          </p:nvPr>
        </p:nvSpPr>
        <p:spPr/>
        <p:txBody>
          <a:bodyPr/>
          <a:lstStyle/>
          <a:p>
            <a:fld id="{D42D4FA0-4165-41A5-B9E4-22930B1A15B2}" type="slidenum">
              <a:t>‹#›</a:t>
            </a:fld>
            <a:endParaRPr dirty="0"/>
          </a:p>
        </p:txBody>
      </p:sp>
      <p:sp>
        <p:nvSpPr>
          <p:cNvPr id="4" name="PlaceHolder 3"/>
          <p:cNvSpPr>
            <a:spLocks noGrp="1"/>
          </p:cNvSpPr>
          <p:nvPr>
            <p:ph type="dt" idx="2"/>
          </p:nvPr>
        </p:nvSpPr>
        <p:spPr/>
        <p:txBody>
          <a:bodyPr/>
          <a:lstStyle/>
          <a:p>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1"/>
          </p:nvPr>
        </p:nvSpPr>
        <p:spPr/>
        <p:txBody>
          <a:bodyPr/>
          <a:lstStyle/>
          <a:p>
            <a:fld id="{CB8367C6-CEEB-4DC2-9AA6-68DFA0290FDC}" type="slidenum">
              <a:t>‹#›</a:t>
            </a:fld>
            <a:endParaRPr dirty="0"/>
          </a:p>
        </p:txBody>
      </p:sp>
      <p:sp>
        <p:nvSpPr>
          <p:cNvPr id="7" name="PlaceHolder 6"/>
          <p:cNvSpPr>
            <a:spLocks noGrp="1"/>
          </p:cNvSpPr>
          <p:nvPr>
            <p:ph type="dt" idx="2"/>
          </p:nvPr>
        </p:nvSpPr>
        <p:spPr/>
        <p:txBody>
          <a:bodyPr/>
          <a:lstStyle/>
          <a:p>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1"/>
          </p:nvPr>
        </p:nvSpPr>
        <p:spPr/>
        <p:txBody>
          <a:bodyPr/>
          <a:lstStyle/>
          <a:p>
            <a:fld id="{1C38B513-16F0-4750-98FC-B016C801B71E}" type="slidenum">
              <a:t>‹#›</a:t>
            </a:fld>
            <a:endParaRPr dirty="0"/>
          </a:p>
        </p:txBody>
      </p:sp>
      <p:sp>
        <p:nvSpPr>
          <p:cNvPr id="7" name="PlaceHolder 6"/>
          <p:cNvSpPr>
            <a:spLocks noGrp="1"/>
          </p:cNvSpPr>
          <p:nvPr>
            <p:ph type="dt" idx="2"/>
          </p:nvPr>
        </p:nvSpPr>
        <p:spPr/>
        <p:txBody>
          <a:bodyPr/>
          <a:lstStyle/>
          <a:p>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1"/>
          </p:nvPr>
        </p:nvSpPr>
        <p:spPr/>
        <p:txBody>
          <a:bodyPr/>
          <a:lstStyle/>
          <a:p>
            <a:fld id="{19929317-C400-43AD-90E7-9AF85C0385E8}" type="slidenum">
              <a:t>‹#›</a:t>
            </a:fld>
            <a:endParaRPr dirty="0"/>
          </a:p>
        </p:txBody>
      </p:sp>
      <p:sp>
        <p:nvSpPr>
          <p:cNvPr id="7" name="PlaceHolder 6"/>
          <p:cNvSpPr>
            <a:spLocks noGrp="1"/>
          </p:cNvSpPr>
          <p:nvPr>
            <p:ph type="dt" idx="2"/>
          </p:nvPr>
        </p:nvSpPr>
        <p:spPr/>
        <p:txBody>
          <a:bodyPr/>
          <a:lstStyle/>
          <a:p>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1"/>
          </p:nvPr>
        </p:nvSpPr>
        <p:spPr/>
        <p:txBody>
          <a:bodyPr/>
          <a:lstStyle/>
          <a:p>
            <a:fld id="{BF79F673-87F0-47F0-9A85-D9F605057BD7}" type="slidenum">
              <a:t>‹#›</a:t>
            </a:fld>
            <a:endParaRPr dirty="0"/>
          </a:p>
        </p:txBody>
      </p:sp>
      <p:sp>
        <p:nvSpPr>
          <p:cNvPr id="6" name="PlaceHolder 5"/>
          <p:cNvSpPr>
            <a:spLocks noGrp="1"/>
          </p:cNvSpPr>
          <p:nvPr>
            <p:ph type="dt" idx="2"/>
          </p:nvPr>
        </p:nvSpPr>
        <p:spPr/>
        <p:txBody>
          <a:bodyPr/>
          <a:lstStyle/>
          <a:p>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sldNum" idx="1"/>
          </p:nvPr>
        </p:nvSpPr>
        <p:spPr/>
        <p:txBody>
          <a:bodyPr/>
          <a:lstStyle/>
          <a:p>
            <a:fld id="{0C722158-5DE7-4A28-85F6-2F274CD57AAC}" type="slidenum">
              <a:t>‹#›</a:t>
            </a:fld>
            <a:endParaRPr dirty="0"/>
          </a:p>
        </p:txBody>
      </p:sp>
      <p:sp>
        <p:nvSpPr>
          <p:cNvPr id="8" name="PlaceHolder 7"/>
          <p:cNvSpPr>
            <a:spLocks noGrp="1"/>
          </p:cNvSpPr>
          <p:nvPr>
            <p:ph type="dt" idx="2"/>
          </p:nvPr>
        </p:nvSpPr>
        <p:spPr/>
        <p:txBody>
          <a:bodyPr/>
          <a:lstStyle/>
          <a:p>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sldNum" idx="1"/>
          </p:nvPr>
        </p:nvSpPr>
        <p:spPr/>
        <p:txBody>
          <a:bodyPr/>
          <a:lstStyle/>
          <a:p>
            <a:fld id="{31AA7D39-EF74-4894-B072-F73CF2C598BE}" type="slidenum">
              <a:t>‹#›</a:t>
            </a:fld>
            <a:endParaRPr dirty="0"/>
          </a:p>
        </p:txBody>
      </p:sp>
      <p:sp>
        <p:nvSpPr>
          <p:cNvPr id="10" name="PlaceHolder 9"/>
          <p:cNvSpPr>
            <a:spLocks noGrp="1"/>
          </p:cNvSpPr>
          <p:nvPr>
            <p:ph type="dt" idx="2"/>
          </p:nvPr>
        </p:nvSpPr>
        <p:spPr/>
        <p:txBody>
          <a:body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ags" Target="../tags/tag6.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bin"/><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mpower - DO NOT DELETE!!!" hidden="1"/>
          <p:cNvSpPr/>
          <p:nvPr/>
        </p:nvSpPr>
        <p:spPr>
          <a:xfrm>
            <a:off x="0" y="0"/>
            <a:ext cx="360" cy="36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pic>
        <p:nvPicPr>
          <p:cNvPr id="8" name="Picture 9"/>
          <p:cNvPicPr/>
          <p:nvPr/>
        </p:nvPicPr>
        <p:blipFill>
          <a:blip r:embed="rId15"/>
          <a:stretch/>
        </p:blipFill>
        <p:spPr>
          <a:xfrm>
            <a:off x="9614160" y="284400"/>
            <a:ext cx="2306160" cy="916920"/>
          </a:xfrm>
          <a:prstGeom prst="rect">
            <a:avLst/>
          </a:prstGeom>
          <a:ln w="0">
            <a:noFill/>
          </a:ln>
        </p:spPr>
      </p:pic>
      <p:sp>
        <p:nvSpPr>
          <p:cNvPr id="2" name="Straight Connector 10"/>
          <p:cNvSpPr/>
          <p:nvPr/>
        </p:nvSpPr>
        <p:spPr>
          <a:xfrm>
            <a:off x="0" y="2239920"/>
            <a:ext cx="12191760" cy="360"/>
          </a:xfrm>
          <a:prstGeom prst="line">
            <a:avLst/>
          </a:prstGeom>
          <a:ln w="31750">
            <a:solidFill>
              <a:srgbClr val="98C93D"/>
            </a:solidFill>
          </a:ln>
        </p:spPr>
        <p:style>
          <a:lnRef idx="1">
            <a:schemeClr val="accent1"/>
          </a:lnRef>
          <a:fillRef idx="0">
            <a:schemeClr val="accent1"/>
          </a:fillRef>
          <a:effectRef idx="0">
            <a:schemeClr val="accent1"/>
          </a:effectRef>
          <a:fontRef idx="minor"/>
        </p:style>
      </p:sp>
      <p:sp>
        <p:nvSpPr>
          <p:cNvPr id="3" name="TextBox 1"/>
          <p:cNvSpPr/>
          <p:nvPr/>
        </p:nvSpPr>
        <p:spPr>
          <a:xfrm>
            <a:off x="46800" y="5981400"/>
            <a:ext cx="15357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buNone/>
            </a:pPr>
            <a:r>
              <a:rPr lang="en-US" sz="1400" b="1" i="1" strike="noStrike" spc="-1" dirty="0">
                <a:solidFill>
                  <a:srgbClr val="FFFFFF"/>
                </a:solidFill>
                <a:latin typeface="Century Gothic"/>
                <a:ea typeface="DejaVu Sans"/>
              </a:rPr>
              <a:t>Presentation to</a:t>
            </a:r>
            <a:endParaRPr lang="en-US" sz="1400" b="0" strike="noStrike" spc="-1" dirty="0">
              <a:latin typeface="Arial"/>
            </a:endParaRPr>
          </a:p>
        </p:txBody>
      </p:sp>
      <p:pic>
        <p:nvPicPr>
          <p:cNvPr id="4" name="Picture 6"/>
          <p:cNvPicPr/>
          <p:nvPr/>
        </p:nvPicPr>
        <p:blipFill>
          <a:blip r:embed="rId16"/>
          <a:stretch/>
        </p:blipFill>
        <p:spPr>
          <a:xfrm>
            <a:off x="10475640" y="6337800"/>
            <a:ext cx="1430280" cy="347400"/>
          </a:xfrm>
          <a:prstGeom prst="rect">
            <a:avLst/>
          </a:prstGeom>
          <a:ln w="0">
            <a:noFill/>
          </a:ln>
        </p:spPr>
      </p:pic>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6"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mpower - DO NOT DELETE!!!" hidden="1">
            <a:extLst>
              <a:ext uri="{FF2B5EF4-FFF2-40B4-BE49-F238E27FC236}">
                <a16:creationId xmlns:a16="http://schemas.microsoft.com/office/drawing/2014/main" id="{BE686F26-3C5E-4C80-B73E-D735C38A1B48}"/>
              </a:ext>
            </a:extLst>
          </p:cNvPr>
          <p:cNvSpPr/>
          <p:nvPr userDrawn="1">
            <p:custDataLst>
              <p:tags r:id="rId16"/>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 name="Date Placeholder 3">
            <a:extLst>
              <a:ext uri="{FF2B5EF4-FFF2-40B4-BE49-F238E27FC236}">
                <a16:creationId xmlns:a16="http://schemas.microsoft.com/office/drawing/2014/main" id="{CB0E2D95-B2C0-4BD9-BE45-84A0D1E24A86}"/>
              </a:ext>
            </a:extLst>
          </p:cNvPr>
          <p:cNvSpPr>
            <a:spLocks noGrp="1"/>
          </p:cNvSpPr>
          <p:nvPr>
            <p:ph type="dt" sz="half" idx="2"/>
          </p:nvPr>
        </p:nvSpPr>
        <p:spPr>
          <a:xfrm>
            <a:off x="9622053" y="6356350"/>
            <a:ext cx="1947512" cy="365125"/>
          </a:xfrm>
          <a:prstGeom prst="rect">
            <a:avLst/>
          </a:prstGeom>
        </p:spPr>
        <p:txBody>
          <a:bodyPr vert="horz" lIns="91440" tIns="45720" rIns="91440" bIns="45720" rtlCol="0" anchor="ctr"/>
          <a:lstStyle>
            <a:lvl1pPr algn="l">
              <a:defRPr sz="12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786E92-6100-433E-AFC0-831EBFA7EFBE}" type="datetime1">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8/2/2023</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Slide Number Placeholder 1">
            <a:extLst>
              <a:ext uri="{FF2B5EF4-FFF2-40B4-BE49-F238E27FC236}">
                <a16:creationId xmlns:a16="http://schemas.microsoft.com/office/drawing/2014/main" id="{373FCDC0-6E73-4FC3-A6C2-A35745C43766}"/>
              </a:ext>
            </a:extLst>
          </p:cNvPr>
          <p:cNvSpPr>
            <a:spLocks noGrp="1"/>
          </p:cNvSpPr>
          <p:nvPr>
            <p:ph type="sldNum" sz="quarter" idx="4"/>
          </p:nvPr>
        </p:nvSpPr>
        <p:spPr>
          <a:xfrm>
            <a:off x="11569565" y="6356350"/>
            <a:ext cx="390625" cy="365125"/>
          </a:xfrm>
          <a:prstGeom prst="rect">
            <a:avLst/>
          </a:prstGeom>
        </p:spPr>
        <p:txBody>
          <a:bodyPr vert="horz" lIns="91440" tIns="45720" rIns="91440" bIns="45720" rtlCol="0" anchor="ct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BE36CA-A7C6-4838-9ACB-C8D30B8F2C6D}" type="slidenum">
              <a:rPr kumimoji="0" lang="en-US" sz="1200" b="1"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Title Placeholder 2">
            <a:extLst>
              <a:ext uri="{FF2B5EF4-FFF2-40B4-BE49-F238E27FC236}">
                <a16:creationId xmlns:a16="http://schemas.microsoft.com/office/drawing/2014/main" id="{1CA0F03F-E00A-4C2A-9A59-33C0EC75F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F1CFD660-D469-4135-8BF2-27A82240D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69882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7" r:id="rId10"/>
    <p:sldLayoutId id="2147483723" r:id="rId11"/>
    <p:sldLayoutId id="2147483724" r:id="rId12"/>
    <p:sldLayoutId id="2147483725" r:id="rId13"/>
    <p:sldLayoutId id="2147483726" r:id="rId14"/>
  </p:sldLayoutIdLst>
  <p:hf hdr="0" ftr="0"/>
  <p:txStyles>
    <p:titleStyle>
      <a:lvl1pPr algn="l" defTabSz="9144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empower - DO NOT DELETE!!!" hidden="1"/>
          <p:cNvSpPr/>
          <p:nvPr/>
        </p:nvSpPr>
        <p:spPr>
          <a:xfrm>
            <a:off x="0" y="0"/>
            <a:ext cx="360" cy="36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4" name="Straight Connector 6"/>
          <p:cNvSpPr/>
          <p:nvPr/>
        </p:nvSpPr>
        <p:spPr>
          <a:xfrm>
            <a:off x="0" y="753480"/>
            <a:ext cx="9858240" cy="360"/>
          </a:xfrm>
          <a:prstGeom prst="line">
            <a:avLst/>
          </a:prstGeom>
          <a:ln w="22225">
            <a:solidFill>
              <a:srgbClr val="98C93D"/>
            </a:solidFill>
          </a:ln>
        </p:spPr>
        <p:style>
          <a:lnRef idx="1">
            <a:schemeClr val="accent1"/>
          </a:lnRef>
          <a:fillRef idx="0">
            <a:schemeClr val="accent1"/>
          </a:fillRef>
          <a:effectRef idx="0">
            <a:schemeClr val="accent1"/>
          </a:effectRef>
          <a:fontRef idx="minor"/>
        </p:style>
      </p:sp>
      <p:pic>
        <p:nvPicPr>
          <p:cNvPr id="45" name="Picture 10"/>
          <p:cNvPicPr/>
          <p:nvPr/>
        </p:nvPicPr>
        <p:blipFill>
          <a:blip r:embed="rId14"/>
          <a:stretch/>
        </p:blipFill>
        <p:spPr>
          <a:xfrm>
            <a:off x="9934200" y="260280"/>
            <a:ext cx="1916280" cy="761760"/>
          </a:xfrm>
          <a:prstGeom prst="rect">
            <a:avLst/>
          </a:prstGeom>
          <a:ln w="0">
            <a:noFill/>
          </a:ln>
        </p:spPr>
      </p:pic>
      <p:sp>
        <p:nvSpPr>
          <p:cNvPr id="46" name="Rectangle 11"/>
          <p:cNvSpPr/>
          <p:nvPr/>
        </p:nvSpPr>
        <p:spPr>
          <a:xfrm>
            <a:off x="0" y="6258600"/>
            <a:ext cx="12191040" cy="515880"/>
          </a:xfrm>
          <a:prstGeom prst="rect">
            <a:avLst/>
          </a:prstGeom>
          <a:gradFill rotWithShape="0">
            <a:gsLst>
              <a:gs pos="0">
                <a:srgbClr val="98C93D"/>
              </a:gs>
              <a:gs pos="100000">
                <a:srgbClr val="64872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47" name="Rectangle 12"/>
          <p:cNvSpPr/>
          <p:nvPr/>
        </p:nvSpPr>
        <p:spPr>
          <a:xfrm rot="5400000" flipH="1">
            <a:off x="6072480" y="748080"/>
            <a:ext cx="44640" cy="12191040"/>
          </a:xfrm>
          <a:prstGeom prst="rect">
            <a:avLst/>
          </a:prstGeom>
          <a:gradFill rotWithShape="0">
            <a:gsLst>
              <a:gs pos="0">
                <a:srgbClr val="98C93D"/>
              </a:gs>
              <a:gs pos="100000">
                <a:srgbClr val="64872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pic>
        <p:nvPicPr>
          <p:cNvPr id="48" name="Picture 14"/>
          <p:cNvPicPr/>
          <p:nvPr/>
        </p:nvPicPr>
        <p:blipFill>
          <a:blip r:embed="rId15"/>
          <a:srcRect b="-5774"/>
          <a:stretch/>
        </p:blipFill>
        <p:spPr>
          <a:xfrm>
            <a:off x="270720" y="6323400"/>
            <a:ext cx="1702080" cy="424800"/>
          </a:xfrm>
          <a:prstGeom prst="rect">
            <a:avLst/>
          </a:prstGeom>
          <a:ln w="0">
            <a:noFill/>
          </a:ln>
          <a:effectLst>
            <a:outerShdw blurRad="63360" sx="102000" sy="102000" algn="ctr" rotWithShape="0">
              <a:srgbClr val="000000">
                <a:alpha val="28000"/>
              </a:srgbClr>
            </a:outerShdw>
          </a:effectLst>
        </p:spPr>
      </p:pic>
      <p:sp>
        <p:nvSpPr>
          <p:cNvPr id="49" name="PlaceHolder 1"/>
          <p:cNvSpPr>
            <a:spLocks noGrp="1"/>
          </p:cNvSpPr>
          <p:nvPr>
            <p:ph type="sldNum" idx="1"/>
          </p:nvPr>
        </p:nvSpPr>
        <p:spPr>
          <a:xfrm>
            <a:off x="11569680" y="6356520"/>
            <a:ext cx="389520" cy="363960"/>
          </a:xfrm>
          <a:prstGeom prst="rect">
            <a:avLst/>
          </a:prstGeom>
          <a:noFill/>
          <a:ln w="0">
            <a:noFill/>
          </a:ln>
        </p:spPr>
        <p:txBody>
          <a:bodyPr lIns="90000" tIns="45000" rIns="90000" bIns="45000" anchor="ctr">
            <a:noAutofit/>
          </a:bodyPr>
          <a:lstStyle>
            <a:lvl1pPr algn="r">
              <a:lnSpc>
                <a:spcPct val="100000"/>
              </a:lnSpc>
              <a:buNone/>
              <a:defRPr lang="en-US" sz="1200" b="1" strike="noStrike" spc="-1">
                <a:solidFill>
                  <a:srgbClr val="FFFFFF"/>
                </a:solidFill>
                <a:latin typeface="Century Gothic"/>
              </a:defRPr>
            </a:lvl1pPr>
          </a:lstStyle>
          <a:p>
            <a:pPr algn="r">
              <a:lnSpc>
                <a:spcPct val="100000"/>
              </a:lnSpc>
              <a:buNone/>
            </a:pPr>
            <a:fld id="{931C024F-7F24-4D9C-AC9F-B5EF881753D4}" type="slidenum">
              <a:rPr lang="en-US" sz="1200" b="1" strike="noStrike" spc="-1">
                <a:solidFill>
                  <a:srgbClr val="FFFFFF"/>
                </a:solidFill>
                <a:latin typeface="Century Gothic"/>
              </a:rPr>
              <a:t>‹#›</a:t>
            </a:fld>
            <a:endParaRPr lang="en-US" sz="1200" b="0" strike="noStrike" spc="-1" dirty="0">
              <a:latin typeface="Times New Roman"/>
            </a:endParaRPr>
          </a:p>
        </p:txBody>
      </p:sp>
      <p:sp>
        <p:nvSpPr>
          <p:cNvPr id="50" name="PlaceHolder 2"/>
          <p:cNvSpPr>
            <a:spLocks noGrp="1"/>
          </p:cNvSpPr>
          <p:nvPr>
            <p:ph type="dt" idx="2"/>
          </p:nvPr>
        </p:nvSpPr>
        <p:spPr>
          <a:xfrm>
            <a:off x="9622080" y="6356520"/>
            <a:ext cx="19465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dirty="0">
                <a:latin typeface="Times New Roman"/>
              </a:rPr>
              <a:t>&lt;date/time&gt;</a:t>
            </a:r>
          </a:p>
        </p:txBody>
      </p:sp>
      <p:sp>
        <p:nvSpPr>
          <p:cNvPr id="51" name="PlaceHolder 3"/>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52"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8.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DAA1761-3459-434B-9D38-E45C88FC978D}"/>
              </a:ext>
            </a:extLst>
          </p:cNvPr>
          <p:cNvPicPr>
            <a:picLocks noGrp="1" noChangeAspect="1" noChangeArrowheads="1"/>
          </p:cNvPicPr>
          <p:nvPr>
            <p:ph type="pic" sz="quarter" idx="10"/>
          </p:nvPr>
        </p:nvPicPr>
        <p:blipFill rotWithShape="1">
          <a:blip r:embed="rId3" cstate="screen">
            <a:extLst>
              <a:ext uri="{28A0092B-C50C-407E-A947-70E740481C1C}">
                <a14:useLocalDpi xmlns:a14="http://schemas.microsoft.com/office/drawing/2010/main"/>
              </a:ext>
            </a:extLst>
          </a:blip>
          <a:srcRect l="5" r="5"/>
          <a:stretch/>
        </p:blipFill>
        <p:spPr bwMode="auto">
          <a:prstGeom prst="rect">
            <a:avLst/>
          </a:prstGeom>
          <a:noFill/>
          <a:effectLst>
            <a:innerShdw blurRad="1270000">
              <a:prstClr val="black"/>
            </a:innerShdw>
          </a:effectLst>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84A38261-D96A-40E9-8B52-27D1B89FEC64}"/>
              </a:ext>
            </a:extLst>
          </p:cNvPr>
          <p:cNvSpPr>
            <a:spLocks noGrp="1"/>
          </p:cNvSpPr>
          <p:nvPr>
            <p:ph type="ctrTitle"/>
          </p:nvPr>
        </p:nvSpPr>
        <p:spPr>
          <a:xfrm>
            <a:off x="414466" y="1285640"/>
            <a:ext cx="9346338" cy="919232"/>
          </a:xfrm>
        </p:spPr>
        <p:txBody>
          <a:bodyPr>
            <a:normAutofit fontScale="90000"/>
          </a:bodyPr>
          <a:lstStyle/>
          <a:p>
            <a:r>
              <a:rPr lang="en-US" sz="4400" dirty="0"/>
              <a:t>MFIX-Exa: CFD-DEM Simulations of Thermodynamics and Chemical Reactions in Multiphase Flows</a:t>
            </a:r>
            <a:br>
              <a:rPr lang="en-US" sz="1000" dirty="0">
                <a:solidFill>
                  <a:schemeClr val="tx1"/>
                </a:solidFill>
              </a:rPr>
            </a:br>
            <a:endParaRPr lang="en-US" sz="1800" dirty="0">
              <a:solidFill>
                <a:srgbClr val="FF0000"/>
              </a:solidFill>
              <a:highlight>
                <a:srgbClr val="FFFF00"/>
              </a:highlight>
            </a:endParaRPr>
          </a:p>
        </p:txBody>
      </p:sp>
      <p:sp>
        <p:nvSpPr>
          <p:cNvPr id="22" name="Text Placeholder 21">
            <a:extLst>
              <a:ext uri="{FF2B5EF4-FFF2-40B4-BE49-F238E27FC236}">
                <a16:creationId xmlns:a16="http://schemas.microsoft.com/office/drawing/2014/main" id="{37EB9337-2B71-4540-BDDE-3C5240DE7159}"/>
              </a:ext>
            </a:extLst>
          </p:cNvPr>
          <p:cNvSpPr>
            <a:spLocks noGrp="1"/>
          </p:cNvSpPr>
          <p:nvPr>
            <p:ph type="body" sz="quarter" idx="12"/>
          </p:nvPr>
        </p:nvSpPr>
        <p:spPr>
          <a:xfrm>
            <a:off x="8094218" y="1704288"/>
            <a:ext cx="2307032" cy="238813"/>
          </a:xfrm>
        </p:spPr>
        <p:txBody>
          <a:bodyPr/>
          <a:lstStyle/>
          <a:p>
            <a:pPr marL="0" indent="0">
              <a:buNone/>
            </a:pPr>
            <a:r>
              <a:rPr lang="en-US" dirty="0">
                <a:latin typeface="Century Gothic" panose="020B0502020202020204" pitchFamily="34" charset="0"/>
              </a:rPr>
              <a:t>Roberto Porcu</a:t>
            </a:r>
          </a:p>
        </p:txBody>
      </p:sp>
      <p:sp>
        <p:nvSpPr>
          <p:cNvPr id="24" name="Text Placeholder 23">
            <a:extLst>
              <a:ext uri="{FF2B5EF4-FFF2-40B4-BE49-F238E27FC236}">
                <a16:creationId xmlns:a16="http://schemas.microsoft.com/office/drawing/2014/main" id="{156A3C9D-EA9E-4C94-BDE8-681FB854714E}"/>
              </a:ext>
            </a:extLst>
          </p:cNvPr>
          <p:cNvSpPr>
            <a:spLocks noGrp="1"/>
          </p:cNvSpPr>
          <p:nvPr>
            <p:ph type="body" sz="quarter" idx="14"/>
          </p:nvPr>
        </p:nvSpPr>
        <p:spPr>
          <a:xfrm>
            <a:off x="8094218" y="1947944"/>
            <a:ext cx="4097782" cy="261771"/>
          </a:xfrm>
        </p:spPr>
        <p:txBody>
          <a:bodyPr>
            <a:normAutofit fontScale="92500"/>
          </a:bodyPr>
          <a:lstStyle/>
          <a:p>
            <a:pPr marL="0" indent="0">
              <a:buNone/>
            </a:pPr>
            <a:r>
              <a:rPr lang="en-US" dirty="0">
                <a:latin typeface="Century Gothic" panose="020B0502020202020204" pitchFamily="34" charset="0"/>
              </a:rPr>
              <a:t>Data Scientist at Battelle, NETL Support Contractor</a:t>
            </a:r>
          </a:p>
          <a:p>
            <a:pPr marL="0" indent="0">
              <a:buNone/>
            </a:pPr>
            <a:endParaRPr lang="en-US" dirty="0">
              <a:latin typeface="Century Gothic" panose="020B0502020202020204" pitchFamily="34" charset="0"/>
            </a:endParaRPr>
          </a:p>
        </p:txBody>
      </p:sp>
      <p:sp>
        <p:nvSpPr>
          <p:cNvPr id="23" name="Text Placeholder 22">
            <a:extLst>
              <a:ext uri="{FF2B5EF4-FFF2-40B4-BE49-F238E27FC236}">
                <a16:creationId xmlns:a16="http://schemas.microsoft.com/office/drawing/2014/main" id="{B2AC9888-2182-4615-8AC5-24907FA0E8C0}"/>
              </a:ext>
            </a:extLst>
          </p:cNvPr>
          <p:cNvSpPr>
            <a:spLocks noGrp="1"/>
          </p:cNvSpPr>
          <p:nvPr>
            <p:ph type="body" sz="quarter" idx="13"/>
          </p:nvPr>
        </p:nvSpPr>
        <p:spPr>
          <a:xfrm>
            <a:off x="630863" y="6095662"/>
            <a:ext cx="4653480" cy="314260"/>
          </a:xfrm>
        </p:spPr>
        <p:txBody>
          <a:bodyPr/>
          <a:lstStyle/>
          <a:p>
            <a:pPr marL="0" indent="0">
              <a:buNone/>
            </a:pPr>
            <a:r>
              <a:rPr lang="en-US" dirty="0">
                <a:latin typeface="Century Gothic" panose="020B0502020202020204" pitchFamily="34" charset="0"/>
              </a:rPr>
              <a:t>Aug. 2, 2023</a:t>
            </a:r>
          </a:p>
        </p:txBody>
      </p:sp>
      <p:sp>
        <p:nvSpPr>
          <p:cNvPr id="21" name="Text Placeholder 20">
            <a:extLst>
              <a:ext uri="{FF2B5EF4-FFF2-40B4-BE49-F238E27FC236}">
                <a16:creationId xmlns:a16="http://schemas.microsoft.com/office/drawing/2014/main" id="{67D2E74B-B785-4932-9A13-CBA09FBF6015}"/>
              </a:ext>
            </a:extLst>
          </p:cNvPr>
          <p:cNvSpPr>
            <a:spLocks noGrp="1"/>
          </p:cNvSpPr>
          <p:nvPr>
            <p:ph type="body" sz="quarter" idx="11"/>
          </p:nvPr>
        </p:nvSpPr>
        <p:spPr>
          <a:xfrm>
            <a:off x="630863" y="5784312"/>
            <a:ext cx="8768280" cy="278668"/>
          </a:xfrm>
        </p:spPr>
        <p:txBody>
          <a:bodyPr>
            <a:normAutofit/>
          </a:bodyPr>
          <a:lstStyle/>
          <a:p>
            <a:pPr marL="0" indent="0">
              <a:buNone/>
            </a:pPr>
            <a:r>
              <a:rPr lang="en-US" b="1" spc="-1" dirty="0">
                <a:latin typeface="Century Gothic" panose="020B0502020202020204" pitchFamily="34" charset="0"/>
              </a:rPr>
              <a:t>2023 NETL Multiphase Flow Science Workshop</a:t>
            </a:r>
            <a:endParaRPr lang="en-US" dirty="0">
              <a:latin typeface="Century Gothic" panose="020B0502020202020204" pitchFamily="34" charset="0"/>
            </a:endParaRPr>
          </a:p>
        </p:txBody>
      </p:sp>
    </p:spTree>
    <p:extLst>
      <p:ext uri="{BB962C8B-B14F-4D97-AF65-F5344CB8AC3E}">
        <p14:creationId xmlns:p14="http://schemas.microsoft.com/office/powerpoint/2010/main" val="98323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2"/>
          <p:cNvSpPr>
            <a:spLocks noGrp="1"/>
          </p:cNvSpPr>
          <p:nvPr>
            <p:ph type="sldNum" idx="1"/>
          </p:nvPr>
        </p:nvSpPr>
        <p:spPr/>
        <p:txBody>
          <a:bodyPr/>
          <a:lstStyle/>
          <a:p>
            <a:fld id="{37A0D0F9-AA68-4036-A5DC-FB4D38DC3AC6}" type="slidenum">
              <a:rPr/>
              <a:t>10</a:t>
            </a:fld>
            <a:endParaRPr dirty="0"/>
          </a:p>
        </p:txBody>
      </p:sp>
      <p:sp>
        <p:nvSpPr>
          <p:cNvPr id="379" name="PlaceHolder 1"/>
          <p:cNvSpPr>
            <a:spLocks noGrp="1"/>
          </p:cNvSpPr>
          <p:nvPr>
            <p:ph type="title" idx="4294967295"/>
          </p:nvPr>
        </p:nvSpPr>
        <p:spPr>
          <a:xfrm>
            <a:off x="310554" y="82550"/>
            <a:ext cx="9585325" cy="746125"/>
          </a:xfrm>
          <a:prstGeom prst="rect">
            <a:avLst/>
          </a:prstGeom>
          <a:noFill/>
          <a:ln w="0">
            <a:noFill/>
          </a:ln>
        </p:spPr>
        <p:txBody>
          <a:bodyPr lIns="90000" tIns="45000" rIns="90000" bIns="45000" anchor="ctr">
            <a:noAutofit/>
          </a:bodyPr>
          <a:lstStyle/>
          <a:p>
            <a:pPr>
              <a:lnSpc>
                <a:spcPct val="90000"/>
              </a:lnSpc>
              <a:buNone/>
            </a:pPr>
            <a:r>
              <a:rPr lang="en-US" sz="3200" b="1" strike="noStrike" spc="-1" dirty="0">
                <a:solidFill>
                  <a:srgbClr val="000000"/>
                </a:solidFill>
                <a:latin typeface="Century Gothic"/>
              </a:rPr>
              <a:t>Numerical Results</a:t>
            </a:r>
            <a:endParaRPr lang="en-US" sz="3200" b="1" strike="noStrike" spc="-1" dirty="0">
              <a:latin typeface="Arial"/>
            </a:endParaRPr>
          </a:p>
        </p:txBody>
      </p:sp>
      <p:sp>
        <p:nvSpPr>
          <p:cNvPr id="6" name="Content Placeholder 28">
            <a:extLst>
              <a:ext uri="{FF2B5EF4-FFF2-40B4-BE49-F238E27FC236}">
                <a16:creationId xmlns:a16="http://schemas.microsoft.com/office/drawing/2014/main" id="{7534C564-7E6A-41E1-B78C-5CC270AF7C33}"/>
              </a:ext>
            </a:extLst>
          </p:cNvPr>
          <p:cNvSpPr/>
          <p:nvPr/>
        </p:nvSpPr>
        <p:spPr>
          <a:xfrm>
            <a:off x="2048424" y="953100"/>
            <a:ext cx="7779402" cy="4290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0000"/>
              </a:lnSpc>
              <a:spcBef>
                <a:spcPts val="1001"/>
              </a:spcBef>
              <a:buNone/>
              <a:tabLst>
                <a:tab pos="0" algn="l"/>
              </a:tabLst>
            </a:pPr>
            <a:r>
              <a:rPr lang="fr-FR" sz="2400" b="0" strike="noStrike" spc="-1" dirty="0">
                <a:solidFill>
                  <a:srgbClr val="000000"/>
                </a:solidFill>
                <a:latin typeface="Century Gothic"/>
                <a:ea typeface="DejaVu Sans"/>
              </a:rPr>
              <a:t>Transient Heat </a:t>
            </a:r>
            <a:r>
              <a:rPr lang="fr-FR" sz="2400" spc="-1" dirty="0">
                <a:solidFill>
                  <a:srgbClr val="000000"/>
                </a:solidFill>
                <a:latin typeface="Century Gothic"/>
                <a:ea typeface="DejaVu Sans"/>
              </a:rPr>
              <a:t>C</a:t>
            </a:r>
            <a:r>
              <a:rPr lang="fr-FR" sz="2400" b="0" strike="noStrike" spc="-1" dirty="0">
                <a:solidFill>
                  <a:srgbClr val="000000"/>
                </a:solidFill>
                <a:latin typeface="Century Gothic"/>
                <a:ea typeface="DejaVu Sans"/>
              </a:rPr>
              <a:t>onduction in </a:t>
            </a:r>
            <a:r>
              <a:rPr lang="fr-FR" sz="2400" spc="-1" dirty="0">
                <a:solidFill>
                  <a:srgbClr val="000000"/>
                </a:solidFill>
                <a:latin typeface="Century Gothic"/>
                <a:ea typeface="DejaVu Sans"/>
              </a:rPr>
              <a:t>P</a:t>
            </a:r>
            <a:r>
              <a:rPr lang="fr-FR" sz="2400" b="0" strike="noStrike" spc="-1" dirty="0">
                <a:solidFill>
                  <a:srgbClr val="000000"/>
                </a:solidFill>
                <a:latin typeface="Century Gothic"/>
                <a:ea typeface="DejaVu Sans"/>
              </a:rPr>
              <a:t>acked </a:t>
            </a:r>
            <a:r>
              <a:rPr lang="fr-FR" sz="2400" spc="-1" dirty="0">
                <a:solidFill>
                  <a:srgbClr val="000000"/>
                </a:solidFill>
                <a:latin typeface="Century Gothic"/>
                <a:ea typeface="DejaVu Sans"/>
              </a:rPr>
              <a:t>B</a:t>
            </a:r>
            <a:r>
              <a:rPr lang="fr-FR" sz="2400" b="0" strike="noStrike" spc="-1" dirty="0">
                <a:solidFill>
                  <a:srgbClr val="000000"/>
                </a:solidFill>
                <a:latin typeface="Century Gothic"/>
                <a:ea typeface="DejaVu Sans"/>
              </a:rPr>
              <a:t>eds</a:t>
            </a:r>
            <a:endParaRPr lang="en-US" sz="2400" b="0" strike="noStrike" spc="-1" dirty="0">
              <a:latin typeface="Arial"/>
            </a:endParaRPr>
          </a:p>
        </p:txBody>
      </p:sp>
      <p:sp>
        <p:nvSpPr>
          <p:cNvPr id="7" name="Content Placeholder 28">
            <a:extLst>
              <a:ext uri="{FF2B5EF4-FFF2-40B4-BE49-F238E27FC236}">
                <a16:creationId xmlns:a16="http://schemas.microsoft.com/office/drawing/2014/main" id="{F2BBFD28-0903-42A7-A157-03778B140722}"/>
              </a:ext>
            </a:extLst>
          </p:cNvPr>
          <p:cNvSpPr/>
          <p:nvPr/>
        </p:nvSpPr>
        <p:spPr>
          <a:xfrm>
            <a:off x="740637" y="1796045"/>
            <a:ext cx="2716885" cy="2763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6000"/>
          </a:bodyPr>
          <a:lstStyle/>
          <a:p>
            <a:pPr algn="ctr">
              <a:lnSpc>
                <a:spcPct val="90000"/>
              </a:lnSpc>
              <a:spcBef>
                <a:spcPts val="1001"/>
              </a:spcBef>
              <a:buNone/>
              <a:tabLst>
                <a:tab pos="0" algn="l"/>
              </a:tabLst>
            </a:pPr>
            <a:r>
              <a:rPr lang="fr-FR" sz="1400" b="1" strike="noStrike" spc="-1" dirty="0">
                <a:solidFill>
                  <a:srgbClr val="000000"/>
                </a:solidFill>
                <a:latin typeface="Century Gothic"/>
                <a:ea typeface="DejaVu Sans"/>
              </a:rPr>
              <a:t>strong source 𝑞 = +0.5 J∕(kgK)</a:t>
            </a:r>
            <a:endParaRPr lang="en-US" sz="1400" b="1" strike="noStrike" spc="-1" dirty="0">
              <a:latin typeface="Arial"/>
            </a:endParaRPr>
          </a:p>
        </p:txBody>
      </p:sp>
      <p:sp>
        <p:nvSpPr>
          <p:cNvPr id="8" name="Content Placeholder 28">
            <a:extLst>
              <a:ext uri="{FF2B5EF4-FFF2-40B4-BE49-F238E27FC236}">
                <a16:creationId xmlns:a16="http://schemas.microsoft.com/office/drawing/2014/main" id="{EBC704C8-A7EE-4AA9-9C83-C3B28894607B}"/>
              </a:ext>
            </a:extLst>
          </p:cNvPr>
          <p:cNvSpPr/>
          <p:nvPr/>
        </p:nvSpPr>
        <p:spPr>
          <a:xfrm>
            <a:off x="8632950" y="1809107"/>
            <a:ext cx="2938875" cy="25026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6000" lnSpcReduction="10000"/>
          </a:bodyPr>
          <a:lstStyle/>
          <a:p>
            <a:pPr algn="ctr">
              <a:lnSpc>
                <a:spcPct val="90000"/>
              </a:lnSpc>
              <a:spcBef>
                <a:spcPts val="1001"/>
              </a:spcBef>
              <a:buNone/>
              <a:tabLst>
                <a:tab pos="0" algn="l"/>
              </a:tabLst>
            </a:pPr>
            <a:r>
              <a:rPr lang="fr-FR" sz="1400" b="1" strike="noStrike" spc="-1" dirty="0">
                <a:solidFill>
                  <a:srgbClr val="000000"/>
                </a:solidFill>
                <a:latin typeface="Century Gothic"/>
                <a:ea typeface="DejaVu Sans"/>
              </a:rPr>
              <a:t>weak sink 𝑞 = −0.05 J∕(kgK)</a:t>
            </a:r>
            <a:endParaRPr lang="en-US" sz="1400" b="1" strike="noStrike" spc="-1" dirty="0">
              <a:latin typeface="Arial"/>
            </a:endParaRPr>
          </a:p>
        </p:txBody>
      </p:sp>
      <p:sp>
        <p:nvSpPr>
          <p:cNvPr id="10" name="Content Placeholder 28">
            <a:extLst>
              <a:ext uri="{FF2B5EF4-FFF2-40B4-BE49-F238E27FC236}">
                <a16:creationId xmlns:a16="http://schemas.microsoft.com/office/drawing/2014/main" id="{EB8FBD8C-AEBA-4D24-BAC3-7E65E64DE7D2}"/>
              </a:ext>
            </a:extLst>
          </p:cNvPr>
          <p:cNvSpPr/>
          <p:nvPr/>
        </p:nvSpPr>
        <p:spPr>
          <a:xfrm>
            <a:off x="4540136" y="1796045"/>
            <a:ext cx="3220683" cy="2763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6000"/>
          </a:bodyPr>
          <a:lstStyle/>
          <a:p>
            <a:pPr algn="ctr">
              <a:lnSpc>
                <a:spcPct val="90000"/>
              </a:lnSpc>
              <a:spcBef>
                <a:spcPts val="1001"/>
              </a:spcBef>
              <a:buNone/>
              <a:tabLst>
                <a:tab pos="0" algn="l"/>
              </a:tabLst>
            </a:pPr>
            <a:r>
              <a:rPr lang="fr-FR" sz="1400" b="1" strike="noStrike" spc="-1" dirty="0">
                <a:solidFill>
                  <a:srgbClr val="000000"/>
                </a:solidFill>
                <a:latin typeface="Century Gothic"/>
                <a:ea typeface="DejaVu Sans"/>
              </a:rPr>
              <a:t>strong sink 𝑞 = −0.5 J∕(kgK)</a:t>
            </a:r>
            <a:endParaRPr lang="en-US" sz="1400" b="1" strike="noStrike" spc="-1" dirty="0">
              <a:latin typeface="Arial"/>
            </a:endParaRPr>
          </a:p>
        </p:txBody>
      </p:sp>
      <p:sp>
        <p:nvSpPr>
          <p:cNvPr id="12" name="Content Placeholder 21">
            <a:extLst>
              <a:ext uri="{FF2B5EF4-FFF2-40B4-BE49-F238E27FC236}">
                <a16:creationId xmlns:a16="http://schemas.microsoft.com/office/drawing/2014/main" id="{596F3F65-F3B5-43A8-8324-96D416EA04D6}"/>
              </a:ext>
            </a:extLst>
          </p:cNvPr>
          <p:cNvSpPr/>
          <p:nvPr/>
        </p:nvSpPr>
        <p:spPr>
          <a:xfrm>
            <a:off x="118997" y="5712862"/>
            <a:ext cx="11263109" cy="5514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nSpc>
                <a:spcPct val="100000"/>
              </a:lnSpc>
              <a:buNone/>
              <a:tabLst>
                <a:tab pos="0" algn="l"/>
              </a:tabLst>
            </a:pPr>
            <a:r>
              <a:rPr lang="en-US" sz="1050" spc="-1" dirty="0">
                <a:solidFill>
                  <a:srgbClr val="000000"/>
                </a:solidFill>
                <a:latin typeface="Century Gothic" panose="020B0502020202020204" pitchFamily="34" charset="0"/>
              </a:rPr>
              <a:t>Schumann, T.E.W. (1929). </a:t>
            </a:r>
            <a:r>
              <a:rPr lang="en-US" sz="1050" b="1" spc="-1" dirty="0">
                <a:solidFill>
                  <a:srgbClr val="000000"/>
                </a:solidFill>
                <a:latin typeface="Century Gothic" panose="020B0502020202020204" pitchFamily="34" charset="0"/>
              </a:rPr>
              <a:t>Heat transfer: a liquid flowing through a porous prism. </a:t>
            </a:r>
            <a:r>
              <a:rPr lang="en-US" sz="1050" spc="-1" dirty="0">
                <a:solidFill>
                  <a:srgbClr val="000000"/>
                </a:solidFill>
                <a:latin typeface="Century Gothic" panose="020B0502020202020204" pitchFamily="34" charset="0"/>
              </a:rPr>
              <a:t>Journal of the Franklin Institute</a:t>
            </a:r>
            <a:br>
              <a:rPr lang="en-US" sz="1000" i="1" spc="-1" dirty="0">
                <a:solidFill>
                  <a:srgbClr val="000000"/>
                </a:solidFill>
                <a:latin typeface="Century Gothic" panose="020B0502020202020204" pitchFamily="34" charset="0"/>
              </a:rPr>
            </a:br>
            <a:endParaRPr lang="en-US" sz="600" b="0" i="1" strike="noStrike" spc="-1" dirty="0">
              <a:latin typeface="Century Gothic" panose="020B0502020202020204" pitchFamily="34" charset="0"/>
            </a:endParaRPr>
          </a:p>
          <a:p>
            <a:pPr marL="343080" indent="-343080">
              <a:tabLst>
                <a:tab pos="0" algn="l"/>
              </a:tabLst>
            </a:pPr>
            <a:r>
              <a:rPr lang="en-US" sz="1050" spc="-1" dirty="0">
                <a:solidFill>
                  <a:srgbClr val="000000"/>
                </a:solidFill>
                <a:latin typeface="Century Gothic" panose="020B0502020202020204" pitchFamily="34" charset="0"/>
              </a:rPr>
              <a:t>Salehi, M.S., Askarishahi, M., Radl, S. (2017). </a:t>
            </a:r>
            <a:r>
              <a:rPr lang="en-US" sz="1050" b="1" spc="-1" dirty="0">
                <a:solidFill>
                  <a:srgbClr val="000000"/>
                </a:solidFill>
                <a:latin typeface="Century Gothic" panose="020B0502020202020204" pitchFamily="34" charset="0"/>
              </a:rPr>
              <a:t>Analytical solution for thermal transport in packed beds with volumetric heat source. </a:t>
            </a:r>
            <a:r>
              <a:rPr lang="en-US" sz="1050" spc="-1" dirty="0">
                <a:solidFill>
                  <a:srgbClr val="000000"/>
                </a:solidFill>
                <a:latin typeface="Century Gothic" panose="020B0502020202020204" pitchFamily="34" charset="0"/>
              </a:rPr>
              <a:t>Chemical Engineering Journal</a:t>
            </a:r>
          </a:p>
        </p:txBody>
      </p:sp>
      <p:pic>
        <p:nvPicPr>
          <p:cNvPr id="4" name="Picture 3">
            <a:extLst>
              <a:ext uri="{FF2B5EF4-FFF2-40B4-BE49-F238E27FC236}">
                <a16:creationId xmlns:a16="http://schemas.microsoft.com/office/drawing/2014/main" id="{16A1392F-60C7-002E-391E-0EA6B3753D54}"/>
              </a:ext>
            </a:extLst>
          </p:cNvPr>
          <p:cNvPicPr>
            <a:picLocks noChangeAspect="1"/>
          </p:cNvPicPr>
          <p:nvPr/>
        </p:nvPicPr>
        <p:blipFill>
          <a:blip r:embed="rId2"/>
          <a:stretch>
            <a:fillRect/>
          </a:stretch>
        </p:blipFill>
        <p:spPr>
          <a:xfrm>
            <a:off x="105865" y="2101904"/>
            <a:ext cx="3986429" cy="3184253"/>
          </a:xfrm>
          <a:prstGeom prst="rect">
            <a:avLst/>
          </a:prstGeom>
        </p:spPr>
      </p:pic>
      <p:pic>
        <p:nvPicPr>
          <p:cNvPr id="11" name="Picture 10">
            <a:extLst>
              <a:ext uri="{FF2B5EF4-FFF2-40B4-BE49-F238E27FC236}">
                <a16:creationId xmlns:a16="http://schemas.microsoft.com/office/drawing/2014/main" id="{CC6EE656-1792-D67C-D81C-9329135BFC4C}"/>
              </a:ext>
            </a:extLst>
          </p:cNvPr>
          <p:cNvPicPr>
            <a:picLocks noChangeAspect="1"/>
          </p:cNvPicPr>
          <p:nvPr/>
        </p:nvPicPr>
        <p:blipFill>
          <a:blip r:embed="rId3"/>
          <a:stretch>
            <a:fillRect/>
          </a:stretch>
        </p:blipFill>
        <p:spPr>
          <a:xfrm>
            <a:off x="4157263" y="2109466"/>
            <a:ext cx="3986429" cy="3169128"/>
          </a:xfrm>
          <a:prstGeom prst="rect">
            <a:avLst/>
          </a:prstGeom>
        </p:spPr>
      </p:pic>
      <p:pic>
        <p:nvPicPr>
          <p:cNvPr id="14" name="Picture 13">
            <a:extLst>
              <a:ext uri="{FF2B5EF4-FFF2-40B4-BE49-F238E27FC236}">
                <a16:creationId xmlns:a16="http://schemas.microsoft.com/office/drawing/2014/main" id="{63DFF35D-D126-E60A-A1CA-A73709D3C7C7}"/>
              </a:ext>
            </a:extLst>
          </p:cNvPr>
          <p:cNvPicPr>
            <a:picLocks noChangeAspect="1"/>
          </p:cNvPicPr>
          <p:nvPr/>
        </p:nvPicPr>
        <p:blipFill>
          <a:blip r:embed="rId4"/>
          <a:stretch>
            <a:fillRect/>
          </a:stretch>
        </p:blipFill>
        <p:spPr>
          <a:xfrm>
            <a:off x="8118640" y="2129650"/>
            <a:ext cx="3967494" cy="3128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3"/>
          <p:cNvSpPr>
            <a:spLocks noGrp="1"/>
          </p:cNvSpPr>
          <p:nvPr>
            <p:ph type="sldNum" idx="1"/>
          </p:nvPr>
        </p:nvSpPr>
        <p:spPr/>
        <p:txBody>
          <a:bodyPr/>
          <a:lstStyle/>
          <a:p>
            <a:fld id="{5E3017C5-5101-4B66-BDBE-55E50DD8848D}" type="slidenum">
              <a:rPr/>
              <a:t>11</a:t>
            </a:fld>
            <a:endParaRPr dirty="0"/>
          </a:p>
        </p:txBody>
      </p:sp>
      <p:sp>
        <p:nvSpPr>
          <p:cNvPr id="384" name="PlaceHolder 7"/>
          <p:cNvSpPr/>
          <p:nvPr/>
        </p:nvSpPr>
        <p:spPr>
          <a:xfrm>
            <a:off x="1754363" y="1770294"/>
            <a:ext cx="2664360" cy="37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1" strike="noStrike" spc="-1" dirty="0">
                <a:latin typeface="Arial"/>
              </a:rPr>
              <a:t>Droplet evaporation</a:t>
            </a:r>
          </a:p>
        </p:txBody>
      </p:sp>
      <p:sp>
        <p:nvSpPr>
          <p:cNvPr id="385" name="PlaceHolder 8"/>
          <p:cNvSpPr/>
          <p:nvPr/>
        </p:nvSpPr>
        <p:spPr>
          <a:xfrm>
            <a:off x="7512868" y="1713152"/>
            <a:ext cx="3396246" cy="37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1" strike="noStrike" spc="-1" dirty="0">
                <a:latin typeface="Arial"/>
              </a:rPr>
              <a:t>Water vapor condensation</a:t>
            </a:r>
          </a:p>
        </p:txBody>
      </p:sp>
      <p:pic>
        <p:nvPicPr>
          <p:cNvPr id="386" name="Picture 385"/>
          <p:cNvPicPr>
            <a:picLocks noChangeAspect="1"/>
          </p:cNvPicPr>
          <p:nvPr/>
        </p:nvPicPr>
        <p:blipFill>
          <a:blip r:embed="rId2"/>
          <a:stretch/>
        </p:blipFill>
        <p:spPr>
          <a:xfrm>
            <a:off x="310554" y="2072000"/>
            <a:ext cx="5551979" cy="3474720"/>
          </a:xfrm>
          <a:prstGeom prst="rect">
            <a:avLst/>
          </a:prstGeom>
          <a:ln w="0">
            <a:noFill/>
          </a:ln>
        </p:spPr>
      </p:pic>
      <p:sp>
        <p:nvSpPr>
          <p:cNvPr id="10" name="PlaceHolder 1">
            <a:extLst>
              <a:ext uri="{FF2B5EF4-FFF2-40B4-BE49-F238E27FC236}">
                <a16:creationId xmlns:a16="http://schemas.microsoft.com/office/drawing/2014/main" id="{BDBCAD8E-B848-4268-8DD3-3C23E6A21C56}"/>
              </a:ext>
            </a:extLst>
          </p:cNvPr>
          <p:cNvSpPr txBox="1">
            <a:spLocks/>
          </p:cNvSpPr>
          <p:nvPr/>
        </p:nvSpPr>
        <p:spPr>
          <a:xfrm>
            <a:off x="310554" y="82550"/>
            <a:ext cx="9585325" cy="746125"/>
          </a:xfrm>
          <a:prstGeom prst="rect">
            <a:avLst/>
          </a:prstGeom>
          <a:noFill/>
          <a:ln w="0">
            <a:noFill/>
          </a:ln>
        </p:spPr>
        <p:txBody>
          <a:bodyPr lIns="90000" tIns="45000" rIns="90000" bIns="4500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1" dirty="0">
                <a:solidFill>
                  <a:srgbClr val="000000"/>
                </a:solidFill>
                <a:latin typeface="Century Gothic"/>
              </a:rPr>
              <a:t>Numerical Results</a:t>
            </a:r>
            <a:endParaRPr lang="en-US" sz="3200" b="1" spc="-1" dirty="0">
              <a:latin typeface="Arial"/>
            </a:endParaRPr>
          </a:p>
        </p:txBody>
      </p:sp>
      <p:sp>
        <p:nvSpPr>
          <p:cNvPr id="9" name="Content Placeholder 28">
            <a:extLst>
              <a:ext uri="{FF2B5EF4-FFF2-40B4-BE49-F238E27FC236}">
                <a16:creationId xmlns:a16="http://schemas.microsoft.com/office/drawing/2014/main" id="{831E3EC9-3FA5-49EC-BCC0-7DF152B82E49}"/>
              </a:ext>
            </a:extLst>
          </p:cNvPr>
          <p:cNvSpPr/>
          <p:nvPr/>
        </p:nvSpPr>
        <p:spPr>
          <a:xfrm>
            <a:off x="2053119" y="1033051"/>
            <a:ext cx="8085762" cy="4290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0000"/>
              </a:lnSpc>
              <a:spcBef>
                <a:spcPts val="1001"/>
              </a:spcBef>
              <a:buNone/>
              <a:tabLst>
                <a:tab pos="0" algn="l"/>
              </a:tabLst>
            </a:pPr>
            <a:r>
              <a:rPr lang="fr-FR" sz="2400" b="0" strike="noStrike" spc="-1" dirty="0">
                <a:solidFill>
                  <a:srgbClr val="000000"/>
                </a:solidFill>
                <a:latin typeface="Century Gothic"/>
                <a:ea typeface="DejaVu Sans"/>
              </a:rPr>
              <a:t>Wet-Bulb: Water Droplet in a Humidified Air Stream</a:t>
            </a:r>
            <a:endParaRPr lang="en-US" sz="2400" b="0" strike="noStrike" spc="-1" dirty="0">
              <a:latin typeface="Arial"/>
            </a:endParaRPr>
          </a:p>
        </p:txBody>
      </p:sp>
      <p:pic>
        <p:nvPicPr>
          <p:cNvPr id="3" name="Picture 2">
            <a:extLst>
              <a:ext uri="{FF2B5EF4-FFF2-40B4-BE49-F238E27FC236}">
                <a16:creationId xmlns:a16="http://schemas.microsoft.com/office/drawing/2014/main" id="{63AD2F2B-D3EA-4F70-8A0D-2733D33B256D}"/>
              </a:ext>
            </a:extLst>
          </p:cNvPr>
          <p:cNvPicPr>
            <a:picLocks noChangeAspect="1"/>
          </p:cNvPicPr>
          <p:nvPr/>
        </p:nvPicPr>
        <p:blipFill>
          <a:blip r:embed="rId3"/>
          <a:stretch>
            <a:fillRect/>
          </a:stretch>
        </p:blipFill>
        <p:spPr>
          <a:xfrm>
            <a:off x="6133231" y="2068797"/>
            <a:ext cx="5631209" cy="3474720"/>
          </a:xfrm>
          <a:prstGeom prst="rect">
            <a:avLst/>
          </a:prstGeom>
        </p:spPr>
      </p:pic>
      <p:sp>
        <p:nvSpPr>
          <p:cNvPr id="12" name="Content Placeholder 21">
            <a:extLst>
              <a:ext uri="{FF2B5EF4-FFF2-40B4-BE49-F238E27FC236}">
                <a16:creationId xmlns:a16="http://schemas.microsoft.com/office/drawing/2014/main" id="{CD576A6E-FA0A-4EB9-87BC-97ABA05C4E2A}"/>
              </a:ext>
            </a:extLst>
          </p:cNvPr>
          <p:cNvSpPr/>
          <p:nvPr/>
        </p:nvSpPr>
        <p:spPr>
          <a:xfrm>
            <a:off x="118997" y="5712862"/>
            <a:ext cx="12024987" cy="5282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nSpc>
                <a:spcPct val="100000"/>
              </a:lnSpc>
              <a:buNone/>
              <a:tabLst>
                <a:tab pos="0" algn="l"/>
              </a:tabLst>
            </a:pPr>
            <a:r>
              <a:rPr lang="en-US" sz="1050" b="0" strike="noStrike" spc="-1" dirty="0">
                <a:solidFill>
                  <a:srgbClr val="000000"/>
                </a:solidFill>
                <a:latin typeface="Century Gothic" panose="020B0502020202020204" pitchFamily="34" charset="0"/>
                <a:ea typeface="Arial"/>
              </a:rPr>
              <a:t>Musser, J., Syamlal, M., Shahnam, M., Huckaby, D., (2015). </a:t>
            </a:r>
            <a:r>
              <a:rPr lang="en-US" sz="1050" b="1" strike="noStrike" spc="-1" dirty="0">
                <a:solidFill>
                  <a:srgbClr val="000000"/>
                </a:solidFill>
                <a:latin typeface="Century Gothic" panose="020B0502020202020204" pitchFamily="34" charset="0"/>
                <a:ea typeface="Arial"/>
              </a:rPr>
              <a:t>Constitutive equation for heat transfer caused by </a:t>
            </a:r>
            <a:r>
              <a:rPr lang="en-US" sz="1000" b="1" strike="noStrike" spc="-1" dirty="0">
                <a:solidFill>
                  <a:srgbClr val="000000"/>
                </a:solidFill>
                <a:latin typeface="Century Gothic" panose="020B0502020202020204" pitchFamily="34" charset="0"/>
                <a:ea typeface="Arial"/>
              </a:rPr>
              <a:t>mass</a:t>
            </a:r>
            <a:r>
              <a:rPr lang="en-US" sz="1050" b="1" strike="noStrike" spc="-1" dirty="0">
                <a:solidFill>
                  <a:srgbClr val="000000"/>
                </a:solidFill>
                <a:latin typeface="Century Gothic" panose="020B0502020202020204" pitchFamily="34" charset="0"/>
                <a:ea typeface="Arial"/>
              </a:rPr>
              <a:t> transfer</a:t>
            </a:r>
            <a:r>
              <a:rPr lang="en-US" sz="1050" b="0" strike="noStrike" spc="-1" dirty="0">
                <a:solidFill>
                  <a:srgbClr val="000000"/>
                </a:solidFill>
                <a:latin typeface="Century Gothic" panose="020B0502020202020204" pitchFamily="34" charset="0"/>
                <a:ea typeface="Arial"/>
              </a:rPr>
              <a:t>. </a:t>
            </a:r>
            <a:r>
              <a:rPr lang="en-US" sz="1050" b="0" i="1" strike="noStrike" spc="-1" dirty="0">
                <a:solidFill>
                  <a:srgbClr val="000000"/>
                </a:solidFill>
                <a:latin typeface="Century Gothic" panose="020B0502020202020204" pitchFamily="34" charset="0"/>
                <a:ea typeface="Arial"/>
              </a:rPr>
              <a:t>Chemical Engineering Science</a:t>
            </a:r>
          </a:p>
          <a:p>
            <a:pPr marL="343080" indent="-343080">
              <a:lnSpc>
                <a:spcPct val="100000"/>
              </a:lnSpc>
              <a:buNone/>
              <a:tabLst>
                <a:tab pos="0" algn="l"/>
              </a:tabLst>
            </a:pPr>
            <a:endParaRPr lang="en-US" sz="600" b="0" i="1" strike="noStrike" spc="-1" dirty="0">
              <a:solidFill>
                <a:srgbClr val="000000"/>
              </a:solidFill>
              <a:latin typeface="Century Gothic" panose="020B0502020202020204" pitchFamily="34" charset="0"/>
              <a:ea typeface="Arial"/>
            </a:endParaRPr>
          </a:p>
          <a:p>
            <a:pPr marL="343080" indent="-343080">
              <a:lnSpc>
                <a:spcPct val="100000"/>
              </a:lnSpc>
              <a:buNone/>
              <a:tabLst>
                <a:tab pos="0" algn="l"/>
              </a:tabLst>
            </a:pPr>
            <a:r>
              <a:rPr lang="en-US" sz="1050" spc="-1" dirty="0">
                <a:latin typeface="Century Gothic" panose="020B0502020202020204" pitchFamily="34" charset="0"/>
              </a:rPr>
              <a:t>K</a:t>
            </a:r>
            <a:r>
              <a:rPr lang="en-US" sz="1050" b="0" strike="noStrike" spc="-1" dirty="0">
                <a:latin typeface="Century Gothic" panose="020B0502020202020204" pitchFamily="34" charset="0"/>
              </a:rPr>
              <a:t>ulic, E., (1976)</a:t>
            </a:r>
            <a:r>
              <a:rPr lang="en-US" sz="1050" b="0" i="1" strike="noStrike" spc="-1" dirty="0">
                <a:latin typeface="Century Gothic" panose="020B0502020202020204" pitchFamily="34" charset="0"/>
              </a:rPr>
              <a:t>. </a:t>
            </a:r>
            <a:r>
              <a:rPr lang="en-US" sz="1050" b="1" strike="noStrike" spc="-1" dirty="0">
                <a:latin typeface="Century Gothic" panose="020B0502020202020204" pitchFamily="34" charset="0"/>
              </a:rPr>
              <a:t>An experimental and theoretical study of simultaneous heat and mass transfer applied to steam dousing</a:t>
            </a:r>
            <a:r>
              <a:rPr lang="en-US" sz="1050" b="0" i="1" strike="noStrike" spc="-1" dirty="0">
                <a:latin typeface="Century Gothic" panose="020B0502020202020204" pitchFamily="34" charset="0"/>
              </a:rPr>
              <a:t>. Ph.D. thesis. University of Waterloo. Waterloo, Ontario, Canada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3"/>
          <p:cNvSpPr>
            <a:spLocks noGrp="1"/>
          </p:cNvSpPr>
          <p:nvPr>
            <p:ph type="sldNum" idx="1"/>
          </p:nvPr>
        </p:nvSpPr>
        <p:spPr/>
        <p:txBody>
          <a:bodyPr/>
          <a:lstStyle/>
          <a:p>
            <a:fld id="{52C24182-C933-4BAB-B636-15315BBF46C0}" type="slidenum">
              <a:rPr/>
              <a:t>12</a:t>
            </a:fld>
            <a:endParaRPr dirty="0"/>
          </a:p>
        </p:txBody>
      </p:sp>
      <p:sp>
        <p:nvSpPr>
          <p:cNvPr id="7" name="PlaceHolder 1">
            <a:extLst>
              <a:ext uri="{FF2B5EF4-FFF2-40B4-BE49-F238E27FC236}">
                <a16:creationId xmlns:a16="http://schemas.microsoft.com/office/drawing/2014/main" id="{AFBE5AC0-4623-457C-ADA1-D0DCFA78B5DB}"/>
              </a:ext>
            </a:extLst>
          </p:cNvPr>
          <p:cNvSpPr txBox="1">
            <a:spLocks/>
          </p:cNvSpPr>
          <p:nvPr/>
        </p:nvSpPr>
        <p:spPr>
          <a:xfrm>
            <a:off x="310554" y="82550"/>
            <a:ext cx="9585325" cy="746125"/>
          </a:xfrm>
          <a:prstGeom prst="rect">
            <a:avLst/>
          </a:prstGeom>
          <a:noFill/>
          <a:ln w="0">
            <a:noFill/>
          </a:ln>
        </p:spPr>
        <p:txBody>
          <a:bodyPr lIns="90000" tIns="45000" rIns="90000" bIns="4500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1" dirty="0">
                <a:solidFill>
                  <a:srgbClr val="000000"/>
                </a:solidFill>
                <a:latin typeface="Century Gothic"/>
              </a:rPr>
              <a:t>Numerical Results</a:t>
            </a:r>
            <a:endParaRPr lang="en-US" sz="3200" b="1" spc="-1" dirty="0">
              <a:latin typeface="Arial"/>
            </a:endParaRPr>
          </a:p>
        </p:txBody>
      </p:sp>
      <p:sp>
        <p:nvSpPr>
          <p:cNvPr id="6" name="Content Placeholder 28">
            <a:extLst>
              <a:ext uri="{FF2B5EF4-FFF2-40B4-BE49-F238E27FC236}">
                <a16:creationId xmlns:a16="http://schemas.microsoft.com/office/drawing/2014/main" id="{0FD66617-9EC9-4599-B653-CF39BF30C18C}"/>
              </a:ext>
            </a:extLst>
          </p:cNvPr>
          <p:cNvSpPr/>
          <p:nvPr/>
        </p:nvSpPr>
        <p:spPr>
          <a:xfrm>
            <a:off x="3224247" y="1010540"/>
            <a:ext cx="5743506" cy="4290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6000"/>
          </a:bodyPr>
          <a:lstStyle/>
          <a:p>
            <a:pPr algn="ctr">
              <a:lnSpc>
                <a:spcPct val="90000"/>
              </a:lnSpc>
              <a:spcBef>
                <a:spcPts val="1001"/>
              </a:spcBef>
              <a:buNone/>
              <a:tabLst>
                <a:tab pos="0" algn="l"/>
              </a:tabLst>
            </a:pPr>
            <a:r>
              <a:rPr lang="fr-FR" sz="2400" b="0" strike="noStrike" spc="-1" dirty="0">
                <a:solidFill>
                  <a:srgbClr val="000000"/>
                </a:solidFill>
                <a:latin typeface="Century Gothic"/>
                <a:ea typeface="DejaVu Sans"/>
              </a:rPr>
              <a:t>Bench-</a:t>
            </a:r>
            <a:r>
              <a:rPr lang="fr-FR" sz="2400" spc="-1" dirty="0">
                <a:solidFill>
                  <a:srgbClr val="000000"/>
                </a:solidFill>
                <a:latin typeface="Century Gothic"/>
                <a:ea typeface="DejaVu Sans"/>
              </a:rPr>
              <a:t>S</a:t>
            </a:r>
            <a:r>
              <a:rPr lang="fr-FR" sz="2400" b="0" strike="noStrike" spc="-1" dirty="0">
                <a:solidFill>
                  <a:srgbClr val="000000"/>
                </a:solidFill>
                <a:latin typeface="Century Gothic"/>
                <a:ea typeface="DejaVu Sans"/>
              </a:rPr>
              <a:t>cale Fluidized Bed</a:t>
            </a:r>
            <a:endParaRPr lang="en-US" sz="2400" b="0" strike="noStrike" spc="-1" dirty="0">
              <a:latin typeface="Arial"/>
            </a:endParaRPr>
          </a:p>
        </p:txBody>
      </p:sp>
      <p:sp>
        <p:nvSpPr>
          <p:cNvPr id="8" name="Content Placeholder 21">
            <a:extLst>
              <a:ext uri="{FF2B5EF4-FFF2-40B4-BE49-F238E27FC236}">
                <a16:creationId xmlns:a16="http://schemas.microsoft.com/office/drawing/2014/main" id="{B5076D7E-F1AC-4DAD-A3EC-3496BBB37A6D}"/>
              </a:ext>
            </a:extLst>
          </p:cNvPr>
          <p:cNvSpPr/>
          <p:nvPr/>
        </p:nvSpPr>
        <p:spPr>
          <a:xfrm>
            <a:off x="118997" y="5962969"/>
            <a:ext cx="11450684" cy="2128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nSpc>
                <a:spcPct val="100000"/>
              </a:lnSpc>
              <a:buNone/>
              <a:tabLst>
                <a:tab pos="0" algn="l"/>
              </a:tabLst>
            </a:pPr>
            <a:r>
              <a:rPr lang="en-US" sz="1000" b="0" strike="noStrike" spc="-1" dirty="0">
                <a:latin typeface="Century Gothic" panose="020B0502020202020204" pitchFamily="34" charset="0"/>
              </a:rPr>
              <a:t>Patil, A.V., Peters, E.A.J.F., Sutkar, V.S., Deen, N.G., Kuipers, J.A.M. (2015)</a:t>
            </a:r>
            <a:r>
              <a:rPr lang="en-US" sz="1000" b="0" i="1" strike="noStrike" spc="-1" dirty="0">
                <a:latin typeface="Century Gothic" panose="020B0502020202020204" pitchFamily="34" charset="0"/>
              </a:rPr>
              <a:t>. </a:t>
            </a:r>
            <a:r>
              <a:rPr lang="en-US" sz="1000" b="1" strike="noStrike" spc="-1" dirty="0">
                <a:latin typeface="Century Gothic" panose="020B0502020202020204" pitchFamily="34" charset="0"/>
              </a:rPr>
              <a:t>A study of heat transfer in fluidized beds using an integrated dia/piv/ir technique</a:t>
            </a:r>
            <a:r>
              <a:rPr lang="en-US" sz="1000" b="0" i="1" strike="noStrike" spc="-1" dirty="0">
                <a:latin typeface="Century Gothic" panose="020B0502020202020204" pitchFamily="34" charset="0"/>
              </a:rPr>
              <a:t>. Chemical Engineering Journal</a:t>
            </a:r>
          </a:p>
        </p:txBody>
      </p:sp>
      <p:sp>
        <p:nvSpPr>
          <p:cNvPr id="9" name="PlaceHolder 7">
            <a:extLst>
              <a:ext uri="{FF2B5EF4-FFF2-40B4-BE49-F238E27FC236}">
                <a16:creationId xmlns:a16="http://schemas.microsoft.com/office/drawing/2014/main" id="{4428353B-5584-49DD-8B93-667E4F85CCBF}"/>
              </a:ext>
            </a:extLst>
          </p:cNvPr>
          <p:cNvSpPr/>
          <p:nvPr/>
        </p:nvSpPr>
        <p:spPr>
          <a:xfrm>
            <a:off x="2398734" y="1500894"/>
            <a:ext cx="1772433" cy="37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1" strike="noStrike" spc="-1" dirty="0">
                <a:latin typeface="Arial"/>
              </a:rPr>
              <a:t>75g Bed Mass</a:t>
            </a:r>
          </a:p>
        </p:txBody>
      </p:sp>
      <p:sp>
        <p:nvSpPr>
          <p:cNvPr id="10" name="PlaceHolder 7">
            <a:extLst>
              <a:ext uri="{FF2B5EF4-FFF2-40B4-BE49-F238E27FC236}">
                <a16:creationId xmlns:a16="http://schemas.microsoft.com/office/drawing/2014/main" id="{4E13353C-BBB2-4C0C-B05F-A38E2995ACCE}"/>
              </a:ext>
            </a:extLst>
          </p:cNvPr>
          <p:cNvSpPr/>
          <p:nvPr/>
        </p:nvSpPr>
        <p:spPr>
          <a:xfrm>
            <a:off x="8448805" y="1500894"/>
            <a:ext cx="1853853" cy="37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1" strike="noStrike" spc="-1" dirty="0">
                <a:latin typeface="Arial"/>
              </a:rPr>
              <a:t>125g Bed Mass</a:t>
            </a:r>
          </a:p>
        </p:txBody>
      </p:sp>
      <p:pic>
        <p:nvPicPr>
          <p:cNvPr id="3" name="Picture 2">
            <a:extLst>
              <a:ext uri="{FF2B5EF4-FFF2-40B4-BE49-F238E27FC236}">
                <a16:creationId xmlns:a16="http://schemas.microsoft.com/office/drawing/2014/main" id="{37208240-E038-4BFE-ADE1-1E33C88E9B05}"/>
              </a:ext>
            </a:extLst>
          </p:cNvPr>
          <p:cNvPicPr>
            <a:picLocks noChangeAspect="1"/>
          </p:cNvPicPr>
          <p:nvPr/>
        </p:nvPicPr>
        <p:blipFill>
          <a:blip r:embed="rId2"/>
          <a:stretch>
            <a:fillRect/>
          </a:stretch>
        </p:blipFill>
        <p:spPr>
          <a:xfrm>
            <a:off x="604129" y="1898705"/>
            <a:ext cx="5015806" cy="3512646"/>
          </a:xfrm>
          <a:prstGeom prst="rect">
            <a:avLst/>
          </a:prstGeom>
        </p:spPr>
      </p:pic>
      <p:pic>
        <p:nvPicPr>
          <p:cNvPr id="5" name="Picture 4">
            <a:extLst>
              <a:ext uri="{FF2B5EF4-FFF2-40B4-BE49-F238E27FC236}">
                <a16:creationId xmlns:a16="http://schemas.microsoft.com/office/drawing/2014/main" id="{76D4EB46-3C34-4608-90BB-BF892EB6B225}"/>
              </a:ext>
            </a:extLst>
          </p:cNvPr>
          <p:cNvPicPr>
            <a:picLocks noChangeAspect="1"/>
          </p:cNvPicPr>
          <p:nvPr/>
        </p:nvPicPr>
        <p:blipFill>
          <a:blip r:embed="rId3"/>
          <a:stretch>
            <a:fillRect/>
          </a:stretch>
        </p:blipFill>
        <p:spPr>
          <a:xfrm>
            <a:off x="6530971" y="1898705"/>
            <a:ext cx="4977561" cy="35126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3"/>
          <p:cNvSpPr>
            <a:spLocks noGrp="1"/>
          </p:cNvSpPr>
          <p:nvPr>
            <p:ph type="sldNum" idx="1"/>
          </p:nvPr>
        </p:nvSpPr>
        <p:spPr/>
        <p:txBody>
          <a:bodyPr/>
          <a:lstStyle/>
          <a:p>
            <a:fld id="{52C24182-C933-4BAB-B636-15315BBF46C0}" type="slidenum">
              <a:rPr/>
              <a:t>13</a:t>
            </a:fld>
            <a:endParaRPr dirty="0"/>
          </a:p>
        </p:txBody>
      </p:sp>
      <p:sp>
        <p:nvSpPr>
          <p:cNvPr id="7" name="PlaceHolder 1">
            <a:extLst>
              <a:ext uri="{FF2B5EF4-FFF2-40B4-BE49-F238E27FC236}">
                <a16:creationId xmlns:a16="http://schemas.microsoft.com/office/drawing/2014/main" id="{AFBE5AC0-4623-457C-ADA1-D0DCFA78B5DB}"/>
              </a:ext>
            </a:extLst>
          </p:cNvPr>
          <p:cNvSpPr txBox="1">
            <a:spLocks/>
          </p:cNvSpPr>
          <p:nvPr/>
        </p:nvSpPr>
        <p:spPr>
          <a:xfrm>
            <a:off x="310554" y="82550"/>
            <a:ext cx="9585325" cy="746125"/>
          </a:xfrm>
          <a:prstGeom prst="rect">
            <a:avLst/>
          </a:prstGeom>
          <a:noFill/>
          <a:ln w="0">
            <a:noFill/>
          </a:ln>
        </p:spPr>
        <p:txBody>
          <a:bodyPr lIns="90000" tIns="45000" rIns="90000" bIns="4500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1" dirty="0">
                <a:solidFill>
                  <a:srgbClr val="000000"/>
                </a:solidFill>
                <a:latin typeface="Century Gothic"/>
              </a:rPr>
              <a:t>Performance Analysis</a:t>
            </a:r>
          </a:p>
        </p:txBody>
      </p:sp>
      <p:pic>
        <p:nvPicPr>
          <p:cNvPr id="5" name="Picture 4">
            <a:extLst>
              <a:ext uri="{FF2B5EF4-FFF2-40B4-BE49-F238E27FC236}">
                <a16:creationId xmlns:a16="http://schemas.microsoft.com/office/drawing/2014/main" id="{73A3CD75-5647-32AF-A114-446AEC5379D4}"/>
              </a:ext>
            </a:extLst>
          </p:cNvPr>
          <p:cNvPicPr>
            <a:picLocks noChangeAspect="1"/>
          </p:cNvPicPr>
          <p:nvPr/>
        </p:nvPicPr>
        <p:blipFill>
          <a:blip r:embed="rId2"/>
          <a:stretch>
            <a:fillRect/>
          </a:stretch>
        </p:blipFill>
        <p:spPr>
          <a:xfrm>
            <a:off x="5765014" y="1931870"/>
            <a:ext cx="6100240" cy="3168676"/>
          </a:xfrm>
          <a:prstGeom prst="rect">
            <a:avLst/>
          </a:prstGeom>
        </p:spPr>
      </p:pic>
      <p:sp>
        <p:nvSpPr>
          <p:cNvPr id="6" name="PlaceHolder 1">
            <a:extLst>
              <a:ext uri="{FF2B5EF4-FFF2-40B4-BE49-F238E27FC236}">
                <a16:creationId xmlns:a16="http://schemas.microsoft.com/office/drawing/2014/main" id="{E45128F4-57F1-7A0C-AA4D-E62030B568FF}"/>
              </a:ext>
            </a:extLst>
          </p:cNvPr>
          <p:cNvSpPr txBox="1">
            <a:spLocks/>
          </p:cNvSpPr>
          <p:nvPr/>
        </p:nvSpPr>
        <p:spPr>
          <a:xfrm>
            <a:off x="232800" y="1838802"/>
            <a:ext cx="5434121" cy="350728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tabLst>
                <a:tab pos="0" algn="l"/>
              </a:tabLst>
            </a:pPr>
            <a:r>
              <a:rPr lang="en-US" sz="1600" spc="-1" dirty="0">
                <a:solidFill>
                  <a:srgbClr val="000000"/>
                </a:solidFill>
                <a:latin typeface="Century Gothic"/>
                <a:ea typeface="Arial"/>
              </a:rPr>
              <a:t>On Summit, each rank is a CPU-GPU pair running on an Intel Power9 and NVIDIA P100 GPU architecture.</a:t>
            </a:r>
            <a:br>
              <a:rPr lang="en-US" sz="1600" spc="-1" dirty="0">
                <a:solidFill>
                  <a:srgbClr val="000000"/>
                </a:solidFill>
                <a:latin typeface="Century Gothic"/>
                <a:ea typeface="Arial"/>
              </a:rPr>
            </a:br>
            <a:endParaRPr lang="en-US" sz="1600" spc="-1" dirty="0">
              <a:solidFill>
                <a:srgbClr val="000000"/>
              </a:solidFill>
              <a:latin typeface="Century Gothic"/>
              <a:ea typeface="Arial"/>
            </a:endParaRPr>
          </a:p>
          <a:p>
            <a:pPr>
              <a:lnSpc>
                <a:spcPct val="100000"/>
              </a:lnSpc>
              <a:buFont typeface="Wingdings" panose="05000000000000000000" pitchFamily="2" charset="2"/>
              <a:buChar char="§"/>
              <a:tabLst>
                <a:tab pos="0" algn="l"/>
              </a:tabLst>
            </a:pPr>
            <a:r>
              <a:rPr lang="en-US" sz="1600" spc="-1" dirty="0">
                <a:solidFill>
                  <a:srgbClr val="000000"/>
                </a:solidFill>
                <a:latin typeface="Century Gothic"/>
                <a:ea typeface="Arial"/>
              </a:rPr>
              <a:t>On Crusher, each rank is mapped to a </a:t>
            </a:r>
            <a:br>
              <a:rPr lang="en-US" sz="1600" spc="-1" dirty="0">
                <a:solidFill>
                  <a:srgbClr val="000000"/>
                </a:solidFill>
                <a:latin typeface="Century Gothic"/>
                <a:ea typeface="Arial"/>
              </a:rPr>
            </a:br>
            <a:r>
              <a:rPr lang="en-US" sz="1600" spc="-1" dirty="0">
                <a:solidFill>
                  <a:srgbClr val="000000"/>
                </a:solidFill>
                <a:latin typeface="Century Gothic"/>
                <a:ea typeface="Arial"/>
              </a:rPr>
              <a:t>CPU-GCD pair using AMD EPYC 7A53 CPUs and AMD MI250X, where each MI250x contains two Graphics Compute Dies (GCDs). </a:t>
            </a:r>
            <a:br>
              <a:rPr lang="en-US" sz="1600" spc="-1" dirty="0">
                <a:solidFill>
                  <a:srgbClr val="000000"/>
                </a:solidFill>
                <a:latin typeface="Century Gothic"/>
                <a:ea typeface="Arial"/>
              </a:rPr>
            </a:br>
            <a:endParaRPr lang="en-US" sz="1600" spc="-1" dirty="0">
              <a:solidFill>
                <a:srgbClr val="000000"/>
              </a:solidFill>
              <a:latin typeface="Century Gothic"/>
              <a:ea typeface="Arial"/>
            </a:endParaRPr>
          </a:p>
          <a:p>
            <a:pPr>
              <a:lnSpc>
                <a:spcPct val="100000"/>
              </a:lnSpc>
              <a:buFont typeface="Wingdings" panose="05000000000000000000" pitchFamily="2" charset="2"/>
              <a:buChar char="§"/>
              <a:tabLst>
                <a:tab pos="0" algn="l"/>
              </a:tabLst>
            </a:pPr>
            <a:r>
              <a:rPr lang="en-US" sz="1600" spc="-1" dirty="0">
                <a:solidFill>
                  <a:srgbClr val="000000"/>
                </a:solidFill>
                <a:latin typeface="Century Gothic"/>
                <a:ea typeface="Arial"/>
              </a:rPr>
              <a:t>The results show that MFIX-Exa maintains good performance and scalability on current and emerging leadership-class facilities</a:t>
            </a:r>
          </a:p>
        </p:txBody>
      </p:sp>
      <p:sp>
        <p:nvSpPr>
          <p:cNvPr id="3" name="Content Placeholder 21">
            <a:extLst>
              <a:ext uri="{FF2B5EF4-FFF2-40B4-BE49-F238E27FC236}">
                <a16:creationId xmlns:a16="http://schemas.microsoft.com/office/drawing/2014/main" id="{4B77E65A-3330-2BF4-A616-2C17C06E5F2C}"/>
              </a:ext>
            </a:extLst>
          </p:cNvPr>
          <p:cNvSpPr/>
          <p:nvPr/>
        </p:nvSpPr>
        <p:spPr>
          <a:xfrm>
            <a:off x="118997" y="5822949"/>
            <a:ext cx="11954006"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tabLst>
                <a:tab pos="0" algn="l"/>
              </a:tabLst>
            </a:pPr>
            <a:r>
              <a:rPr lang="en-US" sz="1000" b="0" strike="noStrike" spc="-1" dirty="0">
                <a:latin typeface="Century Gothic" panose="020B0502020202020204" pitchFamily="34" charset="0"/>
              </a:rPr>
              <a:t>Porcu, R., Musser, J., Almgren, A., Bell, J., Fullmer, W., Rangarajan D. (2023)</a:t>
            </a:r>
            <a:r>
              <a:rPr lang="en-US" sz="1000" b="0" i="1" strike="noStrike" spc="-1" dirty="0">
                <a:latin typeface="Century Gothic" panose="020B0502020202020204" pitchFamily="34" charset="0"/>
              </a:rPr>
              <a:t>. </a:t>
            </a:r>
            <a:r>
              <a:rPr lang="en-US" sz="1000" b="1" strike="noStrike" spc="-1" dirty="0">
                <a:latin typeface="Century Gothic" panose="020B0502020202020204" pitchFamily="34" charset="0"/>
              </a:rPr>
              <a:t>MFIX-Exa: CFD-DEM simulations of thermodynamics and chemical reactions in multiphase flows</a:t>
            </a:r>
            <a:r>
              <a:rPr lang="en-US" sz="1000" b="0" i="1" strike="noStrike" spc="-1" dirty="0">
                <a:latin typeface="Century Gothic" panose="020B0502020202020204" pitchFamily="34" charset="0"/>
              </a:rPr>
              <a:t>. Chemical Engineering Science</a:t>
            </a:r>
          </a:p>
        </p:txBody>
      </p:sp>
      <p:sp>
        <p:nvSpPr>
          <p:cNvPr id="2" name="PlaceHolder 1">
            <a:extLst>
              <a:ext uri="{FF2B5EF4-FFF2-40B4-BE49-F238E27FC236}">
                <a16:creationId xmlns:a16="http://schemas.microsoft.com/office/drawing/2014/main" id="{3CBBE284-6993-2BA2-25C6-9D9A5FAB64E9}"/>
              </a:ext>
            </a:extLst>
          </p:cNvPr>
          <p:cNvSpPr txBox="1">
            <a:spLocks/>
          </p:cNvSpPr>
          <p:nvPr/>
        </p:nvSpPr>
        <p:spPr>
          <a:xfrm>
            <a:off x="175365" y="984413"/>
            <a:ext cx="3776598" cy="56040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Weak Scaling Results</a:t>
            </a:r>
          </a:p>
        </p:txBody>
      </p:sp>
    </p:spTree>
    <p:extLst>
      <p:ext uri="{BB962C8B-B14F-4D97-AF65-F5344CB8AC3E}">
        <p14:creationId xmlns:p14="http://schemas.microsoft.com/office/powerpoint/2010/main" val="323907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6AFE08-F43B-437C-8124-C99E7C7125FE}"/>
              </a:ext>
            </a:extLst>
          </p:cNvPr>
          <p:cNvSpPr>
            <a:spLocks noGrp="1"/>
          </p:cNvSpPr>
          <p:nvPr>
            <p:ph type="sldNum" idx="1"/>
          </p:nvPr>
        </p:nvSpPr>
        <p:spPr/>
        <p:txBody>
          <a:bodyPr/>
          <a:lstStyle/>
          <a:p>
            <a:fld id="{F96614BA-8C16-4D6C-B3CD-1840B3B01360}" type="slidenum">
              <a:rPr lang="en-US" smtClean="0"/>
              <a:t>14</a:t>
            </a:fld>
            <a:endParaRPr lang="en-US" dirty="0"/>
          </a:p>
        </p:txBody>
      </p:sp>
      <p:sp>
        <p:nvSpPr>
          <p:cNvPr id="5" name="Title 2">
            <a:extLst>
              <a:ext uri="{FF2B5EF4-FFF2-40B4-BE49-F238E27FC236}">
                <a16:creationId xmlns:a16="http://schemas.microsoft.com/office/drawing/2014/main" id="{3FC934BC-8AFB-4D5C-8767-59CD83FF77FE}"/>
              </a:ext>
            </a:extLst>
          </p:cNvPr>
          <p:cNvSpPr/>
          <p:nvPr/>
        </p:nvSpPr>
        <p:spPr>
          <a:xfrm>
            <a:off x="4128874" y="2144638"/>
            <a:ext cx="5460480" cy="199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6000" b="1" strike="noStrike" spc="-1" dirty="0">
                <a:solidFill>
                  <a:srgbClr val="000000"/>
                </a:solidFill>
                <a:latin typeface="Century Gothic"/>
              </a:rPr>
              <a:t>THANKS!!</a:t>
            </a:r>
            <a:endParaRPr lang="en-US" sz="6000" b="0" strike="noStrike" spc="-1" dirty="0">
              <a:latin typeface="Arial"/>
            </a:endParaRPr>
          </a:p>
        </p:txBody>
      </p:sp>
    </p:spTree>
    <p:extLst>
      <p:ext uri="{BB962C8B-B14F-4D97-AF65-F5344CB8AC3E}">
        <p14:creationId xmlns:p14="http://schemas.microsoft.com/office/powerpoint/2010/main" val="232707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 Placeholder 4"/>
          <p:cNvSpPr/>
          <p:nvPr/>
        </p:nvSpPr>
        <p:spPr>
          <a:xfrm>
            <a:off x="442503" y="6083817"/>
            <a:ext cx="4170960" cy="273600"/>
          </a:xfrm>
          <a:prstGeom prst="rect">
            <a:avLst/>
          </a:prstGeom>
          <a:noFill/>
          <a:ln w="0">
            <a:noFill/>
          </a:ln>
        </p:spPr>
        <p:style>
          <a:lnRef idx="0">
            <a:scrgbClr r="0" g="0" b="0"/>
          </a:lnRef>
          <a:fillRef idx="0">
            <a:scrgbClr r="0" g="0" b="0"/>
          </a:fillRef>
          <a:effectRef idx="0">
            <a:scrgbClr r="0" g="0" b="0"/>
          </a:effectRef>
          <a:fontRef idx="minor"/>
        </p:style>
        <p:txBody>
          <a:bodyPr lIns="0" tIns="0" rIns="90000" bIns="0" anchor="b">
            <a:noAutofit/>
          </a:bodyPr>
          <a:lstStyle/>
          <a:p>
            <a:pPr marL="216000" indent="-216000">
              <a:lnSpc>
                <a:spcPct val="90000"/>
              </a:lnSpc>
              <a:spcBef>
                <a:spcPts val="1001"/>
              </a:spcBef>
              <a:buClr>
                <a:srgbClr val="000000"/>
              </a:buClr>
              <a:buFont typeface="Segoe UI"/>
              <a:buChar char="​"/>
            </a:pPr>
            <a:r>
              <a:rPr lang="en-US" sz="1600" b="1" strike="noStrike" spc="-1" dirty="0">
                <a:solidFill>
                  <a:srgbClr val="000000"/>
                </a:solidFill>
                <a:latin typeface="Century Gothic"/>
              </a:rPr>
              <a:t>Roberto Porcu</a:t>
            </a:r>
            <a:endParaRPr lang="en-US" sz="1600" b="0" strike="noStrike" spc="-1" dirty="0">
              <a:latin typeface="Arial"/>
            </a:endParaRPr>
          </a:p>
        </p:txBody>
      </p:sp>
      <p:sp>
        <p:nvSpPr>
          <p:cNvPr id="394" name="Text Placeholder 5"/>
          <p:cNvSpPr/>
          <p:nvPr/>
        </p:nvSpPr>
        <p:spPr>
          <a:xfrm>
            <a:off x="446463" y="6411057"/>
            <a:ext cx="4170960" cy="355400"/>
          </a:xfrm>
          <a:prstGeom prst="rect">
            <a:avLst/>
          </a:prstGeom>
          <a:noFill/>
          <a:ln w="0">
            <a:noFill/>
          </a:ln>
        </p:spPr>
        <p:style>
          <a:lnRef idx="0">
            <a:scrgbClr r="0" g="0" b="0"/>
          </a:lnRef>
          <a:fillRef idx="0">
            <a:scrgbClr r="0" g="0" b="0"/>
          </a:fillRef>
          <a:effectRef idx="0">
            <a:scrgbClr r="0" g="0" b="0"/>
          </a:effectRef>
          <a:fontRef idx="minor"/>
        </p:style>
        <p:txBody>
          <a:bodyPr lIns="0" tIns="0" rIns="90000" bIns="0" anchor="t">
            <a:noAutofit/>
          </a:bodyPr>
          <a:lstStyle/>
          <a:p>
            <a:pPr marL="216000" indent="-216000">
              <a:lnSpc>
                <a:spcPct val="90000"/>
              </a:lnSpc>
              <a:spcBef>
                <a:spcPts val="1001"/>
              </a:spcBef>
              <a:buClr>
                <a:srgbClr val="000000"/>
              </a:buClr>
              <a:buFont typeface="Segoe UI"/>
              <a:buChar char="​"/>
            </a:pPr>
            <a:r>
              <a:rPr lang="en-US" sz="1600" b="0" strike="noStrike" spc="-1" dirty="0">
                <a:solidFill>
                  <a:srgbClr val="000000"/>
                </a:solidFill>
                <a:latin typeface="Century Gothic"/>
              </a:rPr>
              <a:t>roberto.porcu@netl.doe.gov</a:t>
            </a:r>
            <a:endParaRPr lang="en-US" sz="1600" b="0" strike="noStrike" spc="-1" dirty="0">
              <a:latin typeface="Arial"/>
            </a:endParaRPr>
          </a:p>
        </p:txBody>
      </p:sp>
      <p:sp>
        <p:nvSpPr>
          <p:cNvPr id="6" name="Text Placeholder 4">
            <a:extLst>
              <a:ext uri="{FF2B5EF4-FFF2-40B4-BE49-F238E27FC236}">
                <a16:creationId xmlns:a16="http://schemas.microsoft.com/office/drawing/2014/main" id="{E7E12C0A-233A-4427-8F26-E513001140B0}"/>
              </a:ext>
            </a:extLst>
          </p:cNvPr>
          <p:cNvSpPr/>
          <p:nvPr/>
        </p:nvSpPr>
        <p:spPr>
          <a:xfrm>
            <a:off x="442503" y="5756577"/>
            <a:ext cx="4170960" cy="273600"/>
          </a:xfrm>
          <a:prstGeom prst="rect">
            <a:avLst/>
          </a:prstGeom>
          <a:noFill/>
          <a:ln w="0">
            <a:noFill/>
          </a:ln>
        </p:spPr>
        <p:style>
          <a:lnRef idx="0">
            <a:scrgbClr r="0" g="0" b="0"/>
          </a:lnRef>
          <a:fillRef idx="0">
            <a:scrgbClr r="0" g="0" b="0"/>
          </a:fillRef>
          <a:effectRef idx="0">
            <a:scrgbClr r="0" g="0" b="0"/>
          </a:effectRef>
          <a:fontRef idx="minor"/>
        </p:style>
        <p:txBody>
          <a:bodyPr lIns="0" tIns="0" rIns="90000" bIns="0" anchor="b">
            <a:noAutofit/>
          </a:bodyPr>
          <a:lstStyle/>
          <a:p>
            <a:pPr marL="216000" indent="-216000">
              <a:lnSpc>
                <a:spcPct val="90000"/>
              </a:lnSpc>
              <a:spcBef>
                <a:spcPts val="1001"/>
              </a:spcBef>
              <a:buClr>
                <a:srgbClr val="000000"/>
              </a:buClr>
              <a:buFont typeface="Segoe UI"/>
              <a:buChar char="​"/>
            </a:pPr>
            <a:r>
              <a:rPr lang="en-US" sz="1600" strike="noStrike" spc="-1" dirty="0">
                <a:solidFill>
                  <a:srgbClr val="000000"/>
                </a:solidFill>
                <a:latin typeface="Century Gothic"/>
              </a:rPr>
              <a:t>CONTACT:</a:t>
            </a:r>
            <a:endParaRPr lang="en-US" sz="1600" strike="noStrike" spc="-1" dirty="0">
              <a:latin typeface="Arial"/>
            </a:endParaRPr>
          </a:p>
        </p:txBody>
      </p:sp>
      <p:pic>
        <p:nvPicPr>
          <p:cNvPr id="7" name="Picture 6">
            <a:extLst>
              <a:ext uri="{FF2B5EF4-FFF2-40B4-BE49-F238E27FC236}">
                <a16:creationId xmlns:a16="http://schemas.microsoft.com/office/drawing/2014/main" id="{B6F733C0-2D1E-43D8-8D70-6DCAE496233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5901207" y="16933"/>
            <a:ext cx="6290794" cy="6841067"/>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ln w="53975" cmpd="dbl">
            <a:solidFill>
              <a:srgbClr val="99CA3E"/>
            </a:solidFill>
          </a:ln>
        </p:spPr>
      </p:pic>
      <p:sp>
        <p:nvSpPr>
          <p:cNvPr id="8" name="TextBox 7">
            <a:extLst>
              <a:ext uri="{FF2B5EF4-FFF2-40B4-BE49-F238E27FC236}">
                <a16:creationId xmlns:a16="http://schemas.microsoft.com/office/drawing/2014/main" id="{7779703A-9A01-4A9A-A52D-4B75F2836A4C}"/>
              </a:ext>
            </a:extLst>
          </p:cNvPr>
          <p:cNvSpPr txBox="1"/>
          <p:nvPr/>
        </p:nvSpPr>
        <p:spPr>
          <a:xfrm>
            <a:off x="464822" y="497525"/>
            <a:ext cx="4983480" cy="239744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b="1" cap="small" dirty="0">
                <a:ea typeface="+mj-ea"/>
                <a:cs typeface="+mj-cs"/>
              </a:rPr>
              <a:t>NETL</a:t>
            </a:r>
          </a:p>
          <a:p>
            <a:pPr>
              <a:lnSpc>
                <a:spcPct val="90000"/>
              </a:lnSpc>
              <a:spcBef>
                <a:spcPct val="0"/>
              </a:spcBef>
              <a:spcAft>
                <a:spcPts val="600"/>
              </a:spcAft>
            </a:pPr>
            <a:r>
              <a:rPr lang="en-US" sz="6000" b="1" cap="small" dirty="0">
                <a:ea typeface="+mj-ea"/>
                <a:cs typeface="+mj-cs"/>
              </a:rPr>
              <a:t>Resources</a:t>
            </a:r>
            <a:endParaRPr lang="en-US" sz="6000" b="1" dirty="0">
              <a:ea typeface="+mj-ea"/>
              <a:cs typeface="+mj-cs"/>
            </a:endParaRPr>
          </a:p>
        </p:txBody>
      </p:sp>
      <p:pic>
        <p:nvPicPr>
          <p:cNvPr id="9" name="Picture 8">
            <a:extLst>
              <a:ext uri="{FF2B5EF4-FFF2-40B4-BE49-F238E27FC236}">
                <a16:creationId xmlns:a16="http://schemas.microsoft.com/office/drawing/2014/main" id="{BD930E7F-0FFC-4B4F-811A-A19D60A3B5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6139" y="6338656"/>
            <a:ext cx="1824890" cy="444217"/>
          </a:xfrm>
          <a:prstGeom prst="rect">
            <a:avLst/>
          </a:prstGeom>
          <a:effectLst>
            <a:outerShdw blurRad="63500" sx="102000" sy="102000" algn="ctr" rotWithShape="0">
              <a:prstClr val="black">
                <a:alpha val="40000"/>
              </a:prstClr>
            </a:outerShdw>
          </a:effectLst>
        </p:spPr>
      </p:pic>
      <p:cxnSp>
        <p:nvCxnSpPr>
          <p:cNvPr id="10" name="Straight Connector 9">
            <a:extLst>
              <a:ext uri="{FF2B5EF4-FFF2-40B4-BE49-F238E27FC236}">
                <a16:creationId xmlns:a16="http://schemas.microsoft.com/office/drawing/2014/main" id="{B20A8FE7-E532-4A59-95C9-A29DD4E71906}"/>
              </a:ext>
            </a:extLst>
          </p:cNvPr>
          <p:cNvCxnSpPr>
            <a:cxnSpLocks/>
          </p:cNvCxnSpPr>
          <p:nvPr/>
        </p:nvCxnSpPr>
        <p:spPr>
          <a:xfrm>
            <a:off x="537761" y="2286000"/>
            <a:ext cx="4770839" cy="0"/>
          </a:xfrm>
          <a:prstGeom prst="line">
            <a:avLst/>
          </a:prstGeom>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A8BAB915-6B2D-4938-96DD-2C97F1F38737}"/>
              </a:ext>
            </a:extLst>
          </p:cNvPr>
          <p:cNvSpPr/>
          <p:nvPr/>
        </p:nvSpPr>
        <p:spPr>
          <a:xfrm>
            <a:off x="506611" y="2814878"/>
            <a:ext cx="4043094" cy="400110"/>
          </a:xfrm>
          <a:prstGeom prst="rect">
            <a:avLst/>
          </a:prstGeom>
        </p:spPr>
        <p:txBody>
          <a:bodyPr wrap="none">
            <a:spAutoFit/>
          </a:bodyPr>
          <a:lstStyle/>
          <a:p>
            <a:r>
              <a:rPr lang="en-US" sz="2000" dirty="0">
                <a:latin typeface="Century Gothic" panose="020B0502020202020204" pitchFamily="34" charset="0"/>
              </a:rPr>
              <a:t>VISIT US AT:  </a:t>
            </a:r>
            <a:r>
              <a:rPr lang="en-US" sz="2000" b="1" dirty="0">
                <a:latin typeface="Century Gothic" panose="020B0502020202020204" pitchFamily="34" charset="0"/>
              </a:rPr>
              <a:t>www.N</a:t>
            </a:r>
            <a:r>
              <a:rPr lang="en-US" sz="2000" b="1" dirty="0">
                <a:solidFill>
                  <a:srgbClr val="99CA3E"/>
                </a:solidFill>
                <a:latin typeface="Century Gothic" panose="020B0502020202020204" pitchFamily="34" charset="0"/>
              </a:rPr>
              <a:t>E</a:t>
            </a:r>
            <a:r>
              <a:rPr lang="en-US" sz="2000" b="1" dirty="0">
                <a:latin typeface="Century Gothic" panose="020B0502020202020204" pitchFamily="34" charset="0"/>
              </a:rPr>
              <a:t>TL.DOE.gov</a:t>
            </a:r>
          </a:p>
        </p:txBody>
      </p:sp>
      <p:sp>
        <p:nvSpPr>
          <p:cNvPr id="12" name="Rectangle 11">
            <a:extLst>
              <a:ext uri="{FF2B5EF4-FFF2-40B4-BE49-F238E27FC236}">
                <a16:creationId xmlns:a16="http://schemas.microsoft.com/office/drawing/2014/main" id="{FAE4427E-9979-49D5-8D4E-D39D4F5F739F}"/>
              </a:ext>
            </a:extLst>
          </p:cNvPr>
          <p:cNvSpPr/>
          <p:nvPr/>
        </p:nvSpPr>
        <p:spPr>
          <a:xfrm>
            <a:off x="1262888" y="5212931"/>
            <a:ext cx="5057795" cy="400110"/>
          </a:xfrm>
          <a:prstGeom prst="rect">
            <a:avLst/>
          </a:prstGeom>
        </p:spPr>
        <p:txBody>
          <a:bodyPr wrap="none">
            <a:spAutoFit/>
          </a:bodyPr>
          <a:lstStyle/>
          <a:p>
            <a:r>
              <a:rPr lang="en-US" sz="2000" b="1" dirty="0">
                <a:latin typeface="Century Gothic" panose="020B0502020202020204" pitchFamily="34" charset="0"/>
              </a:rPr>
              <a:t>@NationalEnergyTechnologyLaboratory</a:t>
            </a:r>
          </a:p>
        </p:txBody>
      </p:sp>
      <p:sp>
        <p:nvSpPr>
          <p:cNvPr id="13" name="Rectangle 12">
            <a:extLst>
              <a:ext uri="{FF2B5EF4-FFF2-40B4-BE49-F238E27FC236}">
                <a16:creationId xmlns:a16="http://schemas.microsoft.com/office/drawing/2014/main" id="{293B0252-DAED-4D3F-9F91-861C563513E0}"/>
              </a:ext>
            </a:extLst>
          </p:cNvPr>
          <p:cNvSpPr/>
          <p:nvPr/>
        </p:nvSpPr>
        <p:spPr>
          <a:xfrm>
            <a:off x="1231738" y="3515381"/>
            <a:ext cx="1571264" cy="400110"/>
          </a:xfrm>
          <a:prstGeom prst="rect">
            <a:avLst/>
          </a:prstGeom>
        </p:spPr>
        <p:txBody>
          <a:bodyPr wrap="none">
            <a:spAutoFit/>
          </a:bodyPr>
          <a:lstStyle/>
          <a:p>
            <a:r>
              <a:rPr lang="en-US" sz="2000" b="1" dirty="0">
                <a:latin typeface="Century Gothic" panose="020B0502020202020204" pitchFamily="34" charset="0"/>
              </a:rPr>
              <a:t>@NETL_DOE</a:t>
            </a:r>
          </a:p>
        </p:txBody>
      </p:sp>
      <p:sp>
        <p:nvSpPr>
          <p:cNvPr id="14" name="Rectangle 13">
            <a:extLst>
              <a:ext uri="{FF2B5EF4-FFF2-40B4-BE49-F238E27FC236}">
                <a16:creationId xmlns:a16="http://schemas.microsoft.com/office/drawing/2014/main" id="{56D4A116-0AE9-4ACE-9DF4-9B074D927782}"/>
              </a:ext>
            </a:extLst>
          </p:cNvPr>
          <p:cNvSpPr/>
          <p:nvPr/>
        </p:nvSpPr>
        <p:spPr>
          <a:xfrm>
            <a:off x="1231738" y="4368404"/>
            <a:ext cx="1571264" cy="400110"/>
          </a:xfrm>
          <a:prstGeom prst="rect">
            <a:avLst/>
          </a:prstGeom>
        </p:spPr>
        <p:txBody>
          <a:bodyPr wrap="none">
            <a:spAutoFit/>
          </a:bodyPr>
          <a:lstStyle/>
          <a:p>
            <a:r>
              <a:rPr lang="en-US" sz="2000" b="1" dirty="0">
                <a:latin typeface="Century Gothic" panose="020B0502020202020204" pitchFamily="34" charset="0"/>
              </a:rPr>
              <a:t>@NETL_DOE</a:t>
            </a:r>
          </a:p>
        </p:txBody>
      </p:sp>
      <p:pic>
        <p:nvPicPr>
          <p:cNvPr id="15" name="Picture 14">
            <a:extLst>
              <a:ext uri="{FF2B5EF4-FFF2-40B4-BE49-F238E27FC236}">
                <a16:creationId xmlns:a16="http://schemas.microsoft.com/office/drawing/2014/main" id="{C4012893-DBCD-40F3-B76D-A21038FEBE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611" y="3274811"/>
            <a:ext cx="886142" cy="886142"/>
          </a:xfrm>
          <a:prstGeom prst="rect">
            <a:avLst/>
          </a:prstGeom>
        </p:spPr>
      </p:pic>
      <p:pic>
        <p:nvPicPr>
          <p:cNvPr id="16" name="Picture 15">
            <a:extLst>
              <a:ext uri="{FF2B5EF4-FFF2-40B4-BE49-F238E27FC236}">
                <a16:creationId xmlns:a16="http://schemas.microsoft.com/office/drawing/2014/main" id="{3B03DAD1-54D3-41CB-B61A-C6492C7BFF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611" y="4062358"/>
            <a:ext cx="941956" cy="937471"/>
          </a:xfrm>
          <a:prstGeom prst="rect">
            <a:avLst/>
          </a:prstGeom>
        </p:spPr>
      </p:pic>
      <p:pic>
        <p:nvPicPr>
          <p:cNvPr id="17" name="Picture 16">
            <a:extLst>
              <a:ext uri="{FF2B5EF4-FFF2-40B4-BE49-F238E27FC236}">
                <a16:creationId xmlns:a16="http://schemas.microsoft.com/office/drawing/2014/main" id="{2CF2AFE7-D227-44BD-BF9B-C945C68B9B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7761" y="4929905"/>
            <a:ext cx="886142" cy="881922"/>
          </a:xfrm>
          <a:prstGeom prst="rect">
            <a:avLst/>
          </a:prstGeom>
        </p:spPr>
      </p:pic>
      <p:sp>
        <p:nvSpPr>
          <p:cNvPr id="18" name="Rectangle 17">
            <a:extLst>
              <a:ext uri="{FF2B5EF4-FFF2-40B4-BE49-F238E27FC236}">
                <a16:creationId xmlns:a16="http://schemas.microsoft.com/office/drawing/2014/main" id="{623C183E-E182-4F88-8EA5-8A0DFD070DED}"/>
              </a:ext>
            </a:extLst>
          </p:cNvPr>
          <p:cNvSpPr/>
          <p:nvPr/>
        </p:nvSpPr>
        <p:spPr>
          <a:xfrm flipH="1">
            <a:off x="53265" y="-9526"/>
            <a:ext cx="70560" cy="6858001"/>
          </a:xfrm>
          <a:prstGeom prst="rect">
            <a:avLst/>
          </a:prstGeom>
          <a:gradFill flip="none" rotWithShape="1">
            <a:gsLst>
              <a:gs pos="0">
                <a:srgbClr val="98C93D"/>
              </a:gs>
              <a:gs pos="100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287973" y="117387"/>
            <a:ext cx="9586800" cy="601560"/>
          </a:xfrm>
          <a:prstGeom prst="rect">
            <a:avLst/>
          </a:prstGeom>
          <a:noFill/>
          <a:ln w="0">
            <a:noFill/>
          </a:ln>
        </p:spPr>
        <p:txBody>
          <a:bodyPr lIns="90000" tIns="45000" rIns="90000" bIns="45000" anchor="ctr">
            <a:noAutofit/>
          </a:bodyPr>
          <a:lstStyle/>
          <a:p>
            <a:pPr>
              <a:lnSpc>
                <a:spcPct val="100000"/>
              </a:lnSpc>
              <a:buNone/>
            </a:pPr>
            <a:r>
              <a:rPr lang="en-US" sz="3200" b="1" strike="noStrike" spc="-1" dirty="0">
                <a:solidFill>
                  <a:srgbClr val="000000"/>
                </a:solidFill>
                <a:latin typeface="Century Gothic"/>
              </a:rPr>
              <a:t>Disclaimer</a:t>
            </a:r>
            <a:endParaRPr lang="en-US" sz="3200" b="1" strike="noStrike" spc="-1" dirty="0">
              <a:latin typeface="Arial"/>
            </a:endParaRPr>
          </a:p>
        </p:txBody>
      </p:sp>
      <p:sp>
        <p:nvSpPr>
          <p:cNvPr id="3" name="PlaceHolder 2"/>
          <p:cNvSpPr>
            <a:spLocks noGrp="1"/>
          </p:cNvSpPr>
          <p:nvPr>
            <p:ph type="sldNum" idx="1"/>
          </p:nvPr>
        </p:nvSpPr>
        <p:spPr/>
        <p:txBody>
          <a:bodyPr/>
          <a:lstStyle/>
          <a:p>
            <a:fld id="{68942E06-6465-4004-9D25-FC49ACEBBD06}" type="slidenum">
              <a:rPr/>
              <a:t>2</a:t>
            </a:fld>
            <a:endParaRPr dirty="0"/>
          </a:p>
        </p:txBody>
      </p:sp>
      <p:sp>
        <p:nvSpPr>
          <p:cNvPr id="2" name="Rectangle 1">
            <a:extLst>
              <a:ext uri="{FF2B5EF4-FFF2-40B4-BE49-F238E27FC236}">
                <a16:creationId xmlns:a16="http://schemas.microsoft.com/office/drawing/2014/main" id="{8C16BAA6-35DE-E3B1-DB97-90332F7D17DB}"/>
              </a:ext>
            </a:extLst>
          </p:cNvPr>
          <p:cNvSpPr/>
          <p:nvPr/>
        </p:nvSpPr>
        <p:spPr>
          <a:xfrm>
            <a:off x="270627" y="1634403"/>
            <a:ext cx="11580921" cy="3785652"/>
          </a:xfrm>
          <a:prstGeom prst="rect">
            <a:avLst/>
          </a:prstGeom>
        </p:spPr>
        <p:txBody>
          <a:bodyPr wrap="square">
            <a:spAutoFit/>
          </a:bodyPr>
          <a:lstStyle/>
          <a:p>
            <a:pPr marL="0" marR="0" algn="just">
              <a:spcBef>
                <a:spcPts val="0"/>
              </a:spcBef>
              <a:spcAft>
                <a:spcPts val="0"/>
              </a:spcAft>
            </a:pPr>
            <a:r>
              <a:rPr lang="en-US" sz="2000" dirty="0">
                <a:solidFill>
                  <a:srgbClr val="383838"/>
                </a:solidFill>
                <a:latin typeface="Century Gothic" panose="020B0502020202020204" pitchFamily="34" charset="0"/>
                <a:ea typeface="Calibri" panose="020F0502020204030204" pitchFamily="34" charset="0"/>
              </a:rPr>
              <a:t>This project was funded by the United States Department of Energy, National Energy Technology Laboratory, in part, through a site support contract. Neither the United States Government nor any agency thereof, nor any of their employees, nor the support contractor,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r>
              <a:rPr lang="en-US" sz="2000" i="1" dirty="0">
                <a:solidFill>
                  <a:srgbClr val="383838"/>
                </a:solidFill>
                <a:latin typeface="Century Gothic" panose="020B0502020202020204" pitchFamily="34" charset="0"/>
                <a:ea typeface="Calibri" panose="020F0502020204030204" pitchFamily="34" charset="0"/>
              </a:rPr>
              <a:t>.</a:t>
            </a:r>
            <a:endParaRPr lang="en-US" sz="2000" dirty="0">
              <a:solidFill>
                <a:srgbClr val="383838"/>
              </a:solidFill>
              <a:latin typeface="Century Gothic" panose="020B050202020202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305226" y="117387"/>
            <a:ext cx="9586800" cy="601560"/>
          </a:xfrm>
          <a:prstGeom prst="rect">
            <a:avLst/>
          </a:prstGeom>
          <a:noFill/>
          <a:ln w="0">
            <a:noFill/>
          </a:ln>
        </p:spPr>
        <p:txBody>
          <a:bodyPr lIns="90000" tIns="45000" rIns="90000" bIns="45000" anchor="ctr">
            <a:noAutofit/>
          </a:bodyPr>
          <a:lstStyle/>
          <a:p>
            <a:pPr>
              <a:lnSpc>
                <a:spcPct val="100000"/>
              </a:lnSpc>
              <a:buNone/>
            </a:pPr>
            <a:r>
              <a:rPr lang="en-US" sz="3200" b="1" strike="noStrike" spc="-1" dirty="0">
                <a:solidFill>
                  <a:srgbClr val="000000"/>
                </a:solidFill>
                <a:latin typeface="Century Gothic"/>
              </a:rPr>
              <a:t>Authors and Contact Information</a:t>
            </a:r>
            <a:endParaRPr lang="en-US" sz="3200" b="1" strike="noStrike" spc="-1" dirty="0">
              <a:latin typeface="Arial"/>
            </a:endParaRPr>
          </a:p>
        </p:txBody>
      </p:sp>
      <p:sp>
        <p:nvSpPr>
          <p:cNvPr id="236" name="Content Placeholder 8"/>
          <p:cNvSpPr/>
          <p:nvPr/>
        </p:nvSpPr>
        <p:spPr>
          <a:xfrm>
            <a:off x="613774" y="2246903"/>
            <a:ext cx="10955905" cy="8553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gn="ctr">
              <a:lnSpc>
                <a:spcPct val="100000"/>
              </a:lnSpc>
              <a:buNone/>
              <a:tabLst>
                <a:tab pos="0" algn="l"/>
              </a:tabLst>
            </a:pPr>
            <a:r>
              <a:rPr lang="en-US" b="1" strike="noStrike" spc="-1" dirty="0">
                <a:solidFill>
                  <a:srgbClr val="000000"/>
                </a:solidFill>
                <a:latin typeface="Century Gothic" panose="020B0502020202020204" pitchFamily="34" charset="0"/>
                <a:ea typeface="Arial"/>
              </a:rPr>
              <a:t>Roberto Porcu</a:t>
            </a:r>
            <a:r>
              <a:rPr lang="en-US" b="1" strike="noStrike" spc="-1" baseline="33000" dirty="0">
                <a:solidFill>
                  <a:srgbClr val="000000"/>
                </a:solidFill>
                <a:latin typeface="Century Gothic" panose="020B0502020202020204" pitchFamily="34" charset="0"/>
                <a:ea typeface="Arial"/>
              </a:rPr>
              <a:t>1,2</a:t>
            </a:r>
            <a:r>
              <a:rPr lang="en-US" b="1" strike="noStrike" spc="-1" dirty="0">
                <a:solidFill>
                  <a:srgbClr val="000000"/>
                </a:solidFill>
                <a:latin typeface="Century Gothic" panose="020B0502020202020204" pitchFamily="34" charset="0"/>
                <a:ea typeface="Arial"/>
              </a:rPr>
              <a:t>, Jordan Musser</a:t>
            </a:r>
            <a:r>
              <a:rPr lang="en-US" b="1" strike="noStrike" spc="-1" baseline="33000" dirty="0">
                <a:solidFill>
                  <a:srgbClr val="000000"/>
                </a:solidFill>
                <a:latin typeface="Century Gothic" panose="020B0502020202020204" pitchFamily="34" charset="0"/>
                <a:ea typeface="Arial"/>
              </a:rPr>
              <a:t>1</a:t>
            </a:r>
            <a:r>
              <a:rPr lang="en-US" b="1" strike="noStrike" spc="-1" dirty="0">
                <a:solidFill>
                  <a:srgbClr val="000000"/>
                </a:solidFill>
                <a:latin typeface="Century Gothic" panose="020B0502020202020204" pitchFamily="34" charset="0"/>
                <a:ea typeface="Arial"/>
              </a:rPr>
              <a:t>, Ann S. Almgren</a:t>
            </a:r>
            <a:r>
              <a:rPr lang="en-US" b="1" strike="noStrike" spc="-1" baseline="33000" dirty="0">
                <a:solidFill>
                  <a:srgbClr val="000000"/>
                </a:solidFill>
                <a:latin typeface="Century Gothic" panose="020B0502020202020204" pitchFamily="34" charset="0"/>
                <a:ea typeface="Arial"/>
              </a:rPr>
              <a:t>3</a:t>
            </a:r>
            <a:r>
              <a:rPr lang="en-US" b="1" strike="noStrike" spc="-1" dirty="0">
                <a:solidFill>
                  <a:srgbClr val="000000"/>
                </a:solidFill>
                <a:latin typeface="Century Gothic" panose="020B0502020202020204" pitchFamily="34" charset="0"/>
                <a:ea typeface="Arial"/>
              </a:rPr>
              <a:t>, John B.Bell</a:t>
            </a:r>
            <a:r>
              <a:rPr lang="en-US" b="1" strike="noStrike" spc="-1" baseline="33000" dirty="0">
                <a:solidFill>
                  <a:srgbClr val="000000"/>
                </a:solidFill>
                <a:latin typeface="Century Gothic" panose="020B0502020202020204" pitchFamily="34" charset="0"/>
                <a:ea typeface="Arial"/>
              </a:rPr>
              <a:t>3</a:t>
            </a:r>
            <a:r>
              <a:rPr lang="en-US" b="1" strike="noStrike" spc="-1" dirty="0">
                <a:solidFill>
                  <a:srgbClr val="000000"/>
                </a:solidFill>
                <a:latin typeface="Century Gothic" panose="020B0502020202020204" pitchFamily="34" charset="0"/>
                <a:ea typeface="Arial"/>
              </a:rPr>
              <a:t>, William Fullmer</a:t>
            </a:r>
            <a:r>
              <a:rPr lang="en-US" b="1" strike="noStrike" spc="-1" baseline="33000" dirty="0">
                <a:solidFill>
                  <a:srgbClr val="000000"/>
                </a:solidFill>
                <a:latin typeface="Century Gothic" panose="020B0502020202020204" pitchFamily="34" charset="0"/>
                <a:ea typeface="Arial"/>
              </a:rPr>
              <a:t>1,2</a:t>
            </a:r>
            <a:r>
              <a:rPr lang="en-US" b="1" strike="noStrike" spc="-1" dirty="0">
                <a:solidFill>
                  <a:srgbClr val="000000"/>
                </a:solidFill>
                <a:latin typeface="Century Gothic" panose="020B0502020202020204" pitchFamily="34" charset="0"/>
                <a:ea typeface="Arial"/>
              </a:rPr>
              <a:t>, </a:t>
            </a:r>
            <a:br>
              <a:rPr lang="en-US" b="1" strike="noStrike" spc="-1" dirty="0">
                <a:solidFill>
                  <a:srgbClr val="000000"/>
                </a:solidFill>
                <a:latin typeface="Century Gothic" panose="020B0502020202020204" pitchFamily="34" charset="0"/>
                <a:ea typeface="Arial"/>
              </a:rPr>
            </a:br>
            <a:r>
              <a:rPr lang="en-US" b="1" strike="noStrike" spc="-1" dirty="0">
                <a:solidFill>
                  <a:srgbClr val="000000"/>
                </a:solidFill>
                <a:latin typeface="Century Gothic" panose="020B0502020202020204" pitchFamily="34" charset="0"/>
                <a:ea typeface="Arial"/>
              </a:rPr>
              <a:t>Aaron Lattanzi</a:t>
            </a:r>
            <a:r>
              <a:rPr lang="en-US" b="1" strike="noStrike" spc="-1" baseline="30000" dirty="0">
                <a:solidFill>
                  <a:srgbClr val="000000"/>
                </a:solidFill>
                <a:latin typeface="Century Gothic" panose="020B0502020202020204" pitchFamily="34" charset="0"/>
                <a:ea typeface="Arial"/>
              </a:rPr>
              <a:t>3</a:t>
            </a:r>
            <a:r>
              <a:rPr lang="en-US" b="1" strike="noStrike" spc="-1" dirty="0">
                <a:solidFill>
                  <a:srgbClr val="000000"/>
                </a:solidFill>
                <a:latin typeface="Century Gothic" panose="020B0502020202020204" pitchFamily="34" charset="0"/>
                <a:ea typeface="Arial"/>
              </a:rPr>
              <a:t>, Andrew Myers</a:t>
            </a:r>
            <a:r>
              <a:rPr lang="en-US" b="1" strike="noStrike" spc="-1" baseline="30000" dirty="0">
                <a:solidFill>
                  <a:srgbClr val="000000"/>
                </a:solidFill>
                <a:latin typeface="Century Gothic" panose="020B0502020202020204" pitchFamily="34" charset="0"/>
                <a:ea typeface="Arial"/>
              </a:rPr>
              <a:t>3</a:t>
            </a:r>
            <a:r>
              <a:rPr lang="en-US" b="1" strike="noStrike" spc="-1" dirty="0">
                <a:solidFill>
                  <a:srgbClr val="000000"/>
                </a:solidFill>
                <a:latin typeface="Century Gothic" panose="020B0502020202020204" pitchFamily="34" charset="0"/>
                <a:ea typeface="Arial"/>
              </a:rPr>
              <a:t>, Andy Nonaka</a:t>
            </a:r>
            <a:r>
              <a:rPr lang="en-US" b="1" strike="noStrike" spc="-1" baseline="30000" dirty="0">
                <a:solidFill>
                  <a:srgbClr val="000000"/>
                </a:solidFill>
                <a:latin typeface="Century Gothic" panose="020B0502020202020204" pitchFamily="34" charset="0"/>
                <a:ea typeface="Arial"/>
              </a:rPr>
              <a:t>3</a:t>
            </a:r>
            <a:r>
              <a:rPr lang="en-US" b="1" strike="noStrike" spc="-1" dirty="0">
                <a:solidFill>
                  <a:srgbClr val="000000"/>
                </a:solidFill>
                <a:latin typeface="Century Gothic" panose="020B0502020202020204" pitchFamily="34" charset="0"/>
                <a:ea typeface="Arial"/>
              </a:rPr>
              <a:t>, Deepak Rangarajan</a:t>
            </a:r>
            <a:r>
              <a:rPr lang="en-US" b="1" strike="noStrike" spc="-1" baseline="33000" dirty="0">
                <a:solidFill>
                  <a:srgbClr val="000000"/>
                </a:solidFill>
                <a:latin typeface="Century Gothic" panose="020B0502020202020204" pitchFamily="34" charset="0"/>
                <a:ea typeface="Arial"/>
              </a:rPr>
              <a:t>1,2</a:t>
            </a:r>
            <a:r>
              <a:rPr lang="en-US" b="1" strike="noStrike" spc="-1" dirty="0">
                <a:solidFill>
                  <a:srgbClr val="000000"/>
                </a:solidFill>
                <a:latin typeface="Century Gothic" panose="020B0502020202020204" pitchFamily="34" charset="0"/>
                <a:ea typeface="Arial"/>
              </a:rPr>
              <a:t>,</a:t>
            </a:r>
            <a:r>
              <a:rPr lang="en-US" b="1" strike="noStrike" spc="-1" baseline="33000" dirty="0">
                <a:solidFill>
                  <a:srgbClr val="000000"/>
                </a:solidFill>
                <a:latin typeface="Century Gothic" panose="020B0502020202020204" pitchFamily="34" charset="0"/>
                <a:ea typeface="Arial"/>
              </a:rPr>
              <a:t> </a:t>
            </a:r>
            <a:r>
              <a:rPr lang="en-US" b="1" strike="noStrike" spc="-1" dirty="0" err="1">
                <a:solidFill>
                  <a:srgbClr val="000000"/>
                </a:solidFill>
                <a:latin typeface="Century Gothic" panose="020B0502020202020204" pitchFamily="34" charset="0"/>
                <a:ea typeface="Arial"/>
              </a:rPr>
              <a:t>Weiqun</a:t>
            </a:r>
            <a:r>
              <a:rPr lang="en-US" b="1" strike="noStrike" spc="-1" dirty="0">
                <a:solidFill>
                  <a:srgbClr val="000000"/>
                </a:solidFill>
                <a:latin typeface="Century Gothic" panose="020B0502020202020204" pitchFamily="34" charset="0"/>
                <a:ea typeface="Arial"/>
              </a:rPr>
              <a:t> Zhang</a:t>
            </a:r>
            <a:r>
              <a:rPr lang="en-US" b="1" strike="noStrike" spc="-1" baseline="30000" dirty="0">
                <a:solidFill>
                  <a:srgbClr val="000000"/>
                </a:solidFill>
                <a:latin typeface="Century Gothic" panose="020B0502020202020204" pitchFamily="34" charset="0"/>
                <a:ea typeface="Arial"/>
              </a:rPr>
              <a:t>3</a:t>
            </a:r>
            <a:endParaRPr lang="en-US" b="1" strike="noStrike" spc="-1" baseline="30000" dirty="0">
              <a:latin typeface="Century Gothic" panose="020B0502020202020204" pitchFamily="34" charset="0"/>
            </a:endParaRPr>
          </a:p>
        </p:txBody>
      </p:sp>
      <p:sp>
        <p:nvSpPr>
          <p:cNvPr id="237" name="Content Placeholder 55"/>
          <p:cNvSpPr/>
          <p:nvPr/>
        </p:nvSpPr>
        <p:spPr>
          <a:xfrm>
            <a:off x="459499" y="3347968"/>
            <a:ext cx="11264453" cy="14703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tabLst>
                <a:tab pos="0" algn="l"/>
              </a:tabLst>
            </a:pPr>
            <a:r>
              <a:rPr lang="en-US" b="1" strike="noStrike" spc="-1" baseline="33000" dirty="0">
                <a:latin typeface="Century Gothic" panose="020B0502020202020204" pitchFamily="34" charset="0"/>
                <a:ea typeface="Arial"/>
              </a:rPr>
              <a:t>1</a:t>
            </a:r>
            <a:r>
              <a:rPr lang="en-US" b="1" strike="noStrike" spc="-1" dirty="0">
                <a:latin typeface="Century Gothic" panose="020B0502020202020204" pitchFamily="34" charset="0"/>
                <a:ea typeface="Arial"/>
              </a:rPr>
              <a:t>National Energy Technology Laboratory, </a:t>
            </a:r>
            <a:r>
              <a:rPr lang="en-US" b="1" i="1" strike="noStrike" spc="-1" dirty="0">
                <a:latin typeface="Century Gothic" panose="020B0502020202020204" pitchFamily="34" charset="0"/>
                <a:ea typeface="Arial"/>
              </a:rPr>
              <a:t>3610 Collins Ferry Road, Morgantown, WV 26507, USA</a:t>
            </a:r>
            <a:endParaRPr lang="en-US" b="1" strike="noStrike" spc="-1" dirty="0">
              <a:latin typeface="Century Gothic" panose="020B0502020202020204" pitchFamily="34" charset="0"/>
            </a:endParaRPr>
          </a:p>
          <a:p>
            <a:pPr algn="ctr">
              <a:lnSpc>
                <a:spcPct val="100000"/>
              </a:lnSpc>
              <a:buNone/>
              <a:tabLst>
                <a:tab pos="0" algn="l"/>
              </a:tabLst>
            </a:pPr>
            <a:r>
              <a:rPr lang="en-US" b="1" strike="noStrike" spc="-1" baseline="33000" dirty="0">
                <a:latin typeface="Century Gothic" panose="020B0502020202020204" pitchFamily="34" charset="0"/>
                <a:ea typeface="Arial"/>
              </a:rPr>
              <a:t>2</a:t>
            </a:r>
            <a:r>
              <a:rPr lang="en-US" b="1" strike="noStrike" spc="-1" dirty="0">
                <a:latin typeface="Century Gothic" panose="020B0502020202020204" pitchFamily="34" charset="0"/>
                <a:ea typeface="Arial"/>
              </a:rPr>
              <a:t>NETL Support Contractor, </a:t>
            </a:r>
            <a:r>
              <a:rPr lang="en-US" b="1" i="1" strike="noStrike" spc="-1" dirty="0">
                <a:latin typeface="Century Gothic" panose="020B0502020202020204" pitchFamily="34" charset="0"/>
                <a:ea typeface="Arial"/>
              </a:rPr>
              <a:t>3610 Collins Ferry Road, Morgantown, WV 26507, USA</a:t>
            </a:r>
            <a:endParaRPr lang="en-US" b="1" strike="noStrike" spc="-1" dirty="0">
              <a:latin typeface="Century Gothic" panose="020B0502020202020204" pitchFamily="34" charset="0"/>
            </a:endParaRPr>
          </a:p>
          <a:p>
            <a:pPr algn="ctr">
              <a:buNone/>
              <a:tabLst>
                <a:tab pos="0" algn="l"/>
              </a:tabLst>
            </a:pPr>
            <a:r>
              <a:rPr lang="en-US" b="1" strike="noStrike" spc="-1" baseline="33000" dirty="0">
                <a:latin typeface="Century Gothic" panose="020B0502020202020204" pitchFamily="34" charset="0"/>
                <a:ea typeface="Arial"/>
              </a:rPr>
              <a:t>3</a:t>
            </a:r>
            <a:r>
              <a:rPr lang="en-US" b="1" strike="noStrike" spc="-1" dirty="0">
                <a:latin typeface="Century Gothic" panose="020B0502020202020204" pitchFamily="34" charset="0"/>
                <a:ea typeface="Arial"/>
              </a:rPr>
              <a:t>Lawrence Berkeley National Laboratory, </a:t>
            </a:r>
            <a:r>
              <a:rPr lang="en-US" b="1" i="1" strike="noStrike" spc="-1" dirty="0">
                <a:latin typeface="Century Gothic" panose="020B0502020202020204" pitchFamily="34" charset="0"/>
                <a:ea typeface="Arial"/>
              </a:rPr>
              <a:t>1 Cyclotron Road, Berkeley, CA 94720, USA</a:t>
            </a:r>
            <a:endParaRPr lang="en-US" b="1" strike="noStrike" spc="-1" dirty="0">
              <a:latin typeface="Century Gothic" panose="020B0502020202020204" pitchFamily="34" charset="0"/>
            </a:endParaRPr>
          </a:p>
          <a:p>
            <a:pPr>
              <a:lnSpc>
                <a:spcPct val="90000"/>
              </a:lnSpc>
              <a:spcBef>
                <a:spcPts val="431"/>
              </a:spcBef>
              <a:buNone/>
              <a:tabLst>
                <a:tab pos="0" algn="l"/>
              </a:tabLst>
            </a:pPr>
            <a:endParaRPr lang="en-US" b="0" strike="noStrike" spc="-1" dirty="0">
              <a:latin typeface="Arial"/>
            </a:endParaRPr>
          </a:p>
        </p:txBody>
      </p:sp>
      <p:sp>
        <p:nvSpPr>
          <p:cNvPr id="3" name="PlaceHolder 2"/>
          <p:cNvSpPr>
            <a:spLocks noGrp="1"/>
          </p:cNvSpPr>
          <p:nvPr>
            <p:ph type="sldNum" idx="1"/>
          </p:nvPr>
        </p:nvSpPr>
        <p:spPr/>
        <p:txBody>
          <a:bodyPr/>
          <a:lstStyle/>
          <a:p>
            <a:fld id="{AB0FA270-F66F-48FC-AE93-E70F858060A0}" type="slidenum">
              <a:rPr/>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305226" y="117387"/>
            <a:ext cx="9586800" cy="601560"/>
          </a:xfrm>
          <a:prstGeom prst="rect">
            <a:avLst/>
          </a:prstGeom>
          <a:noFill/>
          <a:ln w="0">
            <a:noFill/>
          </a:ln>
        </p:spPr>
        <p:txBody>
          <a:bodyPr lIns="90000" tIns="45000" rIns="90000" bIns="45000" anchor="ctr">
            <a:noAutofit/>
          </a:bodyPr>
          <a:lstStyle/>
          <a:p>
            <a:pPr>
              <a:lnSpc>
                <a:spcPct val="100000"/>
              </a:lnSpc>
              <a:buNone/>
            </a:pPr>
            <a:r>
              <a:rPr lang="en-US" sz="3200" b="1" strike="noStrike" spc="-1" dirty="0">
                <a:solidFill>
                  <a:srgbClr val="000000"/>
                </a:solidFill>
                <a:latin typeface="Century Gothic"/>
              </a:rPr>
              <a:t>Problem: Industrial-Scale CLR Design</a:t>
            </a:r>
            <a:endParaRPr lang="en-US" sz="3200" b="1" strike="noStrike" spc="-1" dirty="0">
              <a:latin typeface="Arial"/>
            </a:endParaRPr>
          </a:p>
        </p:txBody>
      </p:sp>
      <p:sp>
        <p:nvSpPr>
          <p:cNvPr id="3" name="PlaceHolder 2"/>
          <p:cNvSpPr>
            <a:spLocks noGrp="1"/>
          </p:cNvSpPr>
          <p:nvPr>
            <p:ph type="sldNum" idx="1"/>
          </p:nvPr>
        </p:nvSpPr>
        <p:spPr/>
        <p:txBody>
          <a:bodyPr/>
          <a:lstStyle/>
          <a:p>
            <a:fld id="{AB0FA270-F66F-48FC-AE93-E70F858060A0}" type="slidenum">
              <a:rPr/>
              <a:t>4</a:t>
            </a:fld>
            <a:endParaRPr dirty="0"/>
          </a:p>
        </p:txBody>
      </p:sp>
      <p:pic>
        <p:nvPicPr>
          <p:cNvPr id="2" name="Google Shape;172;p31">
            <a:extLst>
              <a:ext uri="{FF2B5EF4-FFF2-40B4-BE49-F238E27FC236}">
                <a16:creationId xmlns:a16="http://schemas.microsoft.com/office/drawing/2014/main" id="{673FB559-AB29-BE94-3DDE-EFBBF297C4D4}"/>
              </a:ext>
            </a:extLst>
          </p:cNvPr>
          <p:cNvPicPr/>
          <p:nvPr/>
        </p:nvPicPr>
        <p:blipFill>
          <a:blip r:embed="rId2"/>
          <a:stretch/>
        </p:blipFill>
        <p:spPr>
          <a:xfrm>
            <a:off x="88982" y="1467482"/>
            <a:ext cx="7890097" cy="4181755"/>
          </a:xfrm>
          <a:prstGeom prst="rect">
            <a:avLst/>
          </a:prstGeom>
          <a:ln w="0">
            <a:noFill/>
          </a:ln>
        </p:spPr>
      </p:pic>
      <p:pic>
        <p:nvPicPr>
          <p:cNvPr id="4" name="Picture 3">
            <a:extLst>
              <a:ext uri="{FF2B5EF4-FFF2-40B4-BE49-F238E27FC236}">
                <a16:creationId xmlns:a16="http://schemas.microsoft.com/office/drawing/2014/main" id="{5B030E14-7523-877C-F5D0-82197CE9628A}"/>
              </a:ext>
            </a:extLst>
          </p:cNvPr>
          <p:cNvPicPr/>
          <p:nvPr/>
        </p:nvPicPr>
        <p:blipFill>
          <a:blip r:embed="rId3"/>
          <a:stretch/>
        </p:blipFill>
        <p:spPr>
          <a:xfrm>
            <a:off x="8527789" y="1183710"/>
            <a:ext cx="2902211" cy="3873632"/>
          </a:xfrm>
          <a:prstGeom prst="rect">
            <a:avLst/>
          </a:prstGeom>
          <a:ln w="0">
            <a:noFill/>
          </a:ln>
        </p:spPr>
      </p:pic>
      <p:sp>
        <p:nvSpPr>
          <p:cNvPr id="5" name="PlaceHolder 1">
            <a:extLst>
              <a:ext uri="{FF2B5EF4-FFF2-40B4-BE49-F238E27FC236}">
                <a16:creationId xmlns:a16="http://schemas.microsoft.com/office/drawing/2014/main" id="{D8DB2550-4715-A3DA-E140-5A96886B0124}"/>
              </a:ext>
            </a:extLst>
          </p:cNvPr>
          <p:cNvSpPr txBox="1">
            <a:spLocks/>
          </p:cNvSpPr>
          <p:nvPr/>
        </p:nvSpPr>
        <p:spPr>
          <a:xfrm>
            <a:off x="-1301" y="1098654"/>
            <a:ext cx="7571363" cy="45943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000" spc="-1" dirty="0">
                <a:solidFill>
                  <a:srgbClr val="000000"/>
                </a:solidFill>
                <a:latin typeface="Century Gothic"/>
                <a:ea typeface="Arial"/>
              </a:rPr>
              <a:t>NETL’s 50 kW Hot Flow Chemical Looping Reactor (CLR)</a:t>
            </a:r>
          </a:p>
        </p:txBody>
      </p:sp>
      <p:sp>
        <p:nvSpPr>
          <p:cNvPr id="6" name="PlaceHolder 1">
            <a:extLst>
              <a:ext uri="{FF2B5EF4-FFF2-40B4-BE49-F238E27FC236}">
                <a16:creationId xmlns:a16="http://schemas.microsoft.com/office/drawing/2014/main" id="{26B50D2E-8F3D-3312-F88A-82A17BE22E70}"/>
              </a:ext>
            </a:extLst>
          </p:cNvPr>
          <p:cNvSpPr txBox="1">
            <a:spLocks/>
          </p:cNvSpPr>
          <p:nvPr/>
        </p:nvSpPr>
        <p:spPr>
          <a:xfrm>
            <a:off x="8066587" y="5191452"/>
            <a:ext cx="3824614" cy="996406"/>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tabLst>
                <a:tab pos="0" algn="l"/>
              </a:tabLst>
            </a:pPr>
            <a:r>
              <a:rPr lang="en-US" sz="1400" spc="-1" dirty="0">
                <a:solidFill>
                  <a:srgbClr val="000000"/>
                </a:solidFill>
                <a:latin typeface="Century Gothic"/>
              </a:rPr>
              <a:t>Unlike in standard power plants, the CO</a:t>
            </a:r>
            <a:r>
              <a:rPr lang="en-US" sz="1400" spc="-1" baseline="-25000" dirty="0">
                <a:solidFill>
                  <a:srgbClr val="000000"/>
                </a:solidFill>
                <a:latin typeface="Century Gothic"/>
              </a:rPr>
              <a:t>2</a:t>
            </a:r>
            <a:r>
              <a:rPr lang="en-US" sz="1400" spc="-1" dirty="0">
                <a:solidFill>
                  <a:srgbClr val="000000"/>
                </a:solidFill>
                <a:latin typeface="Century Gothic"/>
              </a:rPr>
              <a:t> is mixed only with water vapor, making it easier to capture or sequestrate it before it is emitted into the atmosphere.</a:t>
            </a:r>
          </a:p>
        </p:txBody>
      </p:sp>
    </p:spTree>
    <p:extLst>
      <p:ext uri="{BB962C8B-B14F-4D97-AF65-F5344CB8AC3E}">
        <p14:creationId xmlns:p14="http://schemas.microsoft.com/office/powerpoint/2010/main" val="23022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2"/>
          <p:cNvSpPr>
            <a:spLocks noGrp="1"/>
          </p:cNvSpPr>
          <p:nvPr>
            <p:ph type="title"/>
          </p:nvPr>
        </p:nvSpPr>
        <p:spPr>
          <a:xfrm>
            <a:off x="314505" y="120267"/>
            <a:ext cx="10972440" cy="667420"/>
          </a:xfrm>
          <a:prstGeom prst="rect">
            <a:avLst/>
          </a:prstGeom>
          <a:noFill/>
          <a:ln w="0">
            <a:noFill/>
          </a:ln>
        </p:spPr>
        <p:txBody>
          <a:bodyPr lIns="90000" tIns="45000" rIns="90000" bIns="45000" anchor="ctr">
            <a:noAutofit/>
          </a:bodyPr>
          <a:lstStyle/>
          <a:p>
            <a:pPr>
              <a:lnSpc>
                <a:spcPct val="90000"/>
              </a:lnSpc>
              <a:buNone/>
            </a:pPr>
            <a:r>
              <a:rPr lang="en-US" sz="3200" b="1" strike="noStrike" spc="-1" dirty="0">
                <a:solidFill>
                  <a:srgbClr val="000000"/>
                </a:solidFill>
                <a:latin typeface="Century Gothic"/>
              </a:rPr>
              <a:t>ECP  : </a:t>
            </a:r>
            <a:r>
              <a:rPr lang="en-US" sz="3200" b="1" strike="noStrike" spc="-1" dirty="0" err="1">
                <a:solidFill>
                  <a:srgbClr val="000000"/>
                </a:solidFill>
                <a:latin typeface="Century Gothic"/>
              </a:rPr>
              <a:t>Exascale</a:t>
            </a:r>
            <a:r>
              <a:rPr lang="en-US" sz="3200" b="1" strike="noStrike" spc="-1" dirty="0">
                <a:solidFill>
                  <a:srgbClr val="000000"/>
                </a:solidFill>
                <a:latin typeface="Century Gothic"/>
              </a:rPr>
              <a:t> Computing Project</a:t>
            </a:r>
            <a:endParaRPr lang="en-US" sz="3200" b="1" strike="noStrike" spc="-1" dirty="0">
              <a:latin typeface="Arial"/>
            </a:endParaRPr>
          </a:p>
        </p:txBody>
      </p:sp>
      <p:sp>
        <p:nvSpPr>
          <p:cNvPr id="4" name="PlaceHolder 3"/>
          <p:cNvSpPr>
            <a:spLocks noGrp="1"/>
          </p:cNvSpPr>
          <p:nvPr>
            <p:ph type="sldNum" idx="1"/>
          </p:nvPr>
        </p:nvSpPr>
        <p:spPr/>
        <p:txBody>
          <a:bodyPr/>
          <a:lstStyle/>
          <a:p>
            <a:fld id="{C8394D74-304C-447D-A173-DA8E2425D076}" type="slidenum">
              <a:rPr/>
              <a:t>5</a:t>
            </a:fld>
            <a:endParaRPr dirty="0"/>
          </a:p>
        </p:txBody>
      </p:sp>
      <p:pic>
        <p:nvPicPr>
          <p:cNvPr id="3" name="Picture 2" descr="Timeline&#10;&#10;Description automatically generated">
            <a:extLst>
              <a:ext uri="{FF2B5EF4-FFF2-40B4-BE49-F238E27FC236}">
                <a16:creationId xmlns:a16="http://schemas.microsoft.com/office/drawing/2014/main" id="{5A570295-F65C-4F48-90DD-1DE30429E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809" y="1597224"/>
            <a:ext cx="10152381" cy="4590476"/>
          </a:xfrm>
          <a:prstGeom prst="rect">
            <a:avLst/>
          </a:prstGeom>
        </p:spPr>
      </p:pic>
      <p:pic>
        <p:nvPicPr>
          <p:cNvPr id="5" name="Picture 4">
            <a:extLst>
              <a:ext uri="{FF2B5EF4-FFF2-40B4-BE49-F238E27FC236}">
                <a16:creationId xmlns:a16="http://schemas.microsoft.com/office/drawing/2014/main" id="{459A1497-7DCC-FAB5-2359-512072F89596}"/>
              </a:ext>
            </a:extLst>
          </p:cNvPr>
          <p:cNvPicPr>
            <a:picLocks noChangeAspect="1"/>
          </p:cNvPicPr>
          <p:nvPr/>
        </p:nvPicPr>
        <p:blipFill>
          <a:blip r:embed="rId3"/>
          <a:stretch>
            <a:fillRect/>
          </a:stretch>
        </p:blipFill>
        <p:spPr>
          <a:xfrm>
            <a:off x="8561540" y="1688987"/>
            <a:ext cx="120640" cy="149026"/>
          </a:xfrm>
          <a:prstGeom prst="rect">
            <a:avLst/>
          </a:prstGeom>
        </p:spPr>
      </p:pic>
      <p:sp>
        <p:nvSpPr>
          <p:cNvPr id="6" name="PlaceHolder 1">
            <a:extLst>
              <a:ext uri="{FF2B5EF4-FFF2-40B4-BE49-F238E27FC236}">
                <a16:creationId xmlns:a16="http://schemas.microsoft.com/office/drawing/2014/main" id="{1E2A063E-699F-9C58-1E43-514F1D0BCE40}"/>
              </a:ext>
            </a:extLst>
          </p:cNvPr>
          <p:cNvSpPr txBox="1">
            <a:spLocks/>
          </p:cNvSpPr>
          <p:nvPr/>
        </p:nvSpPr>
        <p:spPr>
          <a:xfrm>
            <a:off x="3727981" y="773484"/>
            <a:ext cx="5234392" cy="45943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MFIX-Exa ECP Challenge Problem</a:t>
            </a:r>
          </a:p>
        </p:txBody>
      </p:sp>
      <p:sp>
        <p:nvSpPr>
          <p:cNvPr id="7" name="Arrow: Down 6">
            <a:extLst>
              <a:ext uri="{FF2B5EF4-FFF2-40B4-BE49-F238E27FC236}">
                <a16:creationId xmlns:a16="http://schemas.microsoft.com/office/drawing/2014/main" id="{D4182FA5-E0B4-E30D-7312-82F55CE016FD}"/>
              </a:ext>
            </a:extLst>
          </p:cNvPr>
          <p:cNvSpPr/>
          <p:nvPr/>
        </p:nvSpPr>
        <p:spPr>
          <a:xfrm>
            <a:off x="6026506" y="1235791"/>
            <a:ext cx="275573" cy="348702"/>
          </a:xfrm>
          <a:prstGeom prst="down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0C6B03E-B960-71C3-7953-1491A55209C6}"/>
              </a:ext>
            </a:extLst>
          </p:cNvPr>
          <p:cNvSpPr/>
          <p:nvPr/>
        </p:nvSpPr>
        <p:spPr>
          <a:xfrm>
            <a:off x="4509370" y="1622687"/>
            <a:ext cx="3300608" cy="4565013"/>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089D889-CE46-1BC8-BFF6-2B7C8A7D14C1}"/>
              </a:ext>
            </a:extLst>
          </p:cNvPr>
          <p:cNvPicPr>
            <a:picLocks noChangeAspect="1"/>
          </p:cNvPicPr>
          <p:nvPr/>
        </p:nvPicPr>
        <p:blipFill>
          <a:blip r:embed="rId4"/>
          <a:stretch>
            <a:fillRect/>
          </a:stretch>
        </p:blipFill>
        <p:spPr>
          <a:xfrm>
            <a:off x="31314" y="107740"/>
            <a:ext cx="1334023" cy="6279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2"/>
          <p:cNvSpPr>
            <a:spLocks noGrp="1"/>
          </p:cNvSpPr>
          <p:nvPr>
            <p:ph type="sldNum" idx="1"/>
          </p:nvPr>
        </p:nvSpPr>
        <p:spPr>
          <a:xfrm>
            <a:off x="11726255" y="6001644"/>
            <a:ext cx="389520" cy="363960"/>
          </a:xfrm>
        </p:spPr>
        <p:txBody>
          <a:bodyPr/>
          <a:lstStyle/>
          <a:p>
            <a:fld id="{2A38C80D-6A7D-42CC-AECD-AE6089F91892}" type="slidenum">
              <a:rPr/>
              <a:t>6</a:t>
            </a:fld>
            <a:endParaRPr dirty="0"/>
          </a:p>
        </p:txBody>
      </p:sp>
      <p:sp>
        <p:nvSpPr>
          <p:cNvPr id="258" name="PlaceHolder 1"/>
          <p:cNvSpPr>
            <a:spLocks noGrp="1"/>
          </p:cNvSpPr>
          <p:nvPr>
            <p:ph type="title" idx="4294967295"/>
          </p:nvPr>
        </p:nvSpPr>
        <p:spPr>
          <a:xfrm>
            <a:off x="332835" y="71336"/>
            <a:ext cx="9585325" cy="705159"/>
          </a:xfrm>
          <a:prstGeom prst="rect">
            <a:avLst/>
          </a:prstGeom>
          <a:noFill/>
          <a:ln w="0">
            <a:noFill/>
          </a:ln>
        </p:spPr>
        <p:txBody>
          <a:bodyPr lIns="90000" tIns="45000" rIns="90000" bIns="45000" anchor="ctr">
            <a:noAutofit/>
          </a:bodyPr>
          <a:lstStyle/>
          <a:p>
            <a:pPr>
              <a:lnSpc>
                <a:spcPct val="90000"/>
              </a:lnSpc>
              <a:buNone/>
            </a:pPr>
            <a:r>
              <a:rPr lang="en-US" sz="3200" b="1" strike="noStrike" spc="-1" dirty="0">
                <a:solidFill>
                  <a:srgbClr val="000000"/>
                </a:solidFill>
                <a:latin typeface="Century Gothic"/>
              </a:rPr>
              <a:t>MFIX-Exa to </a:t>
            </a:r>
            <a:r>
              <a:rPr lang="en-US" sz="3200" b="1" spc="-1" dirty="0">
                <a:solidFill>
                  <a:srgbClr val="000000"/>
                </a:solidFill>
                <a:latin typeface="Century Gothic"/>
              </a:rPr>
              <a:t>R</a:t>
            </a:r>
            <a:r>
              <a:rPr lang="en-US" sz="3200" b="1" strike="noStrike" spc="-1" dirty="0">
                <a:solidFill>
                  <a:srgbClr val="000000"/>
                </a:solidFill>
                <a:latin typeface="Century Gothic"/>
              </a:rPr>
              <a:t>un on Next-Gen HPC Facilities</a:t>
            </a:r>
            <a:endParaRPr lang="en-US" sz="3200" b="1" strike="noStrike" spc="-1" dirty="0">
              <a:latin typeface="Arial"/>
            </a:endParaRPr>
          </a:p>
        </p:txBody>
      </p:sp>
      <p:pic>
        <p:nvPicPr>
          <p:cNvPr id="260" name="Picture 259"/>
          <p:cNvPicPr/>
          <p:nvPr/>
        </p:nvPicPr>
        <p:blipFill>
          <a:blip r:embed="rId2"/>
          <a:stretch/>
        </p:blipFill>
        <p:spPr>
          <a:xfrm>
            <a:off x="7369481" y="2547544"/>
            <a:ext cx="3110833" cy="1748615"/>
          </a:xfrm>
          <a:prstGeom prst="rect">
            <a:avLst/>
          </a:prstGeom>
          <a:ln w="0">
            <a:noFill/>
          </a:ln>
        </p:spPr>
      </p:pic>
      <p:pic>
        <p:nvPicPr>
          <p:cNvPr id="1026" name="Picture 2" descr="Aurora | Argonne Leadership Computing Facility">
            <a:extLst>
              <a:ext uri="{FF2B5EF4-FFF2-40B4-BE49-F238E27FC236}">
                <a16:creationId xmlns:a16="http://schemas.microsoft.com/office/drawing/2014/main" id="{371413CD-9C13-6790-9A94-D5EFCAE6B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26" y="2605925"/>
            <a:ext cx="3110833" cy="1748615"/>
          </a:xfrm>
          <a:prstGeom prst="rect">
            <a:avLst/>
          </a:prstGeom>
          <a:noFill/>
          <a:extLst>
            <a:ext uri="{909E8E84-426E-40DD-AFC4-6F175D3DCCD1}">
              <a14:hiddenFill xmlns:a14="http://schemas.microsoft.com/office/drawing/2010/main">
                <a:solidFill>
                  <a:srgbClr val="FFFFFF"/>
                </a:solidFill>
              </a14:hiddenFill>
            </a:ext>
          </a:extLst>
        </p:spPr>
      </p:pic>
      <p:sp>
        <p:nvSpPr>
          <p:cNvPr id="2" name="PlaceHolder 1">
            <a:extLst>
              <a:ext uri="{FF2B5EF4-FFF2-40B4-BE49-F238E27FC236}">
                <a16:creationId xmlns:a16="http://schemas.microsoft.com/office/drawing/2014/main" id="{E34AB472-0EA7-C6C1-34E7-EFCA7BB339D0}"/>
              </a:ext>
            </a:extLst>
          </p:cNvPr>
          <p:cNvSpPr txBox="1">
            <a:spLocks/>
          </p:cNvSpPr>
          <p:nvPr/>
        </p:nvSpPr>
        <p:spPr>
          <a:xfrm>
            <a:off x="2710325" y="806955"/>
            <a:ext cx="6771350" cy="86960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000" b="1" spc="-1" dirty="0">
                <a:solidFill>
                  <a:srgbClr val="000000"/>
                </a:solidFill>
                <a:latin typeface="Century Gothic"/>
                <a:ea typeface="Arial"/>
              </a:rPr>
              <a:t>Pre-</a:t>
            </a:r>
            <a:r>
              <a:rPr lang="en-US" sz="2000" b="1" spc="-1" dirty="0" err="1">
                <a:solidFill>
                  <a:srgbClr val="000000"/>
                </a:solidFill>
                <a:latin typeface="Century Gothic"/>
                <a:ea typeface="Arial"/>
              </a:rPr>
              <a:t>Exascale</a:t>
            </a:r>
            <a:r>
              <a:rPr lang="en-US" sz="2000" b="1" spc="-1" dirty="0">
                <a:solidFill>
                  <a:srgbClr val="000000"/>
                </a:solidFill>
                <a:latin typeface="Century Gothic"/>
                <a:ea typeface="Arial"/>
              </a:rPr>
              <a:t> supercomputers</a:t>
            </a:r>
          </a:p>
          <a:p>
            <a:pPr marL="343080" indent="-343080" algn="ctr">
              <a:lnSpc>
                <a:spcPct val="100000"/>
              </a:lnSpc>
              <a:buFont typeface="Arial" panose="020B0604020202020204" pitchFamily="34" charset="0"/>
              <a:buNone/>
              <a:tabLst>
                <a:tab pos="0" algn="l"/>
              </a:tabLst>
            </a:pPr>
            <a:r>
              <a:rPr lang="en-US" sz="1400" spc="-1" dirty="0">
                <a:solidFill>
                  <a:srgbClr val="000000"/>
                </a:solidFill>
                <a:latin typeface="Century Gothic"/>
                <a:ea typeface="Arial"/>
              </a:rPr>
              <a:t>Summit  (OLCF), Perlmutter  (NERSC), Polaris  (ALCF), etc.</a:t>
            </a:r>
          </a:p>
        </p:txBody>
      </p:sp>
      <p:sp>
        <p:nvSpPr>
          <p:cNvPr id="4" name="PlaceHolder 1">
            <a:extLst>
              <a:ext uri="{FF2B5EF4-FFF2-40B4-BE49-F238E27FC236}">
                <a16:creationId xmlns:a16="http://schemas.microsoft.com/office/drawing/2014/main" id="{FA58E561-8BE2-6D49-6BA4-A0B29FCD7205}"/>
              </a:ext>
            </a:extLst>
          </p:cNvPr>
          <p:cNvSpPr txBox="1">
            <a:spLocks/>
          </p:cNvSpPr>
          <p:nvPr/>
        </p:nvSpPr>
        <p:spPr>
          <a:xfrm>
            <a:off x="263047" y="1745456"/>
            <a:ext cx="11649205" cy="1545874"/>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000" b="1" spc="-1" dirty="0" err="1">
                <a:solidFill>
                  <a:srgbClr val="000000"/>
                </a:solidFill>
                <a:latin typeface="Century Gothic"/>
                <a:ea typeface="Arial"/>
              </a:rPr>
              <a:t>Exascale</a:t>
            </a:r>
            <a:r>
              <a:rPr lang="en-US" sz="2000" b="1" spc="-1" dirty="0">
                <a:solidFill>
                  <a:srgbClr val="000000"/>
                </a:solidFill>
                <a:latin typeface="Century Gothic"/>
                <a:ea typeface="Arial"/>
              </a:rPr>
              <a:t> supercomputers</a:t>
            </a:r>
          </a:p>
          <a:p>
            <a:pPr marL="343080" indent="-343080" algn="ctr">
              <a:lnSpc>
                <a:spcPct val="100000"/>
              </a:lnSpc>
              <a:buFont typeface="Arial" panose="020B0604020202020204" pitchFamily="34" charset="0"/>
              <a:buNone/>
              <a:tabLst>
                <a:tab pos="0" algn="l"/>
              </a:tabLst>
            </a:pPr>
            <a:r>
              <a:rPr lang="en-US" sz="1400" spc="-1" dirty="0">
                <a:solidFill>
                  <a:srgbClr val="000000"/>
                </a:solidFill>
                <a:latin typeface="Century Gothic"/>
                <a:ea typeface="Arial"/>
              </a:rPr>
              <a:t>Sunspot </a:t>
            </a:r>
            <a:r>
              <a:rPr lang="en-US" sz="1400" spc="-1" dirty="0">
                <a:solidFill>
                  <a:srgbClr val="000000"/>
                </a:solidFill>
                <a:latin typeface="Century Gothic"/>
                <a:ea typeface="Arial"/>
                <a:sym typeface="Wingdings" panose="05000000000000000000" pitchFamily="2" charset="2"/>
              </a:rPr>
              <a:t> </a:t>
            </a:r>
            <a:r>
              <a:rPr lang="en-US" sz="1400" spc="-1" dirty="0">
                <a:solidFill>
                  <a:srgbClr val="000000"/>
                </a:solidFill>
                <a:latin typeface="Century Gothic"/>
                <a:ea typeface="Arial"/>
              </a:rPr>
              <a:t>Aurora  (ALCF) peak performance &gt; 2 </a:t>
            </a:r>
            <a:r>
              <a:rPr lang="en-US" sz="1400" spc="-1" dirty="0" err="1">
                <a:solidFill>
                  <a:srgbClr val="000000"/>
                </a:solidFill>
                <a:latin typeface="Century Gothic"/>
                <a:ea typeface="Arial"/>
              </a:rPr>
              <a:t>ExaFLOPs</a:t>
            </a:r>
            <a:r>
              <a:rPr lang="en-US" sz="1400" spc="-1" dirty="0">
                <a:solidFill>
                  <a:srgbClr val="000000"/>
                </a:solidFill>
                <a:latin typeface="Century Gothic"/>
                <a:ea typeface="Arial"/>
              </a:rPr>
              <a:t>                        Crusher </a:t>
            </a:r>
            <a:r>
              <a:rPr lang="en-US" sz="1400" spc="-1" dirty="0">
                <a:solidFill>
                  <a:srgbClr val="000000"/>
                </a:solidFill>
                <a:latin typeface="Century Gothic"/>
                <a:ea typeface="Arial"/>
                <a:sym typeface="Wingdings" panose="05000000000000000000" pitchFamily="2" charset="2"/>
              </a:rPr>
              <a:t> </a:t>
            </a:r>
            <a:r>
              <a:rPr lang="en-US" sz="1400" spc="-1" dirty="0">
                <a:solidFill>
                  <a:srgbClr val="000000"/>
                </a:solidFill>
                <a:latin typeface="Century Gothic"/>
                <a:ea typeface="Arial"/>
              </a:rPr>
              <a:t>Frontier  (OLCF) peak performance 1.6 ExaFLOPs</a:t>
            </a:r>
          </a:p>
        </p:txBody>
      </p:sp>
      <p:pic>
        <p:nvPicPr>
          <p:cNvPr id="6" name="Picture 5" descr="A logo with black text and colorful dots">
            <a:extLst>
              <a:ext uri="{FF2B5EF4-FFF2-40B4-BE49-F238E27FC236}">
                <a16:creationId xmlns:a16="http://schemas.microsoft.com/office/drawing/2014/main" id="{2A49EED8-098B-D2DD-0EA3-AE343802DB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091" y="4953507"/>
            <a:ext cx="1068351" cy="725861"/>
          </a:xfrm>
          <a:prstGeom prst="rect">
            <a:avLst/>
          </a:prstGeom>
        </p:spPr>
      </p:pic>
      <p:sp>
        <p:nvSpPr>
          <p:cNvPr id="5" name="PlaceHolder 1">
            <a:extLst>
              <a:ext uri="{FF2B5EF4-FFF2-40B4-BE49-F238E27FC236}">
                <a16:creationId xmlns:a16="http://schemas.microsoft.com/office/drawing/2014/main" id="{1A384431-5EF8-3FA1-F4E8-73EF4E5768A9}"/>
              </a:ext>
            </a:extLst>
          </p:cNvPr>
          <p:cNvSpPr txBox="1">
            <a:spLocks/>
          </p:cNvSpPr>
          <p:nvPr/>
        </p:nvSpPr>
        <p:spPr>
          <a:xfrm>
            <a:off x="76225" y="5143893"/>
            <a:ext cx="10877786" cy="464359"/>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tabLst>
                <a:tab pos="0" algn="l"/>
              </a:tabLst>
            </a:pPr>
            <a:r>
              <a:rPr lang="en-US" sz="1600" spc="-1" dirty="0">
                <a:solidFill>
                  <a:srgbClr val="000000"/>
                </a:solidFill>
                <a:latin typeface="Century Gothic"/>
              </a:rPr>
              <a:t>HPC Multi-phase flow solver         Written in C++         Implements hybrid parallelism        Empowered by</a:t>
            </a:r>
          </a:p>
        </p:txBody>
      </p:sp>
      <p:pic>
        <p:nvPicPr>
          <p:cNvPr id="8" name="Picture 7">
            <a:extLst>
              <a:ext uri="{FF2B5EF4-FFF2-40B4-BE49-F238E27FC236}">
                <a16:creationId xmlns:a16="http://schemas.microsoft.com/office/drawing/2014/main" id="{D45DA5D6-FB57-50D5-34F7-52E09D254476}"/>
              </a:ext>
            </a:extLst>
          </p:cNvPr>
          <p:cNvPicPr>
            <a:picLocks noChangeAspect="1"/>
          </p:cNvPicPr>
          <p:nvPr/>
        </p:nvPicPr>
        <p:blipFill>
          <a:blip r:embed="rId5"/>
          <a:stretch>
            <a:fillRect/>
          </a:stretch>
        </p:blipFill>
        <p:spPr>
          <a:xfrm>
            <a:off x="5247934" y="4633889"/>
            <a:ext cx="1992580" cy="464358"/>
          </a:xfrm>
          <a:prstGeom prst="rect">
            <a:avLst/>
          </a:prstGeom>
        </p:spPr>
      </p:pic>
      <p:sp>
        <p:nvSpPr>
          <p:cNvPr id="9" name="PlaceHolder 1">
            <a:extLst>
              <a:ext uri="{FF2B5EF4-FFF2-40B4-BE49-F238E27FC236}">
                <a16:creationId xmlns:a16="http://schemas.microsoft.com/office/drawing/2014/main" id="{D7C8AF35-4472-E083-A8DB-ED7240D7817B}"/>
              </a:ext>
            </a:extLst>
          </p:cNvPr>
          <p:cNvSpPr txBox="1">
            <a:spLocks/>
          </p:cNvSpPr>
          <p:nvPr/>
        </p:nvSpPr>
        <p:spPr>
          <a:xfrm>
            <a:off x="4251526" y="5900335"/>
            <a:ext cx="6764055" cy="405936"/>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tabLst>
                <a:tab pos="0" algn="l"/>
              </a:tabLst>
            </a:pPr>
            <a:r>
              <a:rPr lang="en-US" sz="1600" spc="-1" dirty="0">
                <a:solidFill>
                  <a:srgbClr val="000000"/>
                </a:solidFill>
                <a:latin typeface="Century Gothic"/>
              </a:rPr>
              <a:t>Multi-task (MPI) + Multi-thread (either NVIDIA, AMD or Intel GPUs)</a:t>
            </a:r>
          </a:p>
        </p:txBody>
      </p:sp>
      <p:sp>
        <p:nvSpPr>
          <p:cNvPr id="11" name="Arrow: Down 10">
            <a:extLst>
              <a:ext uri="{FF2B5EF4-FFF2-40B4-BE49-F238E27FC236}">
                <a16:creationId xmlns:a16="http://schemas.microsoft.com/office/drawing/2014/main" id="{C1E7DE87-1F7E-8FCC-7C95-397F8785B7C4}"/>
              </a:ext>
            </a:extLst>
          </p:cNvPr>
          <p:cNvSpPr/>
          <p:nvPr/>
        </p:nvSpPr>
        <p:spPr>
          <a:xfrm>
            <a:off x="7015046" y="5521285"/>
            <a:ext cx="269310" cy="3053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8988A7-BBF6-737F-7B35-AC0A67D07169}"/>
              </a:ext>
            </a:extLst>
          </p:cNvPr>
          <p:cNvPicPr>
            <a:picLocks noChangeAspect="1"/>
          </p:cNvPicPr>
          <p:nvPr/>
        </p:nvPicPr>
        <p:blipFill>
          <a:blip r:embed="rId2"/>
          <a:stretch>
            <a:fillRect/>
          </a:stretch>
        </p:blipFill>
        <p:spPr>
          <a:xfrm>
            <a:off x="975264" y="3750119"/>
            <a:ext cx="1354545" cy="1084076"/>
          </a:xfrm>
          <a:prstGeom prst="rect">
            <a:avLst/>
          </a:prstGeom>
        </p:spPr>
      </p:pic>
      <p:sp>
        <p:nvSpPr>
          <p:cNvPr id="3" name="PlaceHolder 2"/>
          <p:cNvSpPr>
            <a:spLocks noGrp="1"/>
          </p:cNvSpPr>
          <p:nvPr>
            <p:ph type="sldNum" idx="1"/>
          </p:nvPr>
        </p:nvSpPr>
        <p:spPr/>
        <p:txBody>
          <a:bodyPr/>
          <a:lstStyle/>
          <a:p>
            <a:fld id="{7B4BB482-EEF0-4EA9-9A73-ADC0424E9824}" type="slidenum">
              <a:rPr/>
              <a:t>7</a:t>
            </a:fld>
            <a:endParaRPr dirty="0"/>
          </a:p>
        </p:txBody>
      </p:sp>
      <p:sp>
        <p:nvSpPr>
          <p:cNvPr id="282" name="PlaceHolder 1"/>
          <p:cNvSpPr>
            <a:spLocks noGrp="1"/>
          </p:cNvSpPr>
          <p:nvPr>
            <p:ph type="title" idx="4294967295"/>
          </p:nvPr>
        </p:nvSpPr>
        <p:spPr>
          <a:xfrm>
            <a:off x="310551" y="82551"/>
            <a:ext cx="8363881" cy="722050"/>
          </a:xfrm>
          <a:prstGeom prst="rect">
            <a:avLst/>
          </a:prstGeom>
          <a:noFill/>
          <a:ln w="0">
            <a:noFill/>
          </a:ln>
        </p:spPr>
        <p:txBody>
          <a:bodyPr lIns="90000" tIns="45000" rIns="90000" bIns="45000" anchor="ctr">
            <a:noAutofit/>
          </a:bodyPr>
          <a:lstStyle/>
          <a:p>
            <a:pPr>
              <a:lnSpc>
                <a:spcPct val="90000"/>
              </a:lnSpc>
              <a:buNone/>
            </a:pPr>
            <a:r>
              <a:rPr lang="en-US" sz="3200" b="1" strike="noStrike" spc="-1" dirty="0">
                <a:solidFill>
                  <a:srgbClr val="000000"/>
                </a:solidFill>
                <a:latin typeface="Century Gothic"/>
              </a:rPr>
              <a:t>MFIX-Exa: Fluid Phase Solver</a:t>
            </a:r>
            <a:endParaRPr lang="en-US" sz="3200" b="1" strike="noStrike" spc="-1" dirty="0">
              <a:latin typeface="Arial"/>
            </a:endParaRPr>
          </a:p>
        </p:txBody>
      </p:sp>
      <p:sp>
        <p:nvSpPr>
          <p:cNvPr id="283" name="Content Placeholder 1"/>
          <p:cNvSpPr/>
          <p:nvPr/>
        </p:nvSpPr>
        <p:spPr>
          <a:xfrm>
            <a:off x="2216335" y="2100575"/>
            <a:ext cx="147060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buNone/>
              <a:tabLst>
                <a:tab pos="0" algn="l"/>
              </a:tabLst>
            </a:pPr>
            <a:r>
              <a:rPr lang="en-US" sz="1800" b="1" strike="noStrike" spc="-1" dirty="0">
                <a:solidFill>
                  <a:srgbClr val="000000"/>
                </a:solidFill>
                <a:latin typeface="Century Gothic"/>
              </a:rPr>
              <a:t>Levels</a:t>
            </a:r>
            <a:endParaRPr lang="en-US" sz="1800" b="0" strike="noStrike" spc="-1" dirty="0">
              <a:latin typeface="Arial"/>
            </a:endParaRPr>
          </a:p>
        </p:txBody>
      </p:sp>
      <p:pic>
        <p:nvPicPr>
          <p:cNvPr id="284" name="Picture 8"/>
          <p:cNvPicPr/>
          <p:nvPr/>
        </p:nvPicPr>
        <p:blipFill>
          <a:blip r:embed="rId3"/>
          <a:stretch/>
        </p:blipFill>
        <p:spPr>
          <a:xfrm>
            <a:off x="952243" y="1630926"/>
            <a:ext cx="1256395" cy="1210320"/>
          </a:xfrm>
          <a:prstGeom prst="rect">
            <a:avLst/>
          </a:prstGeom>
          <a:ln w="0">
            <a:noFill/>
          </a:ln>
        </p:spPr>
      </p:pic>
      <p:sp>
        <p:nvSpPr>
          <p:cNvPr id="288" name="Content Placeholder 2"/>
          <p:cNvSpPr/>
          <p:nvPr/>
        </p:nvSpPr>
        <p:spPr>
          <a:xfrm>
            <a:off x="2208638" y="4192739"/>
            <a:ext cx="1552834"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buNone/>
              <a:tabLst>
                <a:tab pos="0" algn="l"/>
              </a:tabLst>
            </a:pPr>
            <a:r>
              <a:rPr lang="en-US" sz="1800" b="1" strike="noStrike" spc="-1" dirty="0">
                <a:solidFill>
                  <a:srgbClr val="000000"/>
                </a:solidFill>
                <a:latin typeface="Century Gothic"/>
                <a:ea typeface="DejaVu Sans"/>
              </a:rPr>
              <a:t>Grids</a:t>
            </a:r>
            <a:endParaRPr lang="en-US" sz="1800" b="0" strike="noStrike" spc="-1" dirty="0">
              <a:latin typeface="Arial"/>
            </a:endParaRPr>
          </a:p>
        </p:txBody>
      </p:sp>
      <p:sp>
        <p:nvSpPr>
          <p:cNvPr id="293" name="Content Placeholder 6"/>
          <p:cNvSpPr/>
          <p:nvPr/>
        </p:nvSpPr>
        <p:spPr>
          <a:xfrm>
            <a:off x="667750" y="2982750"/>
            <a:ext cx="813600" cy="28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buNone/>
              <a:tabLst>
                <a:tab pos="0" algn="l"/>
              </a:tabLst>
            </a:pPr>
            <a:r>
              <a:rPr lang="en-US" sz="1400" b="0" strike="noStrike" spc="-1" dirty="0">
                <a:solidFill>
                  <a:srgbClr val="000000"/>
                </a:solidFill>
                <a:latin typeface="Century Gothic"/>
                <a:ea typeface="DejaVu Sans"/>
              </a:rPr>
              <a:t>Level 0</a:t>
            </a:r>
            <a:endParaRPr lang="en-US" sz="1400" b="0" strike="noStrike" spc="-1" dirty="0">
              <a:latin typeface="Arial"/>
            </a:endParaRPr>
          </a:p>
        </p:txBody>
      </p:sp>
      <p:sp>
        <p:nvSpPr>
          <p:cNvPr id="294" name="Content Placeholder 7"/>
          <p:cNvSpPr/>
          <p:nvPr/>
        </p:nvSpPr>
        <p:spPr>
          <a:xfrm>
            <a:off x="1150025" y="3212409"/>
            <a:ext cx="813600" cy="28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buNone/>
              <a:tabLst>
                <a:tab pos="0" algn="l"/>
              </a:tabLst>
            </a:pPr>
            <a:r>
              <a:rPr lang="en-US" sz="1400" b="0" strike="noStrike" spc="-1" dirty="0">
                <a:solidFill>
                  <a:srgbClr val="23258C"/>
                </a:solidFill>
                <a:latin typeface="Century Gothic"/>
                <a:ea typeface="DejaVu Sans"/>
              </a:rPr>
              <a:t>Level 1</a:t>
            </a:r>
            <a:endParaRPr lang="en-US" sz="1400" b="0" strike="noStrike" spc="-1" dirty="0">
              <a:latin typeface="Arial"/>
            </a:endParaRPr>
          </a:p>
        </p:txBody>
      </p:sp>
      <p:sp>
        <p:nvSpPr>
          <p:cNvPr id="295" name="Content Placeholder 9"/>
          <p:cNvSpPr/>
          <p:nvPr/>
        </p:nvSpPr>
        <p:spPr>
          <a:xfrm>
            <a:off x="1809535" y="3124590"/>
            <a:ext cx="813600" cy="28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buNone/>
              <a:tabLst>
                <a:tab pos="0" algn="l"/>
              </a:tabLst>
            </a:pPr>
            <a:r>
              <a:rPr lang="en-US" sz="1400" b="0" strike="noStrike" spc="-1" dirty="0">
                <a:solidFill>
                  <a:srgbClr val="AC2E33"/>
                </a:solidFill>
                <a:latin typeface="Century Gothic"/>
                <a:ea typeface="DejaVu Sans"/>
              </a:rPr>
              <a:t>Level 2</a:t>
            </a:r>
            <a:endParaRPr lang="en-US" sz="1400" b="0" strike="noStrike" spc="-1" dirty="0">
              <a:latin typeface="Arial"/>
            </a:endParaRPr>
          </a:p>
        </p:txBody>
      </p:sp>
      <p:sp>
        <p:nvSpPr>
          <p:cNvPr id="296" name="Straight Arrow Connector 7"/>
          <p:cNvSpPr/>
          <p:nvPr/>
        </p:nvSpPr>
        <p:spPr>
          <a:xfrm flipV="1">
            <a:off x="1148670" y="2629186"/>
            <a:ext cx="45719" cy="401191"/>
          </a:xfrm>
          <a:custGeom>
            <a:avLst/>
            <a:gdLst/>
            <a:ahLst/>
            <a:cxnLst/>
            <a:rect l="l" t="t" r="r" b="b"/>
            <a:pathLst>
              <a:path w="21600" h="21600">
                <a:moveTo>
                  <a:pt x="0" y="0"/>
                </a:moveTo>
                <a:lnTo>
                  <a:pt x="21600" y="21600"/>
                </a:lnTo>
              </a:path>
            </a:pathLst>
          </a:custGeom>
          <a:noFill/>
          <a:ln>
            <a:solidFill>
              <a:srgbClr val="000000"/>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297" name="Straight Arrow Connector 23"/>
          <p:cNvSpPr/>
          <p:nvPr/>
        </p:nvSpPr>
        <p:spPr>
          <a:xfrm flipH="1" flipV="1">
            <a:off x="1391483" y="2499154"/>
            <a:ext cx="135588" cy="730430"/>
          </a:xfrm>
          <a:custGeom>
            <a:avLst/>
            <a:gdLst/>
            <a:ahLst/>
            <a:cxnLst/>
            <a:rect l="l" t="t" r="r" b="b"/>
            <a:pathLst>
              <a:path w="21600" h="21600">
                <a:moveTo>
                  <a:pt x="0" y="0"/>
                </a:moveTo>
                <a:lnTo>
                  <a:pt x="21600" y="21600"/>
                </a:lnTo>
              </a:path>
            </a:pathLst>
          </a:custGeom>
          <a:noFill/>
          <a:ln>
            <a:solidFill>
              <a:srgbClr val="23258C"/>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298" name="Straight Arrow Connector 27"/>
          <p:cNvSpPr/>
          <p:nvPr/>
        </p:nvSpPr>
        <p:spPr>
          <a:xfrm flipH="1" flipV="1">
            <a:off x="1481351" y="2273103"/>
            <a:ext cx="459067" cy="876603"/>
          </a:xfrm>
          <a:custGeom>
            <a:avLst/>
            <a:gdLst/>
            <a:ahLst/>
            <a:cxnLst/>
            <a:rect l="l" t="t" r="r" b="b"/>
            <a:pathLst>
              <a:path w="21600" h="21600">
                <a:moveTo>
                  <a:pt x="0" y="0"/>
                </a:moveTo>
                <a:lnTo>
                  <a:pt x="21600" y="21600"/>
                </a:lnTo>
              </a:path>
            </a:pathLst>
          </a:custGeom>
          <a:noFill/>
          <a:ln>
            <a:solidFill>
              <a:srgbClr val="AC2E33"/>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299" name="Straight Arrow Connector 38"/>
          <p:cNvSpPr/>
          <p:nvPr/>
        </p:nvSpPr>
        <p:spPr>
          <a:xfrm flipV="1">
            <a:off x="1527071" y="2280132"/>
            <a:ext cx="502515" cy="949452"/>
          </a:xfrm>
          <a:custGeom>
            <a:avLst/>
            <a:gdLst/>
            <a:ahLst/>
            <a:cxnLst/>
            <a:rect l="l" t="t" r="r" b="b"/>
            <a:pathLst>
              <a:path w="21600" h="21600">
                <a:moveTo>
                  <a:pt x="0" y="0"/>
                </a:moveTo>
                <a:lnTo>
                  <a:pt x="21600" y="21600"/>
                </a:lnTo>
              </a:path>
            </a:pathLst>
          </a:custGeom>
          <a:noFill/>
          <a:ln>
            <a:solidFill>
              <a:srgbClr val="23258C"/>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300" name="Straight Arrow Connector 42"/>
          <p:cNvSpPr/>
          <p:nvPr/>
        </p:nvSpPr>
        <p:spPr>
          <a:xfrm flipH="1" flipV="1">
            <a:off x="1894700" y="2194016"/>
            <a:ext cx="45719" cy="941211"/>
          </a:xfrm>
          <a:custGeom>
            <a:avLst/>
            <a:gdLst/>
            <a:ahLst/>
            <a:cxnLst/>
            <a:rect l="l" t="t" r="r" b="b"/>
            <a:pathLst>
              <a:path w="21600" h="21600">
                <a:moveTo>
                  <a:pt x="0" y="0"/>
                </a:moveTo>
                <a:lnTo>
                  <a:pt x="21600" y="21600"/>
                </a:lnTo>
              </a:path>
            </a:pathLst>
          </a:custGeom>
          <a:noFill/>
          <a:ln>
            <a:solidFill>
              <a:srgbClr val="AC2E33"/>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301" name="Content Placeholder 10"/>
          <p:cNvSpPr/>
          <p:nvPr/>
        </p:nvSpPr>
        <p:spPr>
          <a:xfrm>
            <a:off x="713471" y="5164968"/>
            <a:ext cx="813600" cy="28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buNone/>
              <a:tabLst>
                <a:tab pos="0" algn="l"/>
              </a:tabLst>
            </a:pPr>
            <a:r>
              <a:rPr lang="en-US" sz="1400" spc="-1" dirty="0">
                <a:solidFill>
                  <a:srgbClr val="000000"/>
                </a:solidFill>
                <a:latin typeface="Century Gothic"/>
                <a:ea typeface="DejaVu Sans"/>
              </a:rPr>
              <a:t>Level 0</a:t>
            </a:r>
          </a:p>
        </p:txBody>
      </p:sp>
      <p:sp>
        <p:nvSpPr>
          <p:cNvPr id="302" name="Straight Arrow Connector 46"/>
          <p:cNvSpPr/>
          <p:nvPr/>
        </p:nvSpPr>
        <p:spPr>
          <a:xfrm flipV="1">
            <a:off x="1067629" y="4757910"/>
            <a:ext cx="100080" cy="435960"/>
          </a:xfrm>
          <a:custGeom>
            <a:avLst/>
            <a:gdLst/>
            <a:ahLst/>
            <a:cxnLst/>
            <a:rect l="l" t="t" r="r" b="b"/>
            <a:pathLst>
              <a:path w="21600" h="21600">
                <a:moveTo>
                  <a:pt x="0" y="0"/>
                </a:moveTo>
                <a:lnTo>
                  <a:pt x="21600" y="21600"/>
                </a:lnTo>
              </a:path>
            </a:pathLst>
          </a:custGeom>
          <a:noFill/>
          <a:ln>
            <a:solidFill>
              <a:srgbClr val="000000"/>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303" name="Content Placeholder 11"/>
          <p:cNvSpPr/>
          <p:nvPr/>
        </p:nvSpPr>
        <p:spPr>
          <a:xfrm>
            <a:off x="952243" y="5446614"/>
            <a:ext cx="2242584" cy="28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0000"/>
              </a:lnSpc>
              <a:spcBef>
                <a:spcPts val="1001"/>
              </a:spcBef>
              <a:buNone/>
              <a:tabLst>
                <a:tab pos="0" algn="l"/>
              </a:tabLst>
            </a:pPr>
            <a:r>
              <a:rPr lang="en-US" sz="1400" spc="-1" dirty="0">
                <a:solidFill>
                  <a:srgbClr val="23258C"/>
                </a:solidFill>
                <a:latin typeface="Century Gothic"/>
                <a:ea typeface="DejaVu Sans"/>
              </a:rPr>
              <a:t>Level 1</a:t>
            </a:r>
            <a:r>
              <a:rPr lang="en-US" sz="1400" b="0" strike="noStrike" spc="-1" dirty="0">
                <a:solidFill>
                  <a:srgbClr val="000000"/>
                </a:solidFill>
                <a:latin typeface="Century Gothic"/>
                <a:ea typeface="DejaVu Sans"/>
              </a:rPr>
              <a:t> = {</a:t>
            </a:r>
            <a:r>
              <a:rPr lang="en-US" sz="1400" b="0" strike="noStrike" spc="-1" dirty="0">
                <a:solidFill>
                  <a:srgbClr val="F58B90"/>
                </a:solidFill>
                <a:latin typeface="Century Gothic"/>
                <a:ea typeface="DejaVu Sans"/>
              </a:rPr>
              <a:t>Grid 0</a:t>
            </a:r>
            <a:r>
              <a:rPr lang="en-US" sz="1400" b="0" strike="noStrike" spc="-1" dirty="0">
                <a:solidFill>
                  <a:srgbClr val="000000"/>
                </a:solidFill>
                <a:latin typeface="Century Gothic"/>
                <a:ea typeface="DejaVu Sans"/>
              </a:rPr>
              <a:t>, </a:t>
            </a:r>
            <a:r>
              <a:rPr lang="en-US" sz="1400" b="0" strike="noStrike" spc="-1" dirty="0">
                <a:solidFill>
                  <a:srgbClr val="A2D597"/>
                </a:solidFill>
                <a:latin typeface="Century Gothic"/>
                <a:ea typeface="DejaVu Sans"/>
              </a:rPr>
              <a:t>Grid 1</a:t>
            </a:r>
            <a:r>
              <a:rPr lang="en-US" sz="1400" b="0" strike="noStrike" spc="-1" dirty="0">
                <a:solidFill>
                  <a:srgbClr val="000000"/>
                </a:solidFill>
                <a:latin typeface="Century Gothic"/>
                <a:ea typeface="DejaVu Sans"/>
              </a:rPr>
              <a:t>}</a:t>
            </a:r>
            <a:endParaRPr lang="en-US" sz="1400" b="0" strike="noStrike" spc="-1" dirty="0">
              <a:latin typeface="Arial"/>
            </a:endParaRPr>
          </a:p>
        </p:txBody>
      </p:sp>
      <p:sp>
        <p:nvSpPr>
          <p:cNvPr id="304" name="Straight Arrow Connector 50"/>
          <p:cNvSpPr/>
          <p:nvPr/>
        </p:nvSpPr>
        <p:spPr>
          <a:xfrm flipH="1" flipV="1">
            <a:off x="1481350" y="4530658"/>
            <a:ext cx="613150" cy="920169"/>
          </a:xfrm>
          <a:custGeom>
            <a:avLst/>
            <a:gdLst/>
            <a:ahLst/>
            <a:cxnLst/>
            <a:rect l="l" t="t" r="r" b="b"/>
            <a:pathLst>
              <a:path w="21600" h="21600">
                <a:moveTo>
                  <a:pt x="0" y="0"/>
                </a:moveTo>
                <a:lnTo>
                  <a:pt x="21600" y="21600"/>
                </a:lnTo>
              </a:path>
            </a:pathLst>
          </a:custGeom>
          <a:noFill/>
          <a:ln>
            <a:solidFill>
              <a:srgbClr val="000000"/>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305" name="Straight Arrow Connector 56"/>
          <p:cNvSpPr/>
          <p:nvPr/>
        </p:nvSpPr>
        <p:spPr>
          <a:xfrm flipH="1" flipV="1">
            <a:off x="2029586" y="4358826"/>
            <a:ext cx="703004" cy="1080527"/>
          </a:xfrm>
          <a:custGeom>
            <a:avLst/>
            <a:gdLst/>
            <a:ahLst/>
            <a:cxnLst/>
            <a:rect l="l" t="t" r="r" b="b"/>
            <a:pathLst>
              <a:path w="21600" h="21600">
                <a:moveTo>
                  <a:pt x="0" y="0"/>
                </a:moveTo>
                <a:lnTo>
                  <a:pt x="21600" y="21600"/>
                </a:lnTo>
              </a:path>
            </a:pathLst>
          </a:custGeom>
          <a:noFill/>
          <a:ln>
            <a:solidFill>
              <a:srgbClr val="000000"/>
            </a:solidFill>
            <a:tailEnd type="triangle" w="med" len="med"/>
          </a:ln>
        </p:spPr>
        <p:style>
          <a:lnRef idx="1">
            <a:schemeClr val="dk1"/>
          </a:lnRef>
          <a:fillRef idx="0">
            <a:schemeClr val="dk1"/>
          </a:fillRef>
          <a:effectRef idx="0">
            <a:schemeClr val="dk1"/>
          </a:effectRef>
          <a:fontRef idx="minor"/>
        </p:style>
        <p:txBody>
          <a:bodyPr/>
          <a:lstStyle/>
          <a:p>
            <a:endParaRPr lang="en-US"/>
          </a:p>
        </p:txBody>
      </p:sp>
      <p:sp>
        <p:nvSpPr>
          <p:cNvPr id="337" name="Content Placeholder 25"/>
          <p:cNvSpPr/>
          <p:nvPr/>
        </p:nvSpPr>
        <p:spPr>
          <a:xfrm>
            <a:off x="310551" y="6008399"/>
            <a:ext cx="6128640" cy="2177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10000"/>
          </a:bodyPr>
          <a:lstStyle/>
          <a:p>
            <a:pPr>
              <a:lnSpc>
                <a:spcPct val="90000"/>
              </a:lnSpc>
              <a:spcBef>
                <a:spcPts val="1001"/>
              </a:spcBef>
              <a:buNone/>
              <a:tabLst>
                <a:tab pos="0" algn="l"/>
              </a:tabLst>
            </a:pPr>
            <a:r>
              <a:rPr lang="en-US" sz="1000" b="0" strike="noStrike" spc="-1" dirty="0">
                <a:solidFill>
                  <a:srgbClr val="000000"/>
                </a:solidFill>
                <a:latin typeface="Century Gothic"/>
                <a:ea typeface="DejaVu Sans"/>
              </a:rPr>
              <a:t>Images source: AMReX online documentation</a:t>
            </a:r>
            <a:endParaRPr lang="en-US" sz="1000" b="0" strike="noStrike" spc="-1" dirty="0">
              <a:latin typeface="Arial"/>
            </a:endParaRPr>
          </a:p>
        </p:txBody>
      </p:sp>
      <p:sp>
        <p:nvSpPr>
          <p:cNvPr id="4" name="PlaceHolder 1">
            <a:extLst>
              <a:ext uri="{FF2B5EF4-FFF2-40B4-BE49-F238E27FC236}">
                <a16:creationId xmlns:a16="http://schemas.microsoft.com/office/drawing/2014/main" id="{44A7D6A3-4065-A21E-051A-193778D0D46D}"/>
              </a:ext>
            </a:extLst>
          </p:cNvPr>
          <p:cNvSpPr txBox="1">
            <a:spLocks/>
          </p:cNvSpPr>
          <p:nvPr/>
        </p:nvSpPr>
        <p:spPr>
          <a:xfrm>
            <a:off x="82397" y="995987"/>
            <a:ext cx="3282211" cy="543831"/>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Multi-Level-Multi-Grid</a:t>
            </a:r>
          </a:p>
        </p:txBody>
      </p:sp>
      <p:pic>
        <p:nvPicPr>
          <p:cNvPr id="7" name="Picture 2">
            <a:extLst>
              <a:ext uri="{FF2B5EF4-FFF2-40B4-BE49-F238E27FC236}">
                <a16:creationId xmlns:a16="http://schemas.microsoft.com/office/drawing/2014/main" id="{130C34D2-D4A4-BF29-5080-77A1DEC368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497" y="1539818"/>
            <a:ext cx="1019503" cy="1019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diagram of a test tube&#10;&#10;Description automatically generated">
            <a:extLst>
              <a:ext uri="{FF2B5EF4-FFF2-40B4-BE49-F238E27FC236}">
                <a16:creationId xmlns:a16="http://schemas.microsoft.com/office/drawing/2014/main" id="{35ADB22B-82E1-E8D1-9A29-07B19E58D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879" y="2567150"/>
            <a:ext cx="1984737" cy="2763279"/>
          </a:xfrm>
          <a:prstGeom prst="rect">
            <a:avLst/>
          </a:prstGeom>
        </p:spPr>
      </p:pic>
      <p:sp>
        <p:nvSpPr>
          <p:cNvPr id="9" name="PlaceHolder 1">
            <a:extLst>
              <a:ext uri="{FF2B5EF4-FFF2-40B4-BE49-F238E27FC236}">
                <a16:creationId xmlns:a16="http://schemas.microsoft.com/office/drawing/2014/main" id="{81751CC7-8AE0-9B67-9B43-931CB7AA0D37}"/>
              </a:ext>
            </a:extLst>
          </p:cNvPr>
          <p:cNvSpPr txBox="1">
            <a:spLocks/>
          </p:cNvSpPr>
          <p:nvPr/>
        </p:nvSpPr>
        <p:spPr>
          <a:xfrm>
            <a:off x="3761472" y="979416"/>
            <a:ext cx="3810512" cy="56040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Embedded Boundaries</a:t>
            </a:r>
          </a:p>
        </p:txBody>
      </p:sp>
      <p:pic>
        <p:nvPicPr>
          <p:cNvPr id="10" name="Picture 9">
            <a:extLst>
              <a:ext uri="{FF2B5EF4-FFF2-40B4-BE49-F238E27FC236}">
                <a16:creationId xmlns:a16="http://schemas.microsoft.com/office/drawing/2014/main" id="{C3105A6B-0EB1-B845-8C0D-9C881E471594}"/>
              </a:ext>
            </a:extLst>
          </p:cNvPr>
          <p:cNvPicPr>
            <a:picLocks noChangeAspect="1"/>
          </p:cNvPicPr>
          <p:nvPr/>
        </p:nvPicPr>
        <p:blipFill>
          <a:blip r:embed="rId6"/>
          <a:stretch>
            <a:fillRect/>
          </a:stretch>
        </p:blipFill>
        <p:spPr>
          <a:xfrm>
            <a:off x="8674431" y="3124590"/>
            <a:ext cx="2542305" cy="1026112"/>
          </a:xfrm>
          <a:prstGeom prst="rect">
            <a:avLst/>
          </a:prstGeom>
        </p:spPr>
      </p:pic>
      <p:sp>
        <p:nvSpPr>
          <p:cNvPr id="11" name="PlaceHolder 1">
            <a:extLst>
              <a:ext uri="{FF2B5EF4-FFF2-40B4-BE49-F238E27FC236}">
                <a16:creationId xmlns:a16="http://schemas.microsoft.com/office/drawing/2014/main" id="{C2F89B57-AD14-2129-5BC1-281CDF8029FB}"/>
              </a:ext>
            </a:extLst>
          </p:cNvPr>
          <p:cNvSpPr txBox="1">
            <a:spLocks/>
          </p:cNvSpPr>
          <p:nvPr/>
        </p:nvSpPr>
        <p:spPr>
          <a:xfrm>
            <a:off x="7636401" y="1676325"/>
            <a:ext cx="4473201" cy="437136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Particles-unresolved approach: first advance fluid keeping particles unchanged, then solve particles</a:t>
            </a:r>
          </a:p>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Modern implementation of a low-Mach number </a:t>
            </a:r>
            <a:r>
              <a:rPr lang="en-US" sz="1400" b="1" spc="-1" dirty="0">
                <a:solidFill>
                  <a:srgbClr val="000000"/>
                </a:solidFill>
                <a:latin typeface="Century Gothic"/>
              </a:rPr>
              <a:t>approximate projection </a:t>
            </a:r>
            <a:r>
              <a:rPr lang="en-US" sz="1400" spc="-1" dirty="0">
                <a:solidFill>
                  <a:srgbClr val="000000"/>
                </a:solidFill>
                <a:latin typeface="Century Gothic"/>
              </a:rPr>
              <a:t>method with a Godunov time advancement scheme</a:t>
            </a:r>
            <a:br>
              <a:rPr lang="en-US" sz="1400" spc="-1" dirty="0">
                <a:solidFill>
                  <a:srgbClr val="000000"/>
                </a:solidFill>
                <a:latin typeface="Century Gothic"/>
              </a:rPr>
            </a:br>
            <a:br>
              <a:rPr lang="en-US" sz="1400" spc="-1" dirty="0">
                <a:solidFill>
                  <a:srgbClr val="000000"/>
                </a:solidFill>
                <a:latin typeface="Century Gothic"/>
              </a:rPr>
            </a:br>
            <a:br>
              <a:rPr lang="en-US" sz="1400" spc="-1" dirty="0">
                <a:solidFill>
                  <a:srgbClr val="000000"/>
                </a:solidFill>
                <a:latin typeface="Century Gothic"/>
              </a:rPr>
            </a:br>
            <a:br>
              <a:rPr lang="en-US" sz="1400" spc="-1" dirty="0">
                <a:solidFill>
                  <a:srgbClr val="000000"/>
                </a:solidFill>
                <a:latin typeface="Century Gothic"/>
              </a:rPr>
            </a:br>
            <a:endParaRPr lang="en-US" sz="1400" spc="-1" dirty="0">
              <a:solidFill>
                <a:srgbClr val="000000"/>
              </a:solidFill>
              <a:latin typeface="Century Gothic"/>
            </a:endParaRPr>
          </a:p>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Solving enthalpy, species equations and heterogeneous chemical reactions can be switched on/off</a:t>
            </a:r>
          </a:p>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Incompressible fluid &amp; Ideal-Gas continuity constraints</a:t>
            </a:r>
          </a:p>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Either </a:t>
            </a:r>
            <a:r>
              <a:rPr lang="en-US" sz="1400" spc="-1" dirty="0" err="1">
                <a:solidFill>
                  <a:srgbClr val="000000"/>
                </a:solidFill>
                <a:latin typeface="Century Gothic"/>
              </a:rPr>
              <a:t>AMReX</a:t>
            </a:r>
            <a:r>
              <a:rPr lang="en-US" sz="1400" spc="-1" dirty="0">
                <a:solidFill>
                  <a:srgbClr val="000000"/>
                </a:solidFill>
                <a:latin typeface="Century Gothic"/>
              </a:rPr>
              <a:t> internal linear solvers </a:t>
            </a:r>
            <a:br>
              <a:rPr lang="en-US" sz="1400" spc="-1" dirty="0">
                <a:solidFill>
                  <a:srgbClr val="000000"/>
                </a:solidFill>
                <a:latin typeface="Century Gothic"/>
              </a:rPr>
            </a:br>
            <a:r>
              <a:rPr lang="en-US" sz="1400" spc="-1" dirty="0">
                <a:solidFill>
                  <a:srgbClr val="000000"/>
                </a:solidFill>
                <a:latin typeface="Century Gothic"/>
              </a:rPr>
              <a:t>or                    solvers can be used</a:t>
            </a:r>
          </a:p>
          <a:p>
            <a:pPr marL="0" indent="0">
              <a:lnSpc>
                <a:spcPct val="100000"/>
              </a:lnSpc>
              <a:buNone/>
              <a:tabLst>
                <a:tab pos="0" algn="l"/>
              </a:tabLst>
            </a:pPr>
            <a:endParaRPr lang="en-US" sz="1400" spc="-1" dirty="0">
              <a:solidFill>
                <a:srgbClr val="000000"/>
              </a:solidFill>
              <a:latin typeface="Century Gothic"/>
            </a:endParaRPr>
          </a:p>
        </p:txBody>
      </p:sp>
      <p:sp>
        <p:nvSpPr>
          <p:cNvPr id="14" name="PlaceHolder 1">
            <a:extLst>
              <a:ext uri="{FF2B5EF4-FFF2-40B4-BE49-F238E27FC236}">
                <a16:creationId xmlns:a16="http://schemas.microsoft.com/office/drawing/2014/main" id="{92CF38C7-AC48-A63C-1023-BB1B1A341208}"/>
              </a:ext>
            </a:extLst>
          </p:cNvPr>
          <p:cNvSpPr txBox="1">
            <a:spLocks/>
          </p:cNvSpPr>
          <p:nvPr/>
        </p:nvSpPr>
        <p:spPr>
          <a:xfrm>
            <a:off x="7571984" y="979416"/>
            <a:ext cx="3810512" cy="56040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Solver characteristics</a:t>
            </a:r>
          </a:p>
        </p:txBody>
      </p:sp>
      <p:pic>
        <p:nvPicPr>
          <p:cNvPr id="16" name="Picture 15">
            <a:extLst>
              <a:ext uri="{FF2B5EF4-FFF2-40B4-BE49-F238E27FC236}">
                <a16:creationId xmlns:a16="http://schemas.microsoft.com/office/drawing/2014/main" id="{2BF778B8-A2CA-B452-3034-090C234C6BA9}"/>
              </a:ext>
            </a:extLst>
          </p:cNvPr>
          <p:cNvPicPr>
            <a:picLocks noChangeAspect="1"/>
          </p:cNvPicPr>
          <p:nvPr/>
        </p:nvPicPr>
        <p:blipFill>
          <a:blip r:embed="rId7"/>
          <a:stretch>
            <a:fillRect/>
          </a:stretch>
        </p:blipFill>
        <p:spPr>
          <a:xfrm>
            <a:off x="8196843" y="5634416"/>
            <a:ext cx="851493" cy="292564"/>
          </a:xfrm>
          <a:prstGeom prst="rect">
            <a:avLst/>
          </a:prstGeom>
        </p:spPr>
      </p:pic>
      <p:sp>
        <p:nvSpPr>
          <p:cNvPr id="17" name="PlaceHolder 1">
            <a:extLst>
              <a:ext uri="{FF2B5EF4-FFF2-40B4-BE49-F238E27FC236}">
                <a16:creationId xmlns:a16="http://schemas.microsoft.com/office/drawing/2014/main" id="{4F8E185F-BE8A-E490-6AA1-3F76BE14F00B}"/>
              </a:ext>
            </a:extLst>
          </p:cNvPr>
          <p:cNvSpPr txBox="1">
            <a:spLocks/>
          </p:cNvSpPr>
          <p:nvPr/>
        </p:nvSpPr>
        <p:spPr>
          <a:xfrm>
            <a:off x="3962706" y="5393915"/>
            <a:ext cx="3356884" cy="823737"/>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tabLst>
                <a:tab pos="0" algn="l"/>
              </a:tabLst>
            </a:pPr>
            <a:r>
              <a:rPr lang="en-US" sz="1400" spc="-1" dirty="0">
                <a:solidFill>
                  <a:srgbClr val="000000"/>
                </a:solidFill>
                <a:latin typeface="Century Gothic"/>
              </a:rPr>
              <a:t>Complex geometries are generated from a user provided constructive solids geometry (CSG) file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2"/>
          <p:cNvSpPr>
            <a:spLocks noGrp="1"/>
          </p:cNvSpPr>
          <p:nvPr>
            <p:ph type="sldNum" idx="1"/>
          </p:nvPr>
        </p:nvSpPr>
        <p:spPr/>
        <p:txBody>
          <a:bodyPr/>
          <a:lstStyle/>
          <a:p>
            <a:fld id="{241E888A-07BE-49D6-AA99-BBBAC362E804}" type="slidenum">
              <a:rPr/>
              <a:t>8</a:t>
            </a:fld>
            <a:endParaRPr dirty="0"/>
          </a:p>
        </p:txBody>
      </p:sp>
      <p:sp>
        <p:nvSpPr>
          <p:cNvPr id="361" name="PlaceHolder 1"/>
          <p:cNvSpPr>
            <a:spLocks noGrp="1"/>
          </p:cNvSpPr>
          <p:nvPr>
            <p:ph type="title" idx="4294967295"/>
          </p:nvPr>
        </p:nvSpPr>
        <p:spPr>
          <a:xfrm>
            <a:off x="296802" y="64680"/>
            <a:ext cx="9585325" cy="748200"/>
          </a:xfrm>
          <a:prstGeom prst="rect">
            <a:avLst/>
          </a:prstGeom>
          <a:noFill/>
          <a:ln w="0">
            <a:noFill/>
          </a:ln>
        </p:spPr>
        <p:txBody>
          <a:bodyPr lIns="90000" tIns="45000" rIns="90000" bIns="45000" anchor="ctr">
            <a:noAutofit/>
          </a:bodyPr>
          <a:lstStyle/>
          <a:p>
            <a:pPr>
              <a:lnSpc>
                <a:spcPct val="90000"/>
              </a:lnSpc>
              <a:buNone/>
            </a:pPr>
            <a:r>
              <a:rPr lang="en-US" sz="3200" b="1" strike="noStrike" spc="-1" dirty="0">
                <a:solidFill>
                  <a:srgbClr val="000000"/>
                </a:solidFill>
                <a:latin typeface="Century Gothic"/>
              </a:rPr>
              <a:t>MFIX-Exa: Solid Phase Solver</a:t>
            </a:r>
            <a:endParaRPr lang="en-US" sz="3200" b="1" strike="noStrike" spc="-1" dirty="0">
              <a:latin typeface="Arial"/>
            </a:endParaRPr>
          </a:p>
        </p:txBody>
      </p:sp>
      <p:sp>
        <p:nvSpPr>
          <p:cNvPr id="28" name="PlaceHolder 1">
            <a:extLst>
              <a:ext uri="{FF2B5EF4-FFF2-40B4-BE49-F238E27FC236}">
                <a16:creationId xmlns:a16="http://schemas.microsoft.com/office/drawing/2014/main" id="{B1B9E352-6807-F258-9FFD-9D6902E6601F}"/>
              </a:ext>
            </a:extLst>
          </p:cNvPr>
          <p:cNvSpPr txBox="1">
            <a:spLocks/>
          </p:cNvSpPr>
          <p:nvPr/>
        </p:nvSpPr>
        <p:spPr>
          <a:xfrm>
            <a:off x="407691" y="1101204"/>
            <a:ext cx="3213194" cy="56040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Data Layout</a:t>
            </a:r>
          </a:p>
        </p:txBody>
      </p:sp>
      <p:grpSp>
        <p:nvGrpSpPr>
          <p:cNvPr id="4" name="Group 3">
            <a:extLst>
              <a:ext uri="{FF2B5EF4-FFF2-40B4-BE49-F238E27FC236}">
                <a16:creationId xmlns:a16="http://schemas.microsoft.com/office/drawing/2014/main" id="{E462EDF9-4886-7DB3-006B-F8388963A2EA}"/>
              </a:ext>
            </a:extLst>
          </p:cNvPr>
          <p:cNvGrpSpPr/>
          <p:nvPr/>
        </p:nvGrpSpPr>
        <p:grpSpPr>
          <a:xfrm>
            <a:off x="145788" y="1710932"/>
            <a:ext cx="3820943" cy="2092902"/>
            <a:chOff x="725017" y="1815218"/>
            <a:chExt cx="4664945" cy="2447012"/>
          </a:xfrm>
        </p:grpSpPr>
        <p:sp>
          <p:nvSpPr>
            <p:cNvPr id="2" name="Rectangle 1">
              <a:extLst>
                <a:ext uri="{FF2B5EF4-FFF2-40B4-BE49-F238E27FC236}">
                  <a16:creationId xmlns:a16="http://schemas.microsoft.com/office/drawing/2014/main" id="{F8BDCA03-1154-2AF3-B0D6-4FCE4EBA2F86}"/>
                </a:ext>
              </a:extLst>
            </p:cNvPr>
            <p:cNvSpPr/>
            <p:nvPr/>
          </p:nvSpPr>
          <p:spPr>
            <a:xfrm>
              <a:off x="1564877" y="2359150"/>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D307681-CFB1-1A80-8515-1A39DAD2EC68}"/>
                </a:ext>
              </a:extLst>
            </p:cNvPr>
            <p:cNvSpPr/>
            <p:nvPr/>
          </p:nvSpPr>
          <p:spPr>
            <a:xfrm>
              <a:off x="2082740" y="2359150"/>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A8A6FA-D916-9B1B-186F-C5CF6AAF1138}"/>
                </a:ext>
              </a:extLst>
            </p:cNvPr>
            <p:cNvSpPr/>
            <p:nvPr/>
          </p:nvSpPr>
          <p:spPr>
            <a:xfrm>
              <a:off x="2600603" y="2359150"/>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1B3855C-D639-9722-FFCC-4B75137A6FD9}"/>
                </a:ext>
              </a:extLst>
            </p:cNvPr>
            <p:cNvSpPr/>
            <p:nvPr/>
          </p:nvSpPr>
          <p:spPr>
            <a:xfrm>
              <a:off x="3118560" y="2359150"/>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1C598B6A-5AB6-4F83-8F70-B79FE2FB34EE}"/>
                </a:ext>
              </a:extLst>
            </p:cNvPr>
            <p:cNvGrpSpPr/>
            <p:nvPr/>
          </p:nvGrpSpPr>
          <p:grpSpPr>
            <a:xfrm>
              <a:off x="1564999" y="2858685"/>
              <a:ext cx="2588949" cy="309241"/>
              <a:chOff x="1092322" y="4080934"/>
              <a:chExt cx="2588947" cy="309240"/>
            </a:xfrm>
          </p:grpSpPr>
          <p:sp>
            <p:nvSpPr>
              <p:cNvPr id="13" name="Rectangle 12">
                <a:extLst>
                  <a:ext uri="{FF2B5EF4-FFF2-40B4-BE49-F238E27FC236}">
                    <a16:creationId xmlns:a16="http://schemas.microsoft.com/office/drawing/2014/main" id="{0A58B67A-3A41-8BD3-F48F-74D3B9EBA1C3}"/>
                  </a:ext>
                </a:extLst>
              </p:cNvPr>
              <p:cNvSpPr/>
              <p:nvPr/>
            </p:nvSpPr>
            <p:spPr>
              <a:xfrm>
                <a:off x="1092322" y="4080934"/>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A837100-243E-6E6C-5B6F-DFC97830796F}"/>
                  </a:ext>
                </a:extLst>
              </p:cNvPr>
              <p:cNvSpPr/>
              <p:nvPr/>
            </p:nvSpPr>
            <p:spPr>
              <a:xfrm>
                <a:off x="1610185" y="4080934"/>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D6789AB-3551-F27F-F05D-6FD96AB0FB5E}"/>
                  </a:ext>
                </a:extLst>
              </p:cNvPr>
              <p:cNvSpPr/>
              <p:nvPr/>
            </p:nvSpPr>
            <p:spPr>
              <a:xfrm>
                <a:off x="2128048" y="4080934"/>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83EC817-2FEB-0E76-DDEB-D4B213D2E373}"/>
                  </a:ext>
                </a:extLst>
              </p:cNvPr>
              <p:cNvSpPr/>
              <p:nvPr/>
            </p:nvSpPr>
            <p:spPr>
              <a:xfrm>
                <a:off x="2646004" y="4080934"/>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D59585A-A304-9094-B054-9BA9D8E77AB2}"/>
                  </a:ext>
                </a:extLst>
              </p:cNvPr>
              <p:cNvSpPr/>
              <p:nvPr/>
            </p:nvSpPr>
            <p:spPr>
              <a:xfrm>
                <a:off x="3163406" y="4080934"/>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C7275714-CBC2-1384-3ABA-360EC080FBC5}"/>
                </a:ext>
              </a:extLst>
            </p:cNvPr>
            <p:cNvGrpSpPr/>
            <p:nvPr/>
          </p:nvGrpSpPr>
          <p:grpSpPr>
            <a:xfrm>
              <a:off x="1564999" y="3358220"/>
              <a:ext cx="2588949" cy="309241"/>
              <a:chOff x="1092322" y="4580468"/>
              <a:chExt cx="2588947" cy="309240"/>
            </a:xfrm>
          </p:grpSpPr>
          <p:sp>
            <p:nvSpPr>
              <p:cNvPr id="19" name="Rectangle 18">
                <a:extLst>
                  <a:ext uri="{FF2B5EF4-FFF2-40B4-BE49-F238E27FC236}">
                    <a16:creationId xmlns:a16="http://schemas.microsoft.com/office/drawing/2014/main" id="{C935B17F-A863-EF26-5493-425AEE3E1318}"/>
                  </a:ext>
                </a:extLst>
              </p:cNvPr>
              <p:cNvSpPr/>
              <p:nvPr/>
            </p:nvSpPr>
            <p:spPr>
              <a:xfrm>
                <a:off x="1092322" y="4580468"/>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74246DC-219E-C546-F3A5-009112722537}"/>
                  </a:ext>
                </a:extLst>
              </p:cNvPr>
              <p:cNvSpPr/>
              <p:nvPr/>
            </p:nvSpPr>
            <p:spPr>
              <a:xfrm>
                <a:off x="1610185" y="4580468"/>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827909-F218-0EF5-BB42-157B4C5638BF}"/>
                  </a:ext>
                </a:extLst>
              </p:cNvPr>
              <p:cNvSpPr/>
              <p:nvPr/>
            </p:nvSpPr>
            <p:spPr>
              <a:xfrm>
                <a:off x="2128048" y="4580468"/>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86E700-91EE-8B6B-5D20-FEB9A52D82DD}"/>
                  </a:ext>
                </a:extLst>
              </p:cNvPr>
              <p:cNvSpPr/>
              <p:nvPr/>
            </p:nvSpPr>
            <p:spPr>
              <a:xfrm>
                <a:off x="2646004" y="4580468"/>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8191BE4-98E0-8E07-AEF8-2CF0A7A4DF15}"/>
                  </a:ext>
                </a:extLst>
              </p:cNvPr>
              <p:cNvSpPr/>
              <p:nvPr/>
            </p:nvSpPr>
            <p:spPr>
              <a:xfrm>
                <a:off x="3163406" y="4580468"/>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C6DAD5E2-9765-8B7F-388D-6209D21038D4}"/>
                </a:ext>
              </a:extLst>
            </p:cNvPr>
            <p:cNvSpPr/>
            <p:nvPr/>
          </p:nvSpPr>
          <p:spPr>
            <a:xfrm>
              <a:off x="1564876" y="3878737"/>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220AB4A-7009-FE59-E784-98A953597464}"/>
                </a:ext>
              </a:extLst>
            </p:cNvPr>
            <p:cNvSpPr/>
            <p:nvPr/>
          </p:nvSpPr>
          <p:spPr>
            <a:xfrm>
              <a:off x="2082739" y="3878737"/>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F0CD683-E844-4B02-B314-53EE924F4B88}"/>
                </a:ext>
              </a:extLst>
            </p:cNvPr>
            <p:cNvSpPr/>
            <p:nvPr/>
          </p:nvSpPr>
          <p:spPr>
            <a:xfrm>
              <a:off x="2600602" y="3878737"/>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E6E5307-AE88-FF02-B5BD-3B056022B0C2}"/>
                </a:ext>
              </a:extLst>
            </p:cNvPr>
            <p:cNvSpPr/>
            <p:nvPr/>
          </p:nvSpPr>
          <p:spPr>
            <a:xfrm>
              <a:off x="3118559" y="3878737"/>
              <a:ext cx="517863" cy="309241"/>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PlaceHolder 1">
              <a:extLst>
                <a:ext uri="{FF2B5EF4-FFF2-40B4-BE49-F238E27FC236}">
                  <a16:creationId xmlns:a16="http://schemas.microsoft.com/office/drawing/2014/main" id="{58C6AD34-6773-6B99-7754-E59A8AC39FCB}"/>
                </a:ext>
              </a:extLst>
            </p:cNvPr>
            <p:cNvSpPr txBox="1">
              <a:spLocks/>
            </p:cNvSpPr>
            <p:nvPr/>
          </p:nvSpPr>
          <p:spPr>
            <a:xfrm>
              <a:off x="725017" y="2361988"/>
              <a:ext cx="1040223"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radius</a:t>
              </a:r>
            </a:p>
          </p:txBody>
        </p:sp>
        <p:sp>
          <p:nvSpPr>
            <p:cNvPr id="48" name="PlaceHolder 1">
              <a:extLst>
                <a:ext uri="{FF2B5EF4-FFF2-40B4-BE49-F238E27FC236}">
                  <a16:creationId xmlns:a16="http://schemas.microsoft.com/office/drawing/2014/main" id="{CF564168-5058-BBFE-C93B-9CF70BE16F62}"/>
                </a:ext>
              </a:extLst>
            </p:cNvPr>
            <p:cNvSpPr txBox="1">
              <a:spLocks/>
            </p:cNvSpPr>
            <p:nvPr/>
          </p:nvSpPr>
          <p:spPr>
            <a:xfrm>
              <a:off x="725017" y="2865093"/>
              <a:ext cx="1040223"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mass</a:t>
              </a:r>
            </a:p>
          </p:txBody>
        </p:sp>
        <p:sp>
          <p:nvSpPr>
            <p:cNvPr id="52" name="PlaceHolder 1">
              <a:extLst>
                <a:ext uri="{FF2B5EF4-FFF2-40B4-BE49-F238E27FC236}">
                  <a16:creationId xmlns:a16="http://schemas.microsoft.com/office/drawing/2014/main" id="{AF3D1738-D81C-2F72-F576-8E0772FD9977}"/>
                </a:ext>
              </a:extLst>
            </p:cNvPr>
            <p:cNvSpPr txBox="1">
              <a:spLocks/>
            </p:cNvSpPr>
            <p:nvPr/>
          </p:nvSpPr>
          <p:spPr>
            <a:xfrm>
              <a:off x="725017" y="3334672"/>
              <a:ext cx="1040222"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etc.</a:t>
              </a:r>
            </a:p>
          </p:txBody>
        </p:sp>
        <p:sp>
          <p:nvSpPr>
            <p:cNvPr id="53" name="PlaceHolder 1">
              <a:extLst>
                <a:ext uri="{FF2B5EF4-FFF2-40B4-BE49-F238E27FC236}">
                  <a16:creationId xmlns:a16="http://schemas.microsoft.com/office/drawing/2014/main" id="{3CB070C9-74B2-E2C3-F816-E2641A00ED89}"/>
                </a:ext>
              </a:extLst>
            </p:cNvPr>
            <p:cNvSpPr txBox="1">
              <a:spLocks/>
            </p:cNvSpPr>
            <p:nvPr/>
          </p:nvSpPr>
          <p:spPr>
            <a:xfrm rot="5400000">
              <a:off x="862877" y="3879978"/>
              <a:ext cx="428147" cy="336357"/>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a:t>
              </a:r>
            </a:p>
          </p:txBody>
        </p:sp>
        <p:sp>
          <p:nvSpPr>
            <p:cNvPr id="55" name="PlaceHolder 1">
              <a:extLst>
                <a:ext uri="{FF2B5EF4-FFF2-40B4-BE49-F238E27FC236}">
                  <a16:creationId xmlns:a16="http://schemas.microsoft.com/office/drawing/2014/main" id="{54B38FBB-8E98-4122-4367-F77CBE379FED}"/>
                </a:ext>
              </a:extLst>
            </p:cNvPr>
            <p:cNvSpPr txBox="1">
              <a:spLocks/>
            </p:cNvSpPr>
            <p:nvPr/>
          </p:nvSpPr>
          <p:spPr>
            <a:xfrm>
              <a:off x="4337759" y="2409234"/>
              <a:ext cx="1040223"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400" spc="-1" dirty="0">
                  <a:solidFill>
                    <a:srgbClr val="000000"/>
                  </a:solidFill>
                  <a:latin typeface="Century Gothic"/>
                  <a:ea typeface="Arial"/>
                </a:rPr>
                <a:t>…</a:t>
              </a:r>
            </a:p>
          </p:txBody>
        </p:sp>
        <p:sp>
          <p:nvSpPr>
            <p:cNvPr id="56" name="PlaceHolder 1">
              <a:extLst>
                <a:ext uri="{FF2B5EF4-FFF2-40B4-BE49-F238E27FC236}">
                  <a16:creationId xmlns:a16="http://schemas.microsoft.com/office/drawing/2014/main" id="{6A6F0323-045F-4D17-FA22-416D7EF4FD62}"/>
                </a:ext>
              </a:extLst>
            </p:cNvPr>
            <p:cNvSpPr txBox="1">
              <a:spLocks/>
            </p:cNvSpPr>
            <p:nvPr/>
          </p:nvSpPr>
          <p:spPr>
            <a:xfrm>
              <a:off x="4349739" y="3899836"/>
              <a:ext cx="1040223"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400" spc="-1" dirty="0">
                  <a:solidFill>
                    <a:srgbClr val="000000"/>
                  </a:solidFill>
                  <a:latin typeface="Century Gothic"/>
                  <a:ea typeface="Arial"/>
                </a:rPr>
                <a:t>…</a:t>
              </a:r>
            </a:p>
          </p:txBody>
        </p:sp>
        <p:sp>
          <p:nvSpPr>
            <p:cNvPr id="57" name="PlaceHolder 1">
              <a:extLst>
                <a:ext uri="{FF2B5EF4-FFF2-40B4-BE49-F238E27FC236}">
                  <a16:creationId xmlns:a16="http://schemas.microsoft.com/office/drawing/2014/main" id="{92E24871-D5F5-54C2-B8E5-FB15631A1A8F}"/>
                </a:ext>
              </a:extLst>
            </p:cNvPr>
            <p:cNvSpPr txBox="1">
              <a:spLocks/>
            </p:cNvSpPr>
            <p:nvPr/>
          </p:nvSpPr>
          <p:spPr>
            <a:xfrm>
              <a:off x="4337759" y="3361628"/>
              <a:ext cx="1040223"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400" spc="-1" dirty="0">
                  <a:solidFill>
                    <a:srgbClr val="000000"/>
                  </a:solidFill>
                  <a:latin typeface="Century Gothic"/>
                  <a:ea typeface="Arial"/>
                </a:rPr>
                <a:t>…</a:t>
              </a:r>
            </a:p>
          </p:txBody>
        </p:sp>
        <p:sp>
          <p:nvSpPr>
            <p:cNvPr id="58" name="PlaceHolder 1">
              <a:extLst>
                <a:ext uri="{FF2B5EF4-FFF2-40B4-BE49-F238E27FC236}">
                  <a16:creationId xmlns:a16="http://schemas.microsoft.com/office/drawing/2014/main" id="{A0F95611-7DAE-7A1E-0E8F-1433DA4B7B73}"/>
                </a:ext>
              </a:extLst>
            </p:cNvPr>
            <p:cNvSpPr txBox="1">
              <a:spLocks/>
            </p:cNvSpPr>
            <p:nvPr/>
          </p:nvSpPr>
          <p:spPr>
            <a:xfrm>
              <a:off x="4337760" y="2865092"/>
              <a:ext cx="1040223"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400" spc="-1" dirty="0">
                  <a:solidFill>
                    <a:srgbClr val="000000"/>
                  </a:solidFill>
                  <a:latin typeface="Century Gothic"/>
                  <a:ea typeface="Arial"/>
                </a:rPr>
                <a:t>…</a:t>
              </a:r>
            </a:p>
          </p:txBody>
        </p:sp>
        <p:sp>
          <p:nvSpPr>
            <p:cNvPr id="61" name="Rectangle 60">
              <a:extLst>
                <a:ext uri="{FF2B5EF4-FFF2-40B4-BE49-F238E27FC236}">
                  <a16:creationId xmlns:a16="http://schemas.microsoft.com/office/drawing/2014/main" id="{753F61E7-5E26-DF1A-D0A9-0CE4987F1D94}"/>
                </a:ext>
              </a:extLst>
            </p:cNvPr>
            <p:cNvSpPr/>
            <p:nvPr/>
          </p:nvSpPr>
          <p:spPr>
            <a:xfrm>
              <a:off x="3636084" y="3878737"/>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0" name="Right Brace 5139">
              <a:extLst>
                <a:ext uri="{FF2B5EF4-FFF2-40B4-BE49-F238E27FC236}">
                  <a16:creationId xmlns:a16="http://schemas.microsoft.com/office/drawing/2014/main" id="{E4A5C457-5425-3FA7-EC7D-966F4C9E9A54}"/>
                </a:ext>
              </a:extLst>
            </p:cNvPr>
            <p:cNvSpPr/>
            <p:nvPr/>
          </p:nvSpPr>
          <p:spPr>
            <a:xfrm rot="16200000">
              <a:off x="3075575" y="594671"/>
              <a:ext cx="191612" cy="32131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41" name="PlaceHolder 1">
              <a:extLst>
                <a:ext uri="{FF2B5EF4-FFF2-40B4-BE49-F238E27FC236}">
                  <a16:creationId xmlns:a16="http://schemas.microsoft.com/office/drawing/2014/main" id="{ED7988DC-46D5-0117-66DB-6B41A08EBA12}"/>
                </a:ext>
              </a:extLst>
            </p:cNvPr>
            <p:cNvSpPr txBox="1">
              <a:spLocks/>
            </p:cNvSpPr>
            <p:nvPr/>
          </p:nvSpPr>
          <p:spPr>
            <a:xfrm>
              <a:off x="2467794" y="1815218"/>
              <a:ext cx="1869965" cy="336358"/>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nb of particles</a:t>
              </a:r>
            </a:p>
          </p:txBody>
        </p:sp>
        <p:sp>
          <p:nvSpPr>
            <p:cNvPr id="5144" name="Rectangle 5143">
              <a:extLst>
                <a:ext uri="{FF2B5EF4-FFF2-40B4-BE49-F238E27FC236}">
                  <a16:creationId xmlns:a16="http://schemas.microsoft.com/office/drawing/2014/main" id="{A56CE04D-AE7B-F6FD-A940-9F873B0EE421}"/>
                </a:ext>
              </a:extLst>
            </p:cNvPr>
            <p:cNvSpPr/>
            <p:nvPr/>
          </p:nvSpPr>
          <p:spPr>
            <a:xfrm>
              <a:off x="3635990" y="2359149"/>
              <a:ext cx="517863" cy="30924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5" name="PlaceHolder 1">
              <a:extLst>
                <a:ext uri="{FF2B5EF4-FFF2-40B4-BE49-F238E27FC236}">
                  <a16:creationId xmlns:a16="http://schemas.microsoft.com/office/drawing/2014/main" id="{99F9C623-7FB3-D67D-D31C-FF6DE2C4ADA8}"/>
                </a:ext>
              </a:extLst>
            </p:cNvPr>
            <p:cNvSpPr txBox="1">
              <a:spLocks/>
            </p:cNvSpPr>
            <p:nvPr/>
          </p:nvSpPr>
          <p:spPr>
            <a:xfrm>
              <a:off x="1689069" y="2337407"/>
              <a:ext cx="33625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r</a:t>
              </a:r>
              <a:r>
                <a:rPr lang="en-US" sz="1100" spc="-1" baseline="-25000" dirty="0">
                  <a:solidFill>
                    <a:srgbClr val="000000"/>
                  </a:solidFill>
                  <a:latin typeface="Century Gothic"/>
                  <a:ea typeface="Arial"/>
                </a:rPr>
                <a:t>1</a:t>
              </a:r>
            </a:p>
          </p:txBody>
        </p:sp>
        <p:sp>
          <p:nvSpPr>
            <p:cNvPr id="5146" name="PlaceHolder 1">
              <a:extLst>
                <a:ext uri="{FF2B5EF4-FFF2-40B4-BE49-F238E27FC236}">
                  <a16:creationId xmlns:a16="http://schemas.microsoft.com/office/drawing/2014/main" id="{529FCEFF-0F7B-4872-8AE0-00BF9EF5737F}"/>
                </a:ext>
              </a:extLst>
            </p:cNvPr>
            <p:cNvSpPr txBox="1">
              <a:spLocks/>
            </p:cNvSpPr>
            <p:nvPr/>
          </p:nvSpPr>
          <p:spPr>
            <a:xfrm>
              <a:off x="2179314" y="2331722"/>
              <a:ext cx="33625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r</a:t>
              </a:r>
              <a:r>
                <a:rPr lang="en-US" sz="1100" spc="-1" baseline="-25000" dirty="0">
                  <a:solidFill>
                    <a:srgbClr val="000000"/>
                  </a:solidFill>
                  <a:latin typeface="Century Gothic"/>
                  <a:ea typeface="Arial"/>
                </a:rPr>
                <a:t>2</a:t>
              </a:r>
            </a:p>
          </p:txBody>
        </p:sp>
        <p:sp>
          <p:nvSpPr>
            <p:cNvPr id="5147" name="PlaceHolder 1">
              <a:extLst>
                <a:ext uri="{FF2B5EF4-FFF2-40B4-BE49-F238E27FC236}">
                  <a16:creationId xmlns:a16="http://schemas.microsoft.com/office/drawing/2014/main" id="{07F90F7C-3A08-61B6-25B6-A03136C487AC}"/>
                </a:ext>
              </a:extLst>
            </p:cNvPr>
            <p:cNvSpPr txBox="1">
              <a:spLocks/>
            </p:cNvSpPr>
            <p:nvPr/>
          </p:nvSpPr>
          <p:spPr>
            <a:xfrm>
              <a:off x="2698852" y="2344071"/>
              <a:ext cx="33625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r</a:t>
              </a:r>
              <a:r>
                <a:rPr lang="en-US" sz="1100" spc="-1" baseline="-25000" dirty="0">
                  <a:solidFill>
                    <a:srgbClr val="000000"/>
                  </a:solidFill>
                  <a:latin typeface="Century Gothic"/>
                  <a:ea typeface="Arial"/>
                </a:rPr>
                <a:t>3</a:t>
              </a:r>
            </a:p>
          </p:txBody>
        </p:sp>
        <p:sp>
          <p:nvSpPr>
            <p:cNvPr id="5148" name="PlaceHolder 1">
              <a:extLst>
                <a:ext uri="{FF2B5EF4-FFF2-40B4-BE49-F238E27FC236}">
                  <a16:creationId xmlns:a16="http://schemas.microsoft.com/office/drawing/2014/main" id="{1686205F-E3DF-62A2-26E5-1818A1603B03}"/>
                </a:ext>
              </a:extLst>
            </p:cNvPr>
            <p:cNvSpPr txBox="1">
              <a:spLocks/>
            </p:cNvSpPr>
            <p:nvPr/>
          </p:nvSpPr>
          <p:spPr>
            <a:xfrm>
              <a:off x="3234073" y="2331722"/>
              <a:ext cx="33625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r</a:t>
              </a:r>
              <a:r>
                <a:rPr lang="en-US" sz="1100" spc="-1" baseline="-25000" dirty="0">
                  <a:solidFill>
                    <a:srgbClr val="000000"/>
                  </a:solidFill>
                  <a:latin typeface="Century Gothic"/>
                  <a:ea typeface="Arial"/>
                </a:rPr>
                <a:t>4</a:t>
              </a:r>
            </a:p>
          </p:txBody>
        </p:sp>
        <p:sp>
          <p:nvSpPr>
            <p:cNvPr id="5149" name="PlaceHolder 1">
              <a:extLst>
                <a:ext uri="{FF2B5EF4-FFF2-40B4-BE49-F238E27FC236}">
                  <a16:creationId xmlns:a16="http://schemas.microsoft.com/office/drawing/2014/main" id="{2FCD4E03-8FAD-9E72-B8CF-1A3178246C19}"/>
                </a:ext>
              </a:extLst>
            </p:cNvPr>
            <p:cNvSpPr txBox="1">
              <a:spLocks/>
            </p:cNvSpPr>
            <p:nvPr/>
          </p:nvSpPr>
          <p:spPr>
            <a:xfrm>
              <a:off x="3751936" y="2337720"/>
              <a:ext cx="33625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r</a:t>
              </a:r>
              <a:r>
                <a:rPr lang="en-US" sz="1100" spc="-1" baseline="-25000" dirty="0">
                  <a:solidFill>
                    <a:srgbClr val="000000"/>
                  </a:solidFill>
                  <a:latin typeface="Century Gothic"/>
                  <a:ea typeface="Arial"/>
                </a:rPr>
                <a:t>5</a:t>
              </a:r>
            </a:p>
          </p:txBody>
        </p:sp>
        <p:sp>
          <p:nvSpPr>
            <p:cNvPr id="5150" name="PlaceHolder 1">
              <a:extLst>
                <a:ext uri="{FF2B5EF4-FFF2-40B4-BE49-F238E27FC236}">
                  <a16:creationId xmlns:a16="http://schemas.microsoft.com/office/drawing/2014/main" id="{DDC1D9CB-D7C1-E22D-5F04-EC9C46F93B37}"/>
                </a:ext>
              </a:extLst>
            </p:cNvPr>
            <p:cNvSpPr txBox="1">
              <a:spLocks/>
            </p:cNvSpPr>
            <p:nvPr/>
          </p:nvSpPr>
          <p:spPr>
            <a:xfrm>
              <a:off x="1641133" y="2850997"/>
              <a:ext cx="48634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m</a:t>
              </a:r>
              <a:r>
                <a:rPr lang="en-US" sz="1100" spc="-1" baseline="-25000" dirty="0">
                  <a:solidFill>
                    <a:srgbClr val="000000"/>
                  </a:solidFill>
                  <a:latin typeface="Century Gothic"/>
                  <a:ea typeface="Arial"/>
                </a:rPr>
                <a:t>1</a:t>
              </a:r>
            </a:p>
          </p:txBody>
        </p:sp>
        <p:sp>
          <p:nvSpPr>
            <p:cNvPr id="5155" name="PlaceHolder 1">
              <a:extLst>
                <a:ext uri="{FF2B5EF4-FFF2-40B4-BE49-F238E27FC236}">
                  <a16:creationId xmlns:a16="http://schemas.microsoft.com/office/drawing/2014/main" id="{5F92CC5A-632D-E0BF-E9A5-3C3CC9B05E8C}"/>
                </a:ext>
              </a:extLst>
            </p:cNvPr>
            <p:cNvSpPr txBox="1">
              <a:spLocks/>
            </p:cNvSpPr>
            <p:nvPr/>
          </p:nvSpPr>
          <p:spPr>
            <a:xfrm>
              <a:off x="2136739" y="2846044"/>
              <a:ext cx="48634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m</a:t>
              </a:r>
              <a:r>
                <a:rPr lang="en-US" sz="1100" spc="-1" baseline="-25000" dirty="0">
                  <a:solidFill>
                    <a:srgbClr val="000000"/>
                  </a:solidFill>
                  <a:latin typeface="Century Gothic"/>
                  <a:ea typeface="Arial"/>
                </a:rPr>
                <a:t>2</a:t>
              </a:r>
            </a:p>
          </p:txBody>
        </p:sp>
        <p:sp>
          <p:nvSpPr>
            <p:cNvPr id="5156" name="PlaceHolder 1">
              <a:extLst>
                <a:ext uri="{FF2B5EF4-FFF2-40B4-BE49-F238E27FC236}">
                  <a16:creationId xmlns:a16="http://schemas.microsoft.com/office/drawing/2014/main" id="{05398003-F18D-3B2D-7FB7-7D14E0DAAE9E}"/>
                </a:ext>
              </a:extLst>
            </p:cNvPr>
            <p:cNvSpPr txBox="1">
              <a:spLocks/>
            </p:cNvSpPr>
            <p:nvPr/>
          </p:nvSpPr>
          <p:spPr>
            <a:xfrm>
              <a:off x="2639027" y="2849714"/>
              <a:ext cx="48634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m</a:t>
              </a:r>
              <a:r>
                <a:rPr lang="en-US" sz="1100" spc="-1" baseline="-25000" dirty="0">
                  <a:solidFill>
                    <a:srgbClr val="000000"/>
                  </a:solidFill>
                  <a:latin typeface="Century Gothic"/>
                  <a:ea typeface="Arial"/>
                </a:rPr>
                <a:t>3</a:t>
              </a:r>
            </a:p>
          </p:txBody>
        </p:sp>
        <p:sp>
          <p:nvSpPr>
            <p:cNvPr id="5157" name="PlaceHolder 1">
              <a:extLst>
                <a:ext uri="{FF2B5EF4-FFF2-40B4-BE49-F238E27FC236}">
                  <a16:creationId xmlns:a16="http://schemas.microsoft.com/office/drawing/2014/main" id="{EF67B03C-750C-DC5E-57F7-C02118D9A6E7}"/>
                </a:ext>
              </a:extLst>
            </p:cNvPr>
            <p:cNvSpPr txBox="1">
              <a:spLocks/>
            </p:cNvSpPr>
            <p:nvPr/>
          </p:nvSpPr>
          <p:spPr>
            <a:xfrm>
              <a:off x="3171883" y="2845340"/>
              <a:ext cx="48634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m</a:t>
              </a:r>
              <a:r>
                <a:rPr lang="en-US" sz="1100" spc="-1" baseline="-25000" dirty="0">
                  <a:solidFill>
                    <a:srgbClr val="000000"/>
                  </a:solidFill>
                  <a:latin typeface="Century Gothic"/>
                  <a:ea typeface="Arial"/>
                </a:rPr>
                <a:t>4</a:t>
              </a:r>
            </a:p>
          </p:txBody>
        </p:sp>
        <p:sp>
          <p:nvSpPr>
            <p:cNvPr id="5158" name="PlaceHolder 1">
              <a:extLst>
                <a:ext uri="{FF2B5EF4-FFF2-40B4-BE49-F238E27FC236}">
                  <a16:creationId xmlns:a16="http://schemas.microsoft.com/office/drawing/2014/main" id="{7B37DB8A-D859-6810-8D41-58D266B23431}"/>
                </a:ext>
              </a:extLst>
            </p:cNvPr>
            <p:cNvSpPr txBox="1">
              <a:spLocks/>
            </p:cNvSpPr>
            <p:nvPr/>
          </p:nvSpPr>
          <p:spPr>
            <a:xfrm>
              <a:off x="3704735" y="2845344"/>
              <a:ext cx="486341" cy="27828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1100" spc="-1" dirty="0">
                  <a:solidFill>
                    <a:srgbClr val="000000"/>
                  </a:solidFill>
                  <a:latin typeface="Century Gothic"/>
                  <a:ea typeface="Arial"/>
                </a:rPr>
                <a:t>m</a:t>
              </a:r>
              <a:r>
                <a:rPr lang="en-US" sz="1100" spc="-1" baseline="-25000" dirty="0">
                  <a:solidFill>
                    <a:srgbClr val="000000"/>
                  </a:solidFill>
                  <a:latin typeface="Century Gothic"/>
                  <a:ea typeface="Arial"/>
                </a:rPr>
                <a:t>5</a:t>
              </a:r>
            </a:p>
          </p:txBody>
        </p:sp>
      </p:grpSp>
      <p:sp>
        <p:nvSpPr>
          <p:cNvPr id="5166" name="PlaceHolder 1">
            <a:extLst>
              <a:ext uri="{FF2B5EF4-FFF2-40B4-BE49-F238E27FC236}">
                <a16:creationId xmlns:a16="http://schemas.microsoft.com/office/drawing/2014/main" id="{9DFF66F5-D849-E161-3345-26018B0BD177}"/>
              </a:ext>
            </a:extLst>
          </p:cNvPr>
          <p:cNvSpPr txBox="1">
            <a:spLocks/>
          </p:cNvSpPr>
          <p:nvPr/>
        </p:nvSpPr>
        <p:spPr>
          <a:xfrm>
            <a:off x="3799168" y="1116673"/>
            <a:ext cx="3731351" cy="56040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Fluid-Particle Coupling</a:t>
            </a:r>
          </a:p>
        </p:txBody>
      </p:sp>
      <p:pic>
        <p:nvPicPr>
          <p:cNvPr id="5168" name="Picture 5167">
            <a:extLst>
              <a:ext uri="{FF2B5EF4-FFF2-40B4-BE49-F238E27FC236}">
                <a16:creationId xmlns:a16="http://schemas.microsoft.com/office/drawing/2014/main" id="{CF23F82F-A5D9-D71D-8065-2CDB9741B4F0}"/>
              </a:ext>
            </a:extLst>
          </p:cNvPr>
          <p:cNvPicPr>
            <a:picLocks noChangeAspect="1"/>
          </p:cNvPicPr>
          <p:nvPr/>
        </p:nvPicPr>
        <p:blipFill>
          <a:blip r:embed="rId2"/>
          <a:stretch>
            <a:fillRect/>
          </a:stretch>
        </p:blipFill>
        <p:spPr>
          <a:xfrm>
            <a:off x="4451155" y="2025775"/>
            <a:ext cx="2703860" cy="1805652"/>
          </a:xfrm>
          <a:prstGeom prst="rect">
            <a:avLst/>
          </a:prstGeom>
        </p:spPr>
      </p:pic>
      <p:sp>
        <p:nvSpPr>
          <p:cNvPr id="5" name="PlaceHolder 1">
            <a:extLst>
              <a:ext uri="{FF2B5EF4-FFF2-40B4-BE49-F238E27FC236}">
                <a16:creationId xmlns:a16="http://schemas.microsoft.com/office/drawing/2014/main" id="{3BD84261-EF6E-C43B-D9C6-C663C171023F}"/>
              </a:ext>
            </a:extLst>
          </p:cNvPr>
          <p:cNvSpPr txBox="1">
            <a:spLocks/>
          </p:cNvSpPr>
          <p:nvPr/>
        </p:nvSpPr>
        <p:spPr>
          <a:xfrm>
            <a:off x="260120" y="4504635"/>
            <a:ext cx="3256355" cy="1227729"/>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tabLst>
                <a:tab pos="0" algn="l"/>
              </a:tabLst>
            </a:pPr>
            <a:r>
              <a:rPr lang="en-US" sz="1400" spc="-1" dirty="0" err="1">
                <a:solidFill>
                  <a:srgbClr val="000000"/>
                </a:solidFill>
                <a:latin typeface="Century Gothic"/>
              </a:rPr>
              <a:t>AMReX</a:t>
            </a:r>
            <a:r>
              <a:rPr lang="en-US" sz="1400" spc="-1" dirty="0">
                <a:solidFill>
                  <a:srgbClr val="000000"/>
                </a:solidFill>
                <a:latin typeface="Century Gothic"/>
              </a:rPr>
              <a:t> “Struct-of-Arrays”</a:t>
            </a:r>
          </a:p>
          <a:p>
            <a:pPr marL="0" indent="0" algn="ctr">
              <a:lnSpc>
                <a:spcPct val="100000"/>
              </a:lnSpc>
              <a:buNone/>
              <a:tabLst>
                <a:tab pos="0" algn="l"/>
              </a:tabLst>
            </a:pPr>
            <a:r>
              <a:rPr lang="en-US" sz="1400" spc="-1" dirty="0">
                <a:solidFill>
                  <a:srgbClr val="000000"/>
                </a:solidFill>
                <a:latin typeface="Century Gothic"/>
              </a:rPr>
              <a:t>improves coalescence when</a:t>
            </a:r>
          </a:p>
          <a:p>
            <a:pPr marL="0" indent="0" algn="ctr">
              <a:lnSpc>
                <a:spcPct val="100000"/>
              </a:lnSpc>
              <a:buNone/>
              <a:tabLst>
                <a:tab pos="0" algn="l"/>
              </a:tabLst>
            </a:pPr>
            <a:r>
              <a:rPr lang="en-US" sz="1400" spc="-1" dirty="0">
                <a:solidFill>
                  <a:srgbClr val="000000"/>
                </a:solidFill>
                <a:latin typeface="Century Gothic"/>
              </a:rPr>
              <a:t> accessing the GPU global memory</a:t>
            </a:r>
          </a:p>
        </p:txBody>
      </p:sp>
      <p:sp>
        <p:nvSpPr>
          <p:cNvPr id="8" name="PlaceHolder 1">
            <a:extLst>
              <a:ext uri="{FF2B5EF4-FFF2-40B4-BE49-F238E27FC236}">
                <a16:creationId xmlns:a16="http://schemas.microsoft.com/office/drawing/2014/main" id="{09CD1AC9-D3D0-B10C-86F7-9FAF9B9BB557}"/>
              </a:ext>
            </a:extLst>
          </p:cNvPr>
          <p:cNvSpPr txBox="1">
            <a:spLocks/>
          </p:cNvSpPr>
          <p:nvPr/>
        </p:nvSpPr>
        <p:spPr>
          <a:xfrm>
            <a:off x="3856490" y="4504635"/>
            <a:ext cx="3565181" cy="1377516"/>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0" algn="l"/>
              </a:tabLst>
            </a:pPr>
            <a:r>
              <a:rPr lang="en-US" sz="1400" spc="-1" dirty="0">
                <a:solidFill>
                  <a:srgbClr val="000000"/>
                </a:solidFill>
                <a:latin typeface="Century Gothic"/>
              </a:rPr>
              <a:t>Deposition and interpolation kernels:</a:t>
            </a:r>
          </a:p>
          <a:p>
            <a:pPr>
              <a:lnSpc>
                <a:spcPct val="100000"/>
              </a:lnSpc>
              <a:buFontTx/>
              <a:buChar char="-"/>
              <a:tabLst>
                <a:tab pos="0" algn="l"/>
              </a:tabLst>
            </a:pPr>
            <a:r>
              <a:rPr lang="en-US" sz="1400" spc="-1" dirty="0">
                <a:solidFill>
                  <a:srgbClr val="000000"/>
                </a:solidFill>
                <a:latin typeface="Century Gothic"/>
              </a:rPr>
              <a:t>linear kernel for regular stencils</a:t>
            </a:r>
          </a:p>
          <a:p>
            <a:pPr>
              <a:lnSpc>
                <a:spcPct val="100000"/>
              </a:lnSpc>
              <a:buFontTx/>
              <a:buChar char="-"/>
              <a:tabLst>
                <a:tab pos="0" algn="l"/>
              </a:tabLst>
            </a:pPr>
            <a:r>
              <a:rPr lang="en-US" sz="1400" spc="-1" dirty="0">
                <a:solidFill>
                  <a:srgbClr val="000000"/>
                </a:solidFill>
                <a:latin typeface="Century Gothic"/>
              </a:rPr>
              <a:t>nonlinear kernel for irregular stencils </a:t>
            </a:r>
          </a:p>
        </p:txBody>
      </p:sp>
      <p:sp>
        <p:nvSpPr>
          <p:cNvPr id="10" name="Arrow: Down 9">
            <a:extLst>
              <a:ext uri="{FF2B5EF4-FFF2-40B4-BE49-F238E27FC236}">
                <a16:creationId xmlns:a16="http://schemas.microsoft.com/office/drawing/2014/main" id="{B5FF13EF-DCD2-B5A9-489C-FBEDC90F3BCA}"/>
              </a:ext>
            </a:extLst>
          </p:cNvPr>
          <p:cNvSpPr/>
          <p:nvPr/>
        </p:nvSpPr>
        <p:spPr>
          <a:xfrm>
            <a:off x="1869934" y="3931599"/>
            <a:ext cx="236269" cy="4347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C17512-BF58-C4C2-432A-E499D98FD747}"/>
              </a:ext>
            </a:extLst>
          </p:cNvPr>
          <p:cNvPicPr/>
          <p:nvPr/>
        </p:nvPicPr>
        <p:blipFill>
          <a:blip r:embed="rId3"/>
          <a:stretch/>
        </p:blipFill>
        <p:spPr>
          <a:xfrm>
            <a:off x="9022978" y="3068855"/>
            <a:ext cx="2125281" cy="1852062"/>
          </a:xfrm>
          <a:prstGeom prst="rect">
            <a:avLst/>
          </a:prstGeom>
          <a:ln w="0">
            <a:noFill/>
          </a:ln>
        </p:spPr>
      </p:pic>
      <p:sp>
        <p:nvSpPr>
          <p:cNvPr id="12" name="PlaceHolder 1">
            <a:extLst>
              <a:ext uri="{FF2B5EF4-FFF2-40B4-BE49-F238E27FC236}">
                <a16:creationId xmlns:a16="http://schemas.microsoft.com/office/drawing/2014/main" id="{2B23C66B-7039-E3B5-CEC0-F4E4FD8388E5}"/>
              </a:ext>
            </a:extLst>
          </p:cNvPr>
          <p:cNvSpPr txBox="1">
            <a:spLocks/>
          </p:cNvSpPr>
          <p:nvPr/>
        </p:nvSpPr>
        <p:spPr>
          <a:xfrm>
            <a:off x="7836273" y="1710932"/>
            <a:ext cx="4209939" cy="4171219"/>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Particle-Walls collisions computed by representing the boundaries through a level-set function</a:t>
            </a:r>
          </a:p>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The DEM model uses a soft-sphere spring-dashpot model for particle-particle collisions</a:t>
            </a:r>
          </a:p>
          <a:p>
            <a:pPr>
              <a:lnSpc>
                <a:spcPct val="100000"/>
              </a:lnSpc>
              <a:buFont typeface="Wingdings" panose="05000000000000000000" pitchFamily="2" charset="2"/>
              <a:buChar char="§"/>
              <a:tabLst>
                <a:tab pos="0" algn="l"/>
              </a:tabLst>
            </a:pPr>
            <a:endParaRPr lang="en-US" sz="1400" spc="-1" dirty="0">
              <a:solidFill>
                <a:srgbClr val="000000"/>
              </a:solidFill>
              <a:latin typeface="Century Gothic"/>
            </a:endParaRPr>
          </a:p>
          <a:p>
            <a:pPr>
              <a:lnSpc>
                <a:spcPct val="100000"/>
              </a:lnSpc>
              <a:buFont typeface="Wingdings" panose="05000000000000000000" pitchFamily="2" charset="2"/>
              <a:buChar char="§"/>
              <a:tabLst>
                <a:tab pos="0" algn="l"/>
              </a:tabLst>
            </a:pPr>
            <a:endParaRPr lang="en-US" sz="1400" spc="-1" dirty="0">
              <a:solidFill>
                <a:srgbClr val="000000"/>
              </a:solidFill>
              <a:latin typeface="Century Gothic"/>
            </a:endParaRPr>
          </a:p>
          <a:p>
            <a:pPr>
              <a:lnSpc>
                <a:spcPct val="100000"/>
              </a:lnSpc>
              <a:buFont typeface="Wingdings" panose="05000000000000000000" pitchFamily="2" charset="2"/>
              <a:buChar char="§"/>
              <a:tabLst>
                <a:tab pos="0" algn="l"/>
              </a:tabLst>
            </a:pPr>
            <a:endParaRPr lang="en-US" sz="1400" spc="-1" dirty="0">
              <a:solidFill>
                <a:srgbClr val="000000"/>
              </a:solidFill>
              <a:latin typeface="Century Gothic"/>
            </a:endParaRPr>
          </a:p>
          <a:p>
            <a:pPr>
              <a:lnSpc>
                <a:spcPct val="100000"/>
              </a:lnSpc>
              <a:buFont typeface="Wingdings" panose="05000000000000000000" pitchFamily="2" charset="2"/>
              <a:buChar char="§"/>
              <a:tabLst>
                <a:tab pos="0" algn="l"/>
              </a:tabLst>
            </a:pPr>
            <a:endParaRPr lang="en-US" sz="1400" spc="-1" dirty="0">
              <a:solidFill>
                <a:srgbClr val="000000"/>
              </a:solidFill>
              <a:latin typeface="Century Gothic"/>
            </a:endParaRPr>
          </a:p>
          <a:p>
            <a:pPr>
              <a:lnSpc>
                <a:spcPct val="100000"/>
              </a:lnSpc>
              <a:buFont typeface="Wingdings" panose="05000000000000000000" pitchFamily="2" charset="2"/>
              <a:buChar char="§"/>
              <a:tabLst>
                <a:tab pos="0" algn="l"/>
              </a:tabLst>
            </a:pPr>
            <a:endParaRPr lang="en-US" sz="1400" spc="-1" dirty="0">
              <a:solidFill>
                <a:srgbClr val="000000"/>
              </a:solidFill>
              <a:latin typeface="Century Gothic"/>
            </a:endParaRPr>
          </a:p>
          <a:p>
            <a:pPr>
              <a:lnSpc>
                <a:spcPct val="100000"/>
              </a:lnSpc>
              <a:buFont typeface="Wingdings" panose="05000000000000000000" pitchFamily="2" charset="2"/>
              <a:buChar char="§"/>
              <a:tabLst>
                <a:tab pos="0" algn="l"/>
              </a:tabLst>
            </a:pPr>
            <a:endParaRPr lang="en-US" sz="1400" spc="-1" dirty="0">
              <a:solidFill>
                <a:srgbClr val="000000"/>
              </a:solidFill>
              <a:latin typeface="Century Gothic"/>
            </a:endParaRPr>
          </a:p>
          <a:p>
            <a:pPr>
              <a:lnSpc>
                <a:spcPct val="100000"/>
              </a:lnSpc>
              <a:buFont typeface="Wingdings" panose="05000000000000000000" pitchFamily="2" charset="2"/>
              <a:buChar char="§"/>
              <a:tabLst>
                <a:tab pos="0" algn="l"/>
              </a:tabLst>
            </a:pPr>
            <a:r>
              <a:rPr lang="en-US" sz="1400" spc="-1" dirty="0">
                <a:solidFill>
                  <a:srgbClr val="000000"/>
                </a:solidFill>
                <a:latin typeface="Century Gothic"/>
              </a:rPr>
              <a:t>The PIC model uses an iterative solids stress model to minimize over-packing</a:t>
            </a:r>
          </a:p>
        </p:txBody>
      </p:sp>
      <p:sp>
        <p:nvSpPr>
          <p:cNvPr id="18" name="PlaceHolder 1">
            <a:extLst>
              <a:ext uri="{FF2B5EF4-FFF2-40B4-BE49-F238E27FC236}">
                <a16:creationId xmlns:a16="http://schemas.microsoft.com/office/drawing/2014/main" id="{40BF6BEF-D9C6-8BAB-176D-8D24B3826BCE}"/>
              </a:ext>
            </a:extLst>
          </p:cNvPr>
          <p:cNvSpPr txBox="1">
            <a:spLocks/>
          </p:cNvSpPr>
          <p:nvPr/>
        </p:nvSpPr>
        <p:spPr>
          <a:xfrm>
            <a:off x="8282849" y="1150530"/>
            <a:ext cx="3535458" cy="560402"/>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gn="ctr">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Short-Range Forces</a:t>
            </a:r>
          </a:p>
        </p:txBody>
      </p:sp>
      <p:sp>
        <p:nvSpPr>
          <p:cNvPr id="23" name="Content Placeholder 21">
            <a:extLst>
              <a:ext uri="{FF2B5EF4-FFF2-40B4-BE49-F238E27FC236}">
                <a16:creationId xmlns:a16="http://schemas.microsoft.com/office/drawing/2014/main" id="{2CAACE78-11D2-328E-84DA-8673214D235B}"/>
              </a:ext>
            </a:extLst>
          </p:cNvPr>
          <p:cNvSpPr/>
          <p:nvPr/>
        </p:nvSpPr>
        <p:spPr>
          <a:xfrm>
            <a:off x="184936" y="5961531"/>
            <a:ext cx="11633371" cy="30370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nSpc>
                <a:spcPct val="100000"/>
              </a:lnSpc>
              <a:buNone/>
              <a:tabLst>
                <a:tab pos="0" algn="l"/>
              </a:tabLst>
            </a:pPr>
            <a:r>
              <a:rPr lang="en-US" sz="1000" b="0" strike="noStrike" spc="-1" dirty="0">
                <a:solidFill>
                  <a:srgbClr val="000000"/>
                </a:solidFill>
                <a:latin typeface="Century Gothic" panose="020B0502020202020204" pitchFamily="34" charset="0"/>
                <a:ea typeface="Arial"/>
              </a:rPr>
              <a:t>Musser, J., Almgren, A.S., Fullmer, W.D., et al. (2021). </a:t>
            </a:r>
            <a:r>
              <a:rPr lang="en-US" sz="1000" b="1" strike="noStrike" spc="-1" dirty="0">
                <a:solidFill>
                  <a:srgbClr val="000000"/>
                </a:solidFill>
                <a:latin typeface="Century Gothic" panose="020B0502020202020204" pitchFamily="34" charset="0"/>
                <a:ea typeface="Arial"/>
              </a:rPr>
              <a:t>Mfix-exa: A path toward exascale cfd-dem simulations</a:t>
            </a:r>
            <a:r>
              <a:rPr lang="en-US" sz="1000" b="0" strike="noStrike" spc="-1" dirty="0">
                <a:solidFill>
                  <a:srgbClr val="000000"/>
                </a:solidFill>
                <a:latin typeface="Century Gothic" panose="020B0502020202020204" pitchFamily="34" charset="0"/>
                <a:ea typeface="Arial"/>
              </a:rPr>
              <a:t>. </a:t>
            </a:r>
            <a:r>
              <a:rPr lang="en-US" sz="1000" b="0" i="1" strike="noStrike" spc="-1" dirty="0">
                <a:solidFill>
                  <a:srgbClr val="000000"/>
                </a:solidFill>
                <a:latin typeface="Century Gothic" panose="020B0502020202020204" pitchFamily="34" charset="0"/>
                <a:ea typeface="Arial"/>
              </a:rPr>
              <a:t>The International Journal of High Performance Computing Applications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measuring device&#10;&#10;Description automatically generated">
            <a:extLst>
              <a:ext uri="{FF2B5EF4-FFF2-40B4-BE49-F238E27FC236}">
                <a16:creationId xmlns:a16="http://schemas.microsoft.com/office/drawing/2014/main" id="{84805706-A9B9-9937-BCEE-FFE85016A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806" y="1027011"/>
            <a:ext cx="1808792" cy="5049542"/>
          </a:xfrm>
          <a:prstGeom prst="rect">
            <a:avLst/>
          </a:prstGeom>
        </p:spPr>
      </p:pic>
      <p:sp>
        <p:nvSpPr>
          <p:cNvPr id="4" name="PlaceHolder 1">
            <a:extLst>
              <a:ext uri="{FF2B5EF4-FFF2-40B4-BE49-F238E27FC236}">
                <a16:creationId xmlns:a16="http://schemas.microsoft.com/office/drawing/2014/main" id="{B5153D9C-AABF-4CFF-B57A-46B1E11F4E06}"/>
              </a:ext>
            </a:extLst>
          </p:cNvPr>
          <p:cNvSpPr txBox="1">
            <a:spLocks/>
          </p:cNvSpPr>
          <p:nvPr/>
        </p:nvSpPr>
        <p:spPr>
          <a:xfrm>
            <a:off x="312534" y="120267"/>
            <a:ext cx="9586913" cy="647700"/>
          </a:xfrm>
          <a:prstGeom prst="rect">
            <a:avLst/>
          </a:prstGeom>
          <a:noFill/>
          <a:ln w="0">
            <a:noFill/>
          </a:ln>
        </p:spPr>
        <p:txBody>
          <a:bodyPr lIns="90000" tIns="45000" rIns="90000" bIns="4500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1" dirty="0">
                <a:solidFill>
                  <a:srgbClr val="000000"/>
                </a:solidFill>
                <a:latin typeface="Century Gothic"/>
              </a:rPr>
              <a:t>Bootstrapping Initial Conditions</a:t>
            </a:r>
            <a:endParaRPr lang="en-US" sz="3200" b="1" spc="-1" dirty="0">
              <a:latin typeface="Arial"/>
            </a:endParaRPr>
          </a:p>
        </p:txBody>
      </p:sp>
      <p:pic>
        <p:nvPicPr>
          <p:cNvPr id="6" name="Picture 5" descr="A close-up of a cell&#10;&#10;Description automatically generated">
            <a:extLst>
              <a:ext uri="{FF2B5EF4-FFF2-40B4-BE49-F238E27FC236}">
                <a16:creationId xmlns:a16="http://schemas.microsoft.com/office/drawing/2014/main" id="{495841D9-5990-C7CF-B0F6-59EBD57FA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578" y="1016154"/>
            <a:ext cx="1808792" cy="5049543"/>
          </a:xfrm>
          <a:prstGeom prst="rect">
            <a:avLst/>
          </a:prstGeom>
        </p:spPr>
      </p:pic>
      <p:sp>
        <p:nvSpPr>
          <p:cNvPr id="2" name="PlaceHolder 1">
            <a:extLst>
              <a:ext uri="{FF2B5EF4-FFF2-40B4-BE49-F238E27FC236}">
                <a16:creationId xmlns:a16="http://schemas.microsoft.com/office/drawing/2014/main" id="{BF3E09F8-895B-D09E-5C62-B5F8A5A6BEA1}"/>
              </a:ext>
            </a:extLst>
          </p:cNvPr>
          <p:cNvSpPr txBox="1">
            <a:spLocks/>
          </p:cNvSpPr>
          <p:nvPr/>
        </p:nvSpPr>
        <p:spPr>
          <a:xfrm>
            <a:off x="771414" y="2900558"/>
            <a:ext cx="7044828" cy="877709"/>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600" spc="-1" dirty="0">
                <a:solidFill>
                  <a:srgbClr val="000000"/>
                </a:solidFill>
                <a:latin typeface="Century Gothic"/>
                <a:ea typeface="Arial"/>
              </a:rPr>
              <a:t>Use the PIC checkpoint file to create a restart file for the full CFD-DEM simulation containing over 800M active control volumes for the fluid and more than 5.3B DEM particles!</a:t>
            </a:r>
          </a:p>
        </p:txBody>
      </p:sp>
      <p:sp>
        <p:nvSpPr>
          <p:cNvPr id="5" name="PlaceHolder 1">
            <a:extLst>
              <a:ext uri="{FF2B5EF4-FFF2-40B4-BE49-F238E27FC236}">
                <a16:creationId xmlns:a16="http://schemas.microsoft.com/office/drawing/2014/main" id="{C2E0D8F1-A8D5-515B-41A1-FE41850DB9D4}"/>
              </a:ext>
            </a:extLst>
          </p:cNvPr>
          <p:cNvSpPr txBox="1">
            <a:spLocks/>
          </p:cNvSpPr>
          <p:nvPr/>
        </p:nvSpPr>
        <p:spPr>
          <a:xfrm>
            <a:off x="235711" y="1598464"/>
            <a:ext cx="6700176" cy="647701"/>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800" b="1" spc="-1" dirty="0">
                <a:solidFill>
                  <a:srgbClr val="000000"/>
                </a:solidFill>
                <a:latin typeface="Century Gothic"/>
                <a:ea typeface="Arial"/>
              </a:rPr>
              <a:t>1) MFIX-Exa PIC run</a:t>
            </a:r>
          </a:p>
        </p:txBody>
      </p:sp>
      <p:sp>
        <p:nvSpPr>
          <p:cNvPr id="7" name="PlaceHolder 1">
            <a:extLst>
              <a:ext uri="{FF2B5EF4-FFF2-40B4-BE49-F238E27FC236}">
                <a16:creationId xmlns:a16="http://schemas.microsoft.com/office/drawing/2014/main" id="{38360332-1A86-C51A-4DAA-087ECEEF138A}"/>
              </a:ext>
            </a:extLst>
          </p:cNvPr>
          <p:cNvSpPr txBox="1">
            <a:spLocks/>
          </p:cNvSpPr>
          <p:nvPr/>
        </p:nvSpPr>
        <p:spPr>
          <a:xfrm>
            <a:off x="500214" y="2581890"/>
            <a:ext cx="3233999" cy="647701"/>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800" b="1" spc="-1" dirty="0">
                <a:solidFill>
                  <a:srgbClr val="000000"/>
                </a:solidFill>
                <a:latin typeface="Century Gothic"/>
                <a:ea typeface="Arial"/>
              </a:rPr>
              <a:t>2) PIC </a:t>
            </a:r>
            <a:r>
              <a:rPr lang="en-US" sz="1800" b="1" spc="-1" dirty="0">
                <a:solidFill>
                  <a:srgbClr val="000000"/>
                </a:solidFill>
                <a:latin typeface="Century Gothic"/>
                <a:ea typeface="Arial"/>
                <a:sym typeface="Wingdings" panose="05000000000000000000" pitchFamily="2" charset="2"/>
              </a:rPr>
              <a:t></a:t>
            </a:r>
            <a:r>
              <a:rPr lang="en-US" sz="1800" b="1" spc="-1" dirty="0">
                <a:solidFill>
                  <a:srgbClr val="000000"/>
                </a:solidFill>
                <a:latin typeface="Century Gothic"/>
                <a:ea typeface="Arial"/>
              </a:rPr>
              <a:t> DEM conversion </a:t>
            </a:r>
          </a:p>
        </p:txBody>
      </p:sp>
      <p:sp>
        <p:nvSpPr>
          <p:cNvPr id="9" name="PlaceHolder 1">
            <a:extLst>
              <a:ext uri="{FF2B5EF4-FFF2-40B4-BE49-F238E27FC236}">
                <a16:creationId xmlns:a16="http://schemas.microsoft.com/office/drawing/2014/main" id="{71591ED5-B9AF-DE38-7A1F-2DEBD7025F65}"/>
              </a:ext>
            </a:extLst>
          </p:cNvPr>
          <p:cNvSpPr txBox="1">
            <a:spLocks/>
          </p:cNvSpPr>
          <p:nvPr/>
        </p:nvSpPr>
        <p:spPr>
          <a:xfrm>
            <a:off x="768019" y="3847160"/>
            <a:ext cx="5635560" cy="647701"/>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800" b="1" spc="-1" dirty="0">
                <a:solidFill>
                  <a:srgbClr val="000000"/>
                </a:solidFill>
                <a:latin typeface="Century Gothic"/>
                <a:ea typeface="Arial"/>
              </a:rPr>
              <a:t>3) MFIX-Exa DEM restart</a:t>
            </a:r>
          </a:p>
        </p:txBody>
      </p:sp>
      <p:sp>
        <p:nvSpPr>
          <p:cNvPr id="12" name="PlaceHolder 1">
            <a:extLst>
              <a:ext uri="{FF2B5EF4-FFF2-40B4-BE49-F238E27FC236}">
                <a16:creationId xmlns:a16="http://schemas.microsoft.com/office/drawing/2014/main" id="{4E2B2862-A790-FCE4-F618-D00977F8DBE0}"/>
              </a:ext>
            </a:extLst>
          </p:cNvPr>
          <p:cNvSpPr txBox="1">
            <a:spLocks/>
          </p:cNvSpPr>
          <p:nvPr/>
        </p:nvSpPr>
        <p:spPr>
          <a:xfrm>
            <a:off x="1032479" y="4724868"/>
            <a:ext cx="3478256" cy="647701"/>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800" b="1" spc="-1" dirty="0">
                <a:solidFill>
                  <a:srgbClr val="000000"/>
                </a:solidFill>
                <a:latin typeface="Century Gothic"/>
                <a:ea typeface="Arial"/>
              </a:rPr>
              <a:t>4) Visualization of the results</a:t>
            </a:r>
          </a:p>
        </p:txBody>
      </p:sp>
      <p:pic>
        <p:nvPicPr>
          <p:cNvPr id="13" name="Picture 12">
            <a:extLst>
              <a:ext uri="{FF2B5EF4-FFF2-40B4-BE49-F238E27FC236}">
                <a16:creationId xmlns:a16="http://schemas.microsoft.com/office/drawing/2014/main" id="{D6327C99-66DC-17AA-8F4D-73BE8177648B}"/>
              </a:ext>
            </a:extLst>
          </p:cNvPr>
          <p:cNvPicPr>
            <a:picLocks noChangeAspect="1"/>
          </p:cNvPicPr>
          <p:nvPr/>
        </p:nvPicPr>
        <p:blipFill>
          <a:blip r:embed="rId4"/>
          <a:stretch>
            <a:fillRect/>
          </a:stretch>
        </p:blipFill>
        <p:spPr>
          <a:xfrm>
            <a:off x="8650069" y="5027817"/>
            <a:ext cx="639809" cy="689503"/>
          </a:xfrm>
          <a:prstGeom prst="rect">
            <a:avLst/>
          </a:prstGeom>
        </p:spPr>
      </p:pic>
      <p:pic>
        <p:nvPicPr>
          <p:cNvPr id="14" name="Picture 13">
            <a:extLst>
              <a:ext uri="{FF2B5EF4-FFF2-40B4-BE49-F238E27FC236}">
                <a16:creationId xmlns:a16="http://schemas.microsoft.com/office/drawing/2014/main" id="{EA72B7BA-8D5E-5807-67DF-1C61AE5C49D6}"/>
              </a:ext>
            </a:extLst>
          </p:cNvPr>
          <p:cNvPicPr>
            <a:picLocks noChangeAspect="1"/>
          </p:cNvPicPr>
          <p:nvPr/>
        </p:nvPicPr>
        <p:blipFill>
          <a:blip r:embed="rId4"/>
          <a:stretch>
            <a:fillRect/>
          </a:stretch>
        </p:blipFill>
        <p:spPr>
          <a:xfrm>
            <a:off x="10684156" y="4987349"/>
            <a:ext cx="639809" cy="689503"/>
          </a:xfrm>
          <a:prstGeom prst="rect">
            <a:avLst/>
          </a:prstGeom>
        </p:spPr>
      </p:pic>
      <p:sp>
        <p:nvSpPr>
          <p:cNvPr id="10" name="Slide Number Placeholder 9">
            <a:extLst>
              <a:ext uri="{FF2B5EF4-FFF2-40B4-BE49-F238E27FC236}">
                <a16:creationId xmlns:a16="http://schemas.microsoft.com/office/drawing/2014/main" id="{669E6F0A-668B-D64B-1C3F-6965CB7DFC9A}"/>
              </a:ext>
            </a:extLst>
          </p:cNvPr>
          <p:cNvSpPr>
            <a:spLocks noGrp="1"/>
          </p:cNvSpPr>
          <p:nvPr>
            <p:ph type="sldNum" idx="1"/>
          </p:nvPr>
        </p:nvSpPr>
        <p:spPr/>
        <p:txBody>
          <a:bodyPr/>
          <a:lstStyle/>
          <a:p>
            <a:fld id="{54C017FE-BE46-4D85-9E9E-06FA19EE8289}" type="slidenum">
              <a:rPr lang="en-US" smtClean="0"/>
              <a:t>9</a:t>
            </a:fld>
            <a:endParaRPr lang="en-US" dirty="0"/>
          </a:p>
        </p:txBody>
      </p:sp>
      <p:sp>
        <p:nvSpPr>
          <p:cNvPr id="16" name="PlaceHolder 1">
            <a:extLst>
              <a:ext uri="{FF2B5EF4-FFF2-40B4-BE49-F238E27FC236}">
                <a16:creationId xmlns:a16="http://schemas.microsoft.com/office/drawing/2014/main" id="{1D62B7C9-B735-F14A-CB5F-B44A6F4D2D1B}"/>
              </a:ext>
            </a:extLst>
          </p:cNvPr>
          <p:cNvSpPr txBox="1">
            <a:spLocks/>
          </p:cNvSpPr>
          <p:nvPr/>
        </p:nvSpPr>
        <p:spPr>
          <a:xfrm>
            <a:off x="281444" y="883712"/>
            <a:ext cx="5852773" cy="543831"/>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a:lnSpc>
                <a:spcPct val="100000"/>
              </a:lnSpc>
              <a:buFont typeface="Arial" panose="020B0604020202020204" pitchFamily="34" charset="0"/>
              <a:buNone/>
              <a:tabLst>
                <a:tab pos="0" algn="l"/>
              </a:tabLst>
            </a:pPr>
            <a:r>
              <a:rPr lang="en-US" sz="2400" spc="-1" dirty="0">
                <a:solidFill>
                  <a:srgbClr val="000000"/>
                </a:solidFill>
                <a:latin typeface="Century Gothic"/>
                <a:ea typeface="Arial"/>
              </a:rPr>
              <a:t>PIC to DEM conversion</a:t>
            </a:r>
          </a:p>
        </p:txBody>
      </p:sp>
      <p:sp>
        <p:nvSpPr>
          <p:cNvPr id="15" name="PlaceHolder 1">
            <a:extLst>
              <a:ext uri="{FF2B5EF4-FFF2-40B4-BE49-F238E27FC236}">
                <a16:creationId xmlns:a16="http://schemas.microsoft.com/office/drawing/2014/main" id="{18A987EB-4B7A-F4C3-34EE-77A0898DB0E1}"/>
              </a:ext>
            </a:extLst>
          </p:cNvPr>
          <p:cNvSpPr txBox="1">
            <a:spLocks/>
          </p:cNvSpPr>
          <p:nvPr/>
        </p:nvSpPr>
        <p:spPr>
          <a:xfrm>
            <a:off x="495717" y="1916051"/>
            <a:ext cx="6539497" cy="706417"/>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600" spc="-1" dirty="0">
                <a:solidFill>
                  <a:srgbClr val="000000"/>
                </a:solidFill>
                <a:latin typeface="Century Gothic"/>
                <a:ea typeface="Arial"/>
              </a:rPr>
              <a:t>Run PIC until transient regime is over, then save the current status in a checkpoint file and stop the simulation.</a:t>
            </a:r>
          </a:p>
        </p:txBody>
      </p:sp>
      <p:sp>
        <p:nvSpPr>
          <p:cNvPr id="17" name="PlaceHolder 1">
            <a:extLst>
              <a:ext uri="{FF2B5EF4-FFF2-40B4-BE49-F238E27FC236}">
                <a16:creationId xmlns:a16="http://schemas.microsoft.com/office/drawing/2014/main" id="{329D0539-A6BA-FE9E-39B0-CA52CFD71E93}"/>
              </a:ext>
            </a:extLst>
          </p:cNvPr>
          <p:cNvSpPr txBox="1">
            <a:spLocks/>
          </p:cNvSpPr>
          <p:nvPr/>
        </p:nvSpPr>
        <p:spPr>
          <a:xfrm>
            <a:off x="1032479" y="4171010"/>
            <a:ext cx="7044828" cy="877709"/>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600" spc="-1" dirty="0">
                <a:solidFill>
                  <a:srgbClr val="000000"/>
                </a:solidFill>
                <a:latin typeface="Century Gothic"/>
                <a:ea typeface="Arial"/>
              </a:rPr>
              <a:t>Restart the CFD-DEM run from the converted checkpoint file.</a:t>
            </a:r>
          </a:p>
        </p:txBody>
      </p:sp>
      <p:sp>
        <p:nvSpPr>
          <p:cNvPr id="18" name="PlaceHolder 1">
            <a:extLst>
              <a:ext uri="{FF2B5EF4-FFF2-40B4-BE49-F238E27FC236}">
                <a16:creationId xmlns:a16="http://schemas.microsoft.com/office/drawing/2014/main" id="{EE543ADB-8F72-C8F6-4B6E-18683EE94CCB}"/>
              </a:ext>
            </a:extLst>
          </p:cNvPr>
          <p:cNvSpPr txBox="1">
            <a:spLocks/>
          </p:cNvSpPr>
          <p:nvPr/>
        </p:nvSpPr>
        <p:spPr>
          <a:xfrm>
            <a:off x="1346353" y="5109456"/>
            <a:ext cx="7044828" cy="877709"/>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0" algn="l"/>
              </a:tabLst>
            </a:pPr>
            <a:r>
              <a:rPr lang="en-US" sz="1600" spc="-1" dirty="0">
                <a:solidFill>
                  <a:srgbClr val="000000"/>
                </a:solidFill>
                <a:latin typeface="Century Gothic"/>
                <a:ea typeface="Arial"/>
              </a:rPr>
              <a:t>MFIX-Exa provides data reduction methods in the form of “user monitors” and supports in-situ visualization with Ascent.</a:t>
            </a:r>
          </a:p>
        </p:txBody>
      </p:sp>
      <p:pic>
        <p:nvPicPr>
          <p:cNvPr id="20" name="Picture 19">
            <a:extLst>
              <a:ext uri="{FF2B5EF4-FFF2-40B4-BE49-F238E27FC236}">
                <a16:creationId xmlns:a16="http://schemas.microsoft.com/office/drawing/2014/main" id="{2867AD39-7770-4747-54A6-C958466B8255}"/>
              </a:ext>
            </a:extLst>
          </p:cNvPr>
          <p:cNvPicPr>
            <a:picLocks noChangeAspect="1"/>
          </p:cNvPicPr>
          <p:nvPr/>
        </p:nvPicPr>
        <p:blipFill>
          <a:blip r:embed="rId5"/>
          <a:stretch>
            <a:fillRect/>
          </a:stretch>
        </p:blipFill>
        <p:spPr>
          <a:xfrm>
            <a:off x="6027272" y="5402415"/>
            <a:ext cx="994833" cy="274437"/>
          </a:xfrm>
          <a:prstGeom prst="rect">
            <a:avLst/>
          </a:prstGeom>
        </p:spPr>
      </p:pic>
      <p:sp>
        <p:nvSpPr>
          <p:cNvPr id="21" name="Content Placeholder 21">
            <a:extLst>
              <a:ext uri="{FF2B5EF4-FFF2-40B4-BE49-F238E27FC236}">
                <a16:creationId xmlns:a16="http://schemas.microsoft.com/office/drawing/2014/main" id="{519DBB38-1B0E-7513-B9BA-074E2941A96A}"/>
              </a:ext>
            </a:extLst>
          </p:cNvPr>
          <p:cNvSpPr/>
          <p:nvPr/>
        </p:nvSpPr>
        <p:spPr>
          <a:xfrm>
            <a:off x="184936" y="5961531"/>
            <a:ext cx="11633371" cy="30370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nSpc>
                <a:spcPct val="100000"/>
              </a:lnSpc>
              <a:buNone/>
              <a:tabLst>
                <a:tab pos="0" algn="l"/>
              </a:tabLst>
            </a:pPr>
            <a:r>
              <a:rPr lang="en-US" sz="1000" b="0" strike="noStrike" spc="-1" dirty="0">
                <a:solidFill>
                  <a:srgbClr val="000000"/>
                </a:solidFill>
                <a:latin typeface="Century Gothic" panose="020B0502020202020204" pitchFamily="34" charset="0"/>
                <a:ea typeface="Arial"/>
              </a:rPr>
              <a:t>Musser, J., </a:t>
            </a:r>
            <a:r>
              <a:rPr lang="en-US" sz="1000" b="0" strike="noStrike" spc="-1" dirty="0" err="1">
                <a:solidFill>
                  <a:srgbClr val="000000"/>
                </a:solidFill>
                <a:latin typeface="Century Gothic" panose="020B0502020202020204" pitchFamily="34" charset="0"/>
                <a:ea typeface="Arial"/>
              </a:rPr>
              <a:t>Porcu</a:t>
            </a:r>
            <a:r>
              <a:rPr lang="en-US" sz="1000" b="0" strike="noStrike" spc="-1" dirty="0">
                <a:solidFill>
                  <a:srgbClr val="000000"/>
                </a:solidFill>
                <a:latin typeface="Century Gothic" panose="020B0502020202020204" pitchFamily="34" charset="0"/>
                <a:ea typeface="Arial"/>
              </a:rPr>
              <a:t>, R., Fullmer, W.D., (submitted). </a:t>
            </a:r>
            <a:r>
              <a:rPr lang="en-US" sz="1000" b="1" strike="noStrike" spc="-1" dirty="0">
                <a:solidFill>
                  <a:srgbClr val="000000"/>
                </a:solidFill>
                <a:latin typeface="Century Gothic" panose="020B0502020202020204" pitchFamily="34" charset="0"/>
                <a:ea typeface="Arial"/>
              </a:rPr>
              <a:t>A demonstration of CFD-DEM at the </a:t>
            </a:r>
            <a:r>
              <a:rPr lang="en-US" sz="1000" b="1" strike="noStrike" spc="-1" dirty="0" err="1">
                <a:solidFill>
                  <a:srgbClr val="000000"/>
                </a:solidFill>
                <a:latin typeface="Century Gothic" panose="020B0502020202020204" pitchFamily="34" charset="0"/>
                <a:ea typeface="Arial"/>
              </a:rPr>
              <a:t>exascale</a:t>
            </a:r>
            <a:r>
              <a:rPr lang="en-US" sz="1000" b="0" strike="noStrike" spc="-1" dirty="0">
                <a:solidFill>
                  <a:srgbClr val="000000"/>
                </a:solidFill>
                <a:latin typeface="Century Gothic" panose="020B0502020202020204" pitchFamily="34" charset="0"/>
                <a:ea typeface="Arial"/>
              </a:rPr>
              <a:t>. </a:t>
            </a:r>
            <a:r>
              <a:rPr lang="en-US" sz="1000" b="0" i="1" strike="noStrike" spc="-1" dirty="0">
                <a:solidFill>
                  <a:srgbClr val="000000"/>
                </a:solidFill>
                <a:latin typeface="Century Gothic" panose="020B0502020202020204" pitchFamily="34" charset="0"/>
                <a:ea typeface="Arial"/>
              </a:rPr>
              <a:t>Journal of Fluids Engineering</a:t>
            </a:r>
          </a:p>
        </p:txBody>
      </p:sp>
    </p:spTree>
    <p:extLst>
      <p:ext uri="{BB962C8B-B14F-4D97-AF65-F5344CB8AC3E}">
        <p14:creationId xmlns:p14="http://schemas.microsoft.com/office/powerpoint/2010/main" val="3893227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0.xml><?xml version="1.0" encoding="utf-8"?>
<p:tagLst xmlns:a="http://schemas.openxmlformats.org/drawingml/2006/main" xmlns:r="http://schemas.openxmlformats.org/officeDocument/2006/relationships" xmlns:p="http://schemas.openxmlformats.org/presentationml/2006/main">
  <p:tag name="MIO_USER_INPUT_REQUIRED" val="Date of Presentation;Presentation Date"/>
  <p:tag name="MIO_USER_INPUT_OPTIONAL" val=" "/>
  <p:tag name="MIO_USER_INPUT_FIXED" val=" "/>
</p:tagLst>
</file>

<file path=ppt/tags/tag11.xml><?xml version="1.0" encoding="utf-8"?>
<p:tagLst xmlns:a="http://schemas.openxmlformats.org/drawingml/2006/main" xmlns:r="http://schemas.openxmlformats.org/officeDocument/2006/relationships" xmlns:p="http://schemas.openxmlformats.org/presentationml/2006/main">
  <p:tag name="MIO_USER_INPUT_REQUIRED" val="[Audience Name];Presentation Audience"/>
  <p:tag name="MIO_USER_INPUT_OPTIONAL" val=" "/>
  <p:tag name="MIO_USER_INPUT_TEXT" val=" "/>
</p:tagLst>
</file>

<file path=ppt/tags/tag2.xml><?xml version="1.0" encoding="utf-8"?>
<p:tagLst xmlns:a="http://schemas.openxmlformats.org/drawingml/2006/main" xmlns:r="http://schemas.openxmlformats.org/officeDocument/2006/relationships" xmlns:p="http://schemas.openxmlformats.org/presentationml/2006/main">
  <p:tag name="MIO_USER_INPUT_REQUIRED" val="NETL Presenter's Name;Presentation Presenter"/>
  <p:tag name="MIO_USER_INPUT_OPTIONAL" val=" "/>
  <p:tag name="MIO_USER_INPUT_FIXED" val=" "/>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NETL Presenter's Title/Office;NETL Presenter's Title/Office"/>
  <p:tag name="MIO_USER_INPUT_OPTIONAL" val=" "/>
  <p:tag name="MIO_USER_INPUT_FIXED" val=" "/>
</p:tagLst>
</file>

<file path=ppt/tags/tag4.xml><?xml version="1.0" encoding="utf-8"?>
<p:tagLst xmlns:a="http://schemas.openxmlformats.org/drawingml/2006/main" xmlns:r="http://schemas.openxmlformats.org/officeDocument/2006/relationships" xmlns:p="http://schemas.openxmlformats.org/presentationml/2006/main">
  <p:tag name="MIO_USER_INPUT_REQUIRED" val="Date of Presentation;Presentation Date"/>
  <p:tag name="MIO_USER_INPUT_OPTIONAL" val=" "/>
  <p:tag name="MIO_USER_INPUT_FIXED" val=" "/>
</p:tagLst>
</file>

<file path=ppt/tags/tag5.xml><?xml version="1.0" encoding="utf-8"?>
<p:tagLst xmlns:a="http://schemas.openxmlformats.org/drawingml/2006/main" xmlns:r="http://schemas.openxmlformats.org/officeDocument/2006/relationships" xmlns:p="http://schemas.openxmlformats.org/presentationml/2006/main">
  <p:tag name="MIO_USER_INPUT_REQUIRED" val="[Audience Name];Presentation Audience"/>
  <p:tag name="MIO_USER_INPUT_OPTIONAL" val=" "/>
  <p:tag name="MIO_USER_INPUT_TEXT" val=" "/>
</p:tagLst>
</file>

<file path=ppt/tags/tag6.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2"/>
  <p:tag name="MIO_SHOW_DATE" val="True"/>
  <p:tag name="MIO_SHOW_FOOTER" val="True"/>
  <p:tag name="MIO_SHOW_PAGENUMBER" val="True"/>
  <p:tag name="MIO_AVOID_BLANK_LAYOUT" val="True"/>
  <p:tag name="MIO_CD_LAYOUT_VALID_AREA" val="False"/>
  <p:tag name="MIO_NUMBER_OF_VALID_LAYOUTS" val="13"/>
  <p:tag name="MIO_HDS" val="True"/>
  <p:tag name="MIO_SKIPVERSION" val="01.01.0001 00:00:00"/>
  <p:tag name="MIO_EKGUID" val="bcc3c205-d565-4d59-9670-3c7244aed0a1"/>
  <p:tag name="MIO_UPDATE" val="True"/>
  <p:tag name="MIO_VERSION" val="10.10.2019 14:27:37"/>
  <p:tag name="MIO_DBID" val="5975AB46-D99C-44D0-8BC3-A071EFE760A6"/>
  <p:tag name="MIO_LASTDOWNLOADED" val="04.12.2019 16:24:37"/>
  <p:tag name="MIO_OBJECTNAME" val="FINAL NETL Master Template"/>
  <p:tag name="MIO_LASTEDITORNAME" val="Heidi Lamb"/>
  <p:tag name="MIO_CDID" val="df575364-fc80-4292-a64e-e4adbb811745"/>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MIO_USER_INPUT_REQUIRED" val="NETL Presenter's Name;Presentation Presenter"/>
  <p:tag name="MIO_USER_INPUT_OPTIONAL" val=" "/>
  <p:tag name="MIO_USER_INPUT_FIXED" val=" "/>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NETL Presenter's Title/Office;NETL Presenter's Title/Office"/>
  <p:tag name="MIO_USER_INPUT_OPTIONAL" val=" "/>
  <p:tag name="MIO_USER_INPUT_FIXED" val="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 Master Century Goth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rtlCol="0">
        <a:spAutoFit/>
      </a:bodyPr>
      <a:lstStyle>
        <a:defPPr algn="l" rtl="0" eaLnBrk="1" fontAlgn="auto" hangingPunct="1">
          <a:lnSpc>
            <a:spcPct val="100000"/>
          </a:lnSpc>
          <a:spcBef>
            <a:spcPts val="0"/>
          </a:spcBef>
          <a:spcAft>
            <a:spcPts val="0"/>
          </a:spcAft>
          <a:defRPr sz="1800" b="0" i="0" u="none" baseline="0"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Final NETL Master Template.pptx" id="{21C60CDE-E426-4AD7-A2FA-FD91675B9DB5}" vid="{B87F6CF2-F03E-4175-B4FD-68934EF779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3185FFF329BD469E40CE0481BE0198" ma:contentTypeVersion="4" ma:contentTypeDescription="Create a new document." ma:contentTypeScope="" ma:versionID="14d9d41057d4b3b2d3f4a454ce7b0960">
  <xsd:schema xmlns:xsd="http://www.w3.org/2001/XMLSchema" xmlns:xs="http://www.w3.org/2001/XMLSchema" xmlns:p="http://schemas.microsoft.com/office/2006/metadata/properties" xmlns:ns2="eda41c1a-6c43-425c-87ae-51d74f404693" xmlns:ns3="e91095a7-7967-4a36-8ea9-63d686dd088b" targetNamespace="http://schemas.microsoft.com/office/2006/metadata/properties" ma:root="true" ma:fieldsID="a65016b4f40459fedcc4f01a5ea62e71" ns2:_="" ns3:_="">
    <xsd:import namespace="eda41c1a-6c43-425c-87ae-51d74f404693"/>
    <xsd:import namespace="e91095a7-7967-4a36-8ea9-63d686dd08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41c1a-6c43-425c-87ae-51d74f404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1095a7-7967-4a36-8ea9-63d686dd08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605DE-F418-45A9-9AA7-0824E0B48E45}">
  <ds:schemaRefs>
    <ds:schemaRef ds:uri="http://schemas.microsoft.com/sharepoint/v3/contenttype/forms"/>
  </ds:schemaRefs>
</ds:datastoreItem>
</file>

<file path=customXml/itemProps2.xml><?xml version="1.0" encoding="utf-8"?>
<ds:datastoreItem xmlns:ds="http://schemas.openxmlformats.org/officeDocument/2006/customXml" ds:itemID="{BB593438-31EF-4ACC-BF46-8CC2C411D5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EB5329-BCEA-4D1F-BA68-CA15954B0E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a41c1a-6c43-425c-87ae-51d74f404693"/>
    <ds:schemaRef ds:uri="e91095a7-7967-4a36-8ea9-63d686dd0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NETL Master Template 2020</Template>
  <TotalTime>5154</TotalTime>
  <Words>1236</Words>
  <Application>Microsoft Office PowerPoint</Application>
  <PresentationFormat>Widescreen</PresentationFormat>
  <Paragraphs>140</Paragraphs>
  <Slides>15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Century Gothic</vt:lpstr>
      <vt:lpstr>Segoe UI</vt:lpstr>
      <vt:lpstr>Symbol</vt:lpstr>
      <vt:lpstr>Times New Roman</vt:lpstr>
      <vt:lpstr>Wingdings</vt:lpstr>
      <vt:lpstr>Office Theme</vt:lpstr>
      <vt:lpstr>Final Master Century Gothic</vt:lpstr>
      <vt:lpstr>Office Theme</vt:lpstr>
      <vt:lpstr>MFIX-Exa: CFD-DEM Simulations of Thermodynamics and Chemical Reactions in Multiphase Flows </vt:lpstr>
      <vt:lpstr>Disclaimer</vt:lpstr>
      <vt:lpstr>Authors and Contact Information</vt:lpstr>
      <vt:lpstr>Problem: Industrial-Scale CLR Design</vt:lpstr>
      <vt:lpstr>ECP  : Exascale Computing Project</vt:lpstr>
      <vt:lpstr>MFIX-Exa to Run on Next-Gen HPC Facilities</vt:lpstr>
      <vt:lpstr>MFIX-Exa: Fluid Phase Solver</vt:lpstr>
      <vt:lpstr>MFIX-Exa: Solid Phase Solver</vt:lpstr>
      <vt:lpstr>PowerPoint Presentation</vt:lpstr>
      <vt:lpstr>Numerical Results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Fullmer, William (CONTR)</dc:creator>
  <dc:description/>
  <cp:lastModifiedBy>Roberto Porcù</cp:lastModifiedBy>
  <cp:revision>250</cp:revision>
  <dcterms:created xsi:type="dcterms:W3CDTF">2022-02-07T22:36:01Z</dcterms:created>
  <dcterms:modified xsi:type="dcterms:W3CDTF">2023-08-02T17:53:45Z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9</vt:i4>
  </property>
  <property fmtid="{D5CDD505-2E9C-101B-9397-08002B2CF9AE}" pid="4" name="ContentTypeId">
    <vt:lpwstr>0x010100CA3185FFF329BD469E40CE0481BE0198</vt:lpwstr>
  </property>
</Properties>
</file>